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embeddings/oleObject1.bin" ContentType="application/vnd.openxmlformats-officedocument.oleObject"/>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9"/>
  </p:notesMasterIdLst>
  <p:handoutMasterIdLst>
    <p:handoutMasterId r:id="rId70"/>
  </p:handoutMasterIdLst>
  <p:sldIdLst>
    <p:sldId id="294" r:id="rId2"/>
    <p:sldId id="469" r:id="rId3"/>
    <p:sldId id="552" r:id="rId4"/>
    <p:sldId id="542" r:id="rId5"/>
    <p:sldId id="489" r:id="rId6"/>
    <p:sldId id="511" r:id="rId7"/>
    <p:sldId id="491" r:id="rId8"/>
    <p:sldId id="544" r:id="rId9"/>
    <p:sldId id="500" r:id="rId10"/>
    <p:sldId id="501" r:id="rId11"/>
    <p:sldId id="504" r:id="rId12"/>
    <p:sldId id="505" r:id="rId13"/>
    <p:sldId id="492" r:id="rId14"/>
    <p:sldId id="498" r:id="rId15"/>
    <p:sldId id="494" r:id="rId16"/>
    <p:sldId id="532" r:id="rId17"/>
    <p:sldId id="545" r:id="rId18"/>
    <p:sldId id="546" r:id="rId19"/>
    <p:sldId id="551" r:id="rId20"/>
    <p:sldId id="547" r:id="rId21"/>
    <p:sldId id="548" r:id="rId22"/>
    <p:sldId id="549" r:id="rId23"/>
    <p:sldId id="560" r:id="rId24"/>
    <p:sldId id="561" r:id="rId25"/>
    <p:sldId id="559" r:id="rId26"/>
    <p:sldId id="550" r:id="rId27"/>
    <p:sldId id="518" r:id="rId28"/>
    <p:sldId id="519" r:id="rId29"/>
    <p:sldId id="574" r:id="rId30"/>
    <p:sldId id="572" r:id="rId31"/>
    <p:sldId id="570" r:id="rId32"/>
    <p:sldId id="528" r:id="rId33"/>
    <p:sldId id="573" r:id="rId34"/>
    <p:sldId id="577" r:id="rId35"/>
    <p:sldId id="535" r:id="rId36"/>
    <p:sldId id="575" r:id="rId37"/>
    <p:sldId id="578" r:id="rId38"/>
    <p:sldId id="562" r:id="rId39"/>
    <p:sldId id="563" r:id="rId40"/>
    <p:sldId id="579" r:id="rId41"/>
    <p:sldId id="580" r:id="rId42"/>
    <p:sldId id="581" r:id="rId43"/>
    <p:sldId id="582" r:id="rId44"/>
    <p:sldId id="583" r:id="rId45"/>
    <p:sldId id="584" r:id="rId46"/>
    <p:sldId id="585" r:id="rId47"/>
    <p:sldId id="586" r:id="rId48"/>
    <p:sldId id="587" r:id="rId49"/>
    <p:sldId id="565" r:id="rId50"/>
    <p:sldId id="529" r:id="rId51"/>
    <p:sldId id="530" r:id="rId52"/>
    <p:sldId id="531" r:id="rId53"/>
    <p:sldId id="568" r:id="rId54"/>
    <p:sldId id="576" r:id="rId55"/>
    <p:sldId id="536" r:id="rId56"/>
    <p:sldId id="540" r:id="rId57"/>
    <p:sldId id="538" r:id="rId58"/>
    <p:sldId id="539" r:id="rId59"/>
    <p:sldId id="541" r:id="rId60"/>
    <p:sldId id="543" r:id="rId61"/>
    <p:sldId id="553" r:id="rId62"/>
    <p:sldId id="556" r:id="rId63"/>
    <p:sldId id="554" r:id="rId64"/>
    <p:sldId id="555" r:id="rId65"/>
    <p:sldId id="557" r:id="rId66"/>
    <p:sldId id="558" r:id="rId67"/>
    <p:sldId id="508" r:id="rId68"/>
  </p:sldIdLst>
  <p:sldSz cx="9144000" cy="6858000" type="screen4x3"/>
  <p:notesSz cx="6985000" cy="9271000"/>
  <p:defaultTextStyle>
    <a:defPPr>
      <a:defRPr lang="fr-CA"/>
    </a:defPPr>
    <a:lvl1pPr algn="ctr" rtl="0" fontAlgn="base">
      <a:lnSpc>
        <a:spcPct val="90000"/>
      </a:lnSpc>
      <a:spcBef>
        <a:spcPct val="0"/>
      </a:spcBef>
      <a:spcAft>
        <a:spcPct val="0"/>
      </a:spcAft>
      <a:buClr>
        <a:schemeClr val="accent2"/>
      </a:buClr>
      <a:buFont typeface="Wingdings" charset="2"/>
      <a:defRPr kern="1200">
        <a:solidFill>
          <a:schemeClr val="tx1"/>
        </a:solidFill>
        <a:latin typeface="Arial" charset="0"/>
        <a:ea typeface="Arial" charset="0"/>
        <a:cs typeface="Arial" charset="0"/>
      </a:defRPr>
    </a:lvl1pPr>
    <a:lvl2pPr marL="457200" algn="ctr" rtl="0" fontAlgn="base">
      <a:lnSpc>
        <a:spcPct val="90000"/>
      </a:lnSpc>
      <a:spcBef>
        <a:spcPct val="0"/>
      </a:spcBef>
      <a:spcAft>
        <a:spcPct val="0"/>
      </a:spcAft>
      <a:buClr>
        <a:schemeClr val="accent2"/>
      </a:buClr>
      <a:buFont typeface="Wingdings" charset="2"/>
      <a:defRPr kern="1200">
        <a:solidFill>
          <a:schemeClr val="tx1"/>
        </a:solidFill>
        <a:latin typeface="Arial" charset="0"/>
        <a:ea typeface="Arial" charset="0"/>
        <a:cs typeface="Arial" charset="0"/>
      </a:defRPr>
    </a:lvl2pPr>
    <a:lvl3pPr marL="914400" algn="ctr" rtl="0" fontAlgn="base">
      <a:lnSpc>
        <a:spcPct val="90000"/>
      </a:lnSpc>
      <a:spcBef>
        <a:spcPct val="0"/>
      </a:spcBef>
      <a:spcAft>
        <a:spcPct val="0"/>
      </a:spcAft>
      <a:buClr>
        <a:schemeClr val="accent2"/>
      </a:buClr>
      <a:buFont typeface="Wingdings" charset="2"/>
      <a:defRPr kern="1200">
        <a:solidFill>
          <a:schemeClr val="tx1"/>
        </a:solidFill>
        <a:latin typeface="Arial" charset="0"/>
        <a:ea typeface="Arial" charset="0"/>
        <a:cs typeface="Arial" charset="0"/>
      </a:defRPr>
    </a:lvl3pPr>
    <a:lvl4pPr marL="1371600" algn="ctr" rtl="0" fontAlgn="base">
      <a:lnSpc>
        <a:spcPct val="90000"/>
      </a:lnSpc>
      <a:spcBef>
        <a:spcPct val="0"/>
      </a:spcBef>
      <a:spcAft>
        <a:spcPct val="0"/>
      </a:spcAft>
      <a:buClr>
        <a:schemeClr val="accent2"/>
      </a:buClr>
      <a:buFont typeface="Wingdings" charset="2"/>
      <a:defRPr kern="1200">
        <a:solidFill>
          <a:schemeClr val="tx1"/>
        </a:solidFill>
        <a:latin typeface="Arial" charset="0"/>
        <a:ea typeface="Arial" charset="0"/>
        <a:cs typeface="Arial" charset="0"/>
      </a:defRPr>
    </a:lvl4pPr>
    <a:lvl5pPr marL="1828800" algn="ctr" rtl="0" fontAlgn="base">
      <a:lnSpc>
        <a:spcPct val="90000"/>
      </a:lnSpc>
      <a:spcBef>
        <a:spcPct val="0"/>
      </a:spcBef>
      <a:spcAft>
        <a:spcPct val="0"/>
      </a:spcAft>
      <a:buClr>
        <a:schemeClr val="accent2"/>
      </a:buClr>
      <a:buFont typeface="Wingdings" charset="2"/>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CCFF66"/>
    <a:srgbClr val="FFFF99"/>
    <a:srgbClr val="FF0000"/>
    <a:srgbClr val="FFE285"/>
    <a:srgbClr val="EFEFEF"/>
    <a:srgbClr val="EDEDE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85" autoAdjust="0"/>
  </p:normalViewPr>
  <p:slideViewPr>
    <p:cSldViewPr>
      <p:cViewPr varScale="1">
        <p:scale>
          <a:sx n="91" d="100"/>
          <a:sy n="91" d="100"/>
        </p:scale>
        <p:origin x="-1504" y="-104"/>
      </p:cViewPr>
      <p:guideLst>
        <p:guide orient="horz" pos="2160"/>
        <p:guide pos="2880"/>
      </p:guideLst>
    </p:cSldViewPr>
  </p:slideViewPr>
  <p:outlineViewPr>
    <p:cViewPr>
      <p:scale>
        <a:sx n="33" d="100"/>
        <a:sy n="33" d="100"/>
      </p:scale>
      <p:origin x="0" y="1556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2" d="100"/>
          <a:sy n="52" d="100"/>
        </p:scale>
        <p:origin x="-1878" y="-102"/>
      </p:cViewPr>
      <p:guideLst>
        <p:guide orient="horz" pos="2920"/>
        <p:guide pos="220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slide" Target="slides/slide63.xml"/><Relationship Id="rId3"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1026"/>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875" tIns="46438" rIns="92875" bIns="46438" numCol="1" anchor="t" anchorCtr="0" compatLnSpc="1">
            <a:prstTxWarp prst="textNoShape">
              <a:avLst/>
            </a:prstTxWarp>
          </a:bodyPr>
          <a:lstStyle>
            <a:lvl1pPr algn="l" defTabSz="928787">
              <a:lnSpc>
                <a:spcPct val="100000"/>
              </a:lnSpc>
              <a:buClrTx/>
              <a:buFontTx/>
              <a:buNone/>
              <a:defRPr sz="1200">
                <a:latin typeface="Arial" pitchFamily="34" charset="0"/>
                <a:ea typeface="+mn-ea"/>
                <a:cs typeface="Arial" pitchFamily="34" charset="0"/>
              </a:defRPr>
            </a:lvl1pPr>
          </a:lstStyle>
          <a:p>
            <a:pPr>
              <a:defRPr/>
            </a:pPr>
            <a:endParaRPr lang="en-US"/>
          </a:p>
        </p:txBody>
      </p:sp>
      <p:sp>
        <p:nvSpPr>
          <p:cNvPr id="62467" name="Rectangle 1027"/>
          <p:cNvSpPr>
            <a:spLocks noGrp="1" noChangeArrowheads="1"/>
          </p:cNvSpPr>
          <p:nvPr>
            <p:ph type="dt" sz="quarter" idx="1"/>
          </p:nvPr>
        </p:nvSpPr>
        <p:spPr bwMode="auto">
          <a:xfrm>
            <a:off x="3956050" y="0"/>
            <a:ext cx="3027363" cy="463550"/>
          </a:xfrm>
          <a:prstGeom prst="rect">
            <a:avLst/>
          </a:prstGeom>
          <a:noFill/>
          <a:ln w="9525">
            <a:noFill/>
            <a:miter lim="800000"/>
            <a:headEnd/>
            <a:tailEnd/>
          </a:ln>
          <a:effectLst/>
        </p:spPr>
        <p:txBody>
          <a:bodyPr vert="horz" wrap="square" lIns="92875" tIns="46438" rIns="92875" bIns="46438" numCol="1" anchor="t" anchorCtr="0" compatLnSpc="1">
            <a:prstTxWarp prst="textNoShape">
              <a:avLst/>
            </a:prstTxWarp>
          </a:bodyPr>
          <a:lstStyle>
            <a:lvl1pPr algn="r" defTabSz="928787">
              <a:lnSpc>
                <a:spcPct val="100000"/>
              </a:lnSpc>
              <a:buClrTx/>
              <a:buFontTx/>
              <a:buNone/>
              <a:defRPr sz="1200">
                <a:latin typeface="Arial" pitchFamily="34" charset="0"/>
                <a:ea typeface="+mn-ea"/>
                <a:cs typeface="Arial" pitchFamily="34" charset="0"/>
              </a:defRPr>
            </a:lvl1pPr>
          </a:lstStyle>
          <a:p>
            <a:pPr>
              <a:defRPr/>
            </a:pPr>
            <a:endParaRPr lang="en-US"/>
          </a:p>
        </p:txBody>
      </p:sp>
      <p:sp>
        <p:nvSpPr>
          <p:cNvPr id="62468" name="Rectangle 1028"/>
          <p:cNvSpPr>
            <a:spLocks noGrp="1" noChangeArrowheads="1"/>
          </p:cNvSpPr>
          <p:nvPr>
            <p:ph type="ftr" sz="quarter" idx="2"/>
          </p:nvPr>
        </p:nvSpPr>
        <p:spPr bwMode="auto">
          <a:xfrm>
            <a:off x="0" y="8805863"/>
            <a:ext cx="3027363" cy="463550"/>
          </a:xfrm>
          <a:prstGeom prst="rect">
            <a:avLst/>
          </a:prstGeom>
          <a:noFill/>
          <a:ln w="9525">
            <a:noFill/>
            <a:miter lim="800000"/>
            <a:headEnd/>
            <a:tailEnd/>
          </a:ln>
          <a:effectLst/>
        </p:spPr>
        <p:txBody>
          <a:bodyPr vert="horz" wrap="square" lIns="92875" tIns="46438" rIns="92875" bIns="46438" numCol="1" anchor="b" anchorCtr="0" compatLnSpc="1">
            <a:prstTxWarp prst="textNoShape">
              <a:avLst/>
            </a:prstTxWarp>
          </a:bodyPr>
          <a:lstStyle>
            <a:lvl1pPr algn="l" defTabSz="928787">
              <a:lnSpc>
                <a:spcPct val="100000"/>
              </a:lnSpc>
              <a:buClrTx/>
              <a:buFontTx/>
              <a:buNone/>
              <a:defRPr sz="1200">
                <a:latin typeface="Arial" pitchFamily="34" charset="0"/>
                <a:ea typeface="+mn-ea"/>
                <a:cs typeface="Arial" pitchFamily="34" charset="0"/>
              </a:defRPr>
            </a:lvl1pPr>
          </a:lstStyle>
          <a:p>
            <a:pPr>
              <a:defRPr/>
            </a:pPr>
            <a:endParaRPr lang="en-US"/>
          </a:p>
        </p:txBody>
      </p:sp>
      <p:sp>
        <p:nvSpPr>
          <p:cNvPr id="62469" name="Rectangle 1029"/>
          <p:cNvSpPr>
            <a:spLocks noGrp="1" noChangeArrowheads="1"/>
          </p:cNvSpPr>
          <p:nvPr>
            <p:ph type="sldNum" sz="quarter" idx="3"/>
          </p:nvPr>
        </p:nvSpPr>
        <p:spPr bwMode="auto">
          <a:xfrm>
            <a:off x="3956050" y="8805863"/>
            <a:ext cx="3027363" cy="463550"/>
          </a:xfrm>
          <a:prstGeom prst="rect">
            <a:avLst/>
          </a:prstGeom>
          <a:noFill/>
          <a:ln w="9525">
            <a:noFill/>
            <a:miter lim="800000"/>
            <a:headEnd/>
            <a:tailEnd/>
          </a:ln>
          <a:effectLst/>
        </p:spPr>
        <p:txBody>
          <a:bodyPr vert="horz" wrap="square" lIns="92875" tIns="46438" rIns="92875" bIns="46438" numCol="1" anchor="b" anchorCtr="0" compatLnSpc="1">
            <a:prstTxWarp prst="textNoShape">
              <a:avLst/>
            </a:prstTxWarp>
          </a:bodyPr>
          <a:lstStyle>
            <a:lvl1pPr algn="r" defTabSz="928688">
              <a:lnSpc>
                <a:spcPct val="100000"/>
              </a:lnSpc>
              <a:buClrTx/>
              <a:buFontTx/>
              <a:buNone/>
              <a:defRPr sz="1200"/>
            </a:lvl1pPr>
          </a:lstStyle>
          <a:p>
            <a:pPr>
              <a:defRPr/>
            </a:pPr>
            <a:fld id="{4424D712-4B02-BF43-8CF0-402F426F8726}" type="slidenum">
              <a:rPr lang="en-US"/>
              <a:pPr>
                <a:defRPr/>
              </a:pPr>
              <a:t>‹#›</a:t>
            </a:fld>
            <a:endParaRPr lang="en-US"/>
          </a:p>
        </p:txBody>
      </p:sp>
    </p:spTree>
    <p:extLst>
      <p:ext uri="{BB962C8B-B14F-4D97-AF65-F5344CB8AC3E}">
        <p14:creationId xmlns:p14="http://schemas.microsoft.com/office/powerpoint/2010/main" val="3179275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875" tIns="46438" rIns="92875" bIns="46438" numCol="1" anchor="t" anchorCtr="0" compatLnSpc="1">
            <a:prstTxWarp prst="textNoShape">
              <a:avLst/>
            </a:prstTxWarp>
          </a:bodyPr>
          <a:lstStyle>
            <a:lvl1pPr algn="l" defTabSz="928787">
              <a:lnSpc>
                <a:spcPct val="100000"/>
              </a:lnSpc>
              <a:buClrTx/>
              <a:buFontTx/>
              <a:buNone/>
              <a:defRPr sz="1200">
                <a:latin typeface="Arial" pitchFamily="34" charset="0"/>
                <a:ea typeface="+mn-ea"/>
                <a:cs typeface="Arial" pitchFamily="34" charset="0"/>
              </a:defRPr>
            </a:lvl1pPr>
          </a:lstStyle>
          <a:p>
            <a:pPr>
              <a:defRPr/>
            </a:pPr>
            <a:endParaRPr lang="fr-CA"/>
          </a:p>
        </p:txBody>
      </p:sp>
      <p:sp>
        <p:nvSpPr>
          <p:cNvPr id="5123" name="Rectangle 3"/>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2875" tIns="46438" rIns="92875" bIns="46438" numCol="1" anchor="t" anchorCtr="0" compatLnSpc="1">
            <a:prstTxWarp prst="textNoShape">
              <a:avLst/>
            </a:prstTxWarp>
          </a:bodyPr>
          <a:lstStyle>
            <a:lvl1pPr algn="r" defTabSz="928787">
              <a:lnSpc>
                <a:spcPct val="100000"/>
              </a:lnSpc>
              <a:buClrTx/>
              <a:buFontTx/>
              <a:buNone/>
              <a:defRPr sz="1200">
                <a:latin typeface="Arial" pitchFamily="34" charset="0"/>
                <a:ea typeface="+mn-ea"/>
                <a:cs typeface="Arial" pitchFamily="34" charset="0"/>
              </a:defRPr>
            </a:lvl1pPr>
          </a:lstStyle>
          <a:p>
            <a:pPr>
              <a:defRPr/>
            </a:pPr>
            <a:endParaRPr lang="fr-CA"/>
          </a:p>
        </p:txBody>
      </p:sp>
      <p:sp>
        <p:nvSpPr>
          <p:cNvPr id="18436" name="Rectangle 4"/>
          <p:cNvSpPr>
            <a:spLocks noGrp="1" noRot="1" noChangeAspect="1" noChangeArrowheads="1" noTextEdit="1"/>
          </p:cNvSpPr>
          <p:nvPr>
            <p:ph type="sldImg" idx="2"/>
          </p:nvPr>
        </p:nvSpPr>
        <p:spPr bwMode="auto">
          <a:xfrm>
            <a:off x="1174750" y="695325"/>
            <a:ext cx="4635500" cy="34766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98500" y="4403725"/>
            <a:ext cx="5588000" cy="4171950"/>
          </a:xfrm>
          <a:prstGeom prst="rect">
            <a:avLst/>
          </a:prstGeom>
          <a:noFill/>
          <a:ln w="9525">
            <a:noFill/>
            <a:miter lim="800000"/>
            <a:headEnd/>
            <a:tailEnd/>
          </a:ln>
          <a:effectLst/>
        </p:spPr>
        <p:txBody>
          <a:bodyPr vert="horz" wrap="square" lIns="92875" tIns="46438" rIns="92875" bIns="46438" numCol="1" anchor="t" anchorCtr="0" compatLnSpc="1">
            <a:prstTxWarp prst="textNoShape">
              <a:avLst/>
            </a:prstTxWarp>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p>
        </p:txBody>
      </p:sp>
      <p:sp>
        <p:nvSpPr>
          <p:cNvPr id="5126" name="Rectangle 6"/>
          <p:cNvSpPr>
            <a:spLocks noGrp="1" noChangeArrowheads="1"/>
          </p:cNvSpPr>
          <p:nvPr>
            <p:ph type="ftr" sz="quarter" idx="4"/>
          </p:nvPr>
        </p:nvSpPr>
        <p:spPr bwMode="auto">
          <a:xfrm>
            <a:off x="0" y="8805863"/>
            <a:ext cx="3027363" cy="463550"/>
          </a:xfrm>
          <a:prstGeom prst="rect">
            <a:avLst/>
          </a:prstGeom>
          <a:noFill/>
          <a:ln w="9525">
            <a:noFill/>
            <a:miter lim="800000"/>
            <a:headEnd/>
            <a:tailEnd/>
          </a:ln>
          <a:effectLst/>
        </p:spPr>
        <p:txBody>
          <a:bodyPr vert="horz" wrap="square" lIns="92875" tIns="46438" rIns="92875" bIns="46438" numCol="1" anchor="b" anchorCtr="0" compatLnSpc="1">
            <a:prstTxWarp prst="textNoShape">
              <a:avLst/>
            </a:prstTxWarp>
          </a:bodyPr>
          <a:lstStyle>
            <a:lvl1pPr algn="l" defTabSz="928787">
              <a:lnSpc>
                <a:spcPct val="100000"/>
              </a:lnSpc>
              <a:buClrTx/>
              <a:buFontTx/>
              <a:buNone/>
              <a:defRPr sz="1200">
                <a:latin typeface="Arial" pitchFamily="34" charset="0"/>
                <a:ea typeface="+mn-ea"/>
                <a:cs typeface="Arial" pitchFamily="34" charset="0"/>
              </a:defRPr>
            </a:lvl1pPr>
          </a:lstStyle>
          <a:p>
            <a:pPr>
              <a:defRPr/>
            </a:pPr>
            <a:endParaRPr lang="fr-CA"/>
          </a:p>
        </p:txBody>
      </p:sp>
      <p:sp>
        <p:nvSpPr>
          <p:cNvPr id="5127" name="Rectangle 7"/>
          <p:cNvSpPr>
            <a:spLocks noGrp="1" noChangeArrowheads="1"/>
          </p:cNvSpPr>
          <p:nvPr>
            <p:ph type="sldNum" sz="quarter" idx="5"/>
          </p:nvPr>
        </p:nvSpPr>
        <p:spPr bwMode="auto">
          <a:xfrm>
            <a:off x="3956050" y="8805863"/>
            <a:ext cx="3027363" cy="463550"/>
          </a:xfrm>
          <a:prstGeom prst="rect">
            <a:avLst/>
          </a:prstGeom>
          <a:noFill/>
          <a:ln w="9525">
            <a:noFill/>
            <a:miter lim="800000"/>
            <a:headEnd/>
            <a:tailEnd/>
          </a:ln>
          <a:effectLst/>
        </p:spPr>
        <p:txBody>
          <a:bodyPr vert="horz" wrap="square" lIns="92875" tIns="46438" rIns="92875" bIns="46438" numCol="1" anchor="b" anchorCtr="0" compatLnSpc="1">
            <a:prstTxWarp prst="textNoShape">
              <a:avLst/>
            </a:prstTxWarp>
          </a:bodyPr>
          <a:lstStyle>
            <a:lvl1pPr algn="r" defTabSz="928688">
              <a:lnSpc>
                <a:spcPct val="100000"/>
              </a:lnSpc>
              <a:buClrTx/>
              <a:buFontTx/>
              <a:buNone/>
              <a:defRPr sz="1200"/>
            </a:lvl1pPr>
          </a:lstStyle>
          <a:p>
            <a:pPr>
              <a:defRPr/>
            </a:pPr>
            <a:fld id="{0CA623C9-6B06-3B4F-A32C-86E9395AAE82}" type="slidenum">
              <a:rPr lang="fr-CA"/>
              <a:pPr>
                <a:defRPr/>
              </a:pPr>
              <a:t>‹#›</a:t>
            </a:fld>
            <a:endParaRPr lang="fr-CA"/>
          </a:p>
        </p:txBody>
      </p:sp>
    </p:spTree>
    <p:extLst>
      <p:ext uri="{BB962C8B-B14F-4D97-AF65-F5344CB8AC3E}">
        <p14:creationId xmlns:p14="http://schemas.microsoft.com/office/powerpoint/2010/main" val="38606952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8B78F26-14CB-4D40-88D2-FC683C749D5E}" type="slidenum">
              <a:rPr lang="fr-CA"/>
              <a:pPr/>
              <a:t>1</a:t>
            </a:fld>
            <a:endParaRPr lang="fr-CA"/>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CA" smtClean="0">
                <a:latin typeface="Arial" charset="0"/>
              </a:rPr>
              <a:t>This is a summary of the MRM, its origin, goals, future vision and tooling support in order to foster a broader understanding of what MRM is, and how it can be used as an industry asset for Smarter Cities.</a:t>
            </a:r>
          </a:p>
          <a:p>
            <a:pPr eaLnBrk="1" hangingPunct="1"/>
            <a:endParaRPr lang="en-CA" smtClean="0">
              <a:latin typeface="Arial" charset="0"/>
            </a:endParaRPr>
          </a:p>
          <a:p>
            <a:pPr eaLnBrk="1" hangingPunct="1"/>
            <a:r>
              <a:rPr lang="en-US" smtClean="0">
                <a:latin typeface="Arial" charset="0"/>
              </a:rPr>
              <a:t>MRM supports an architectural description of municipal enterprises that can be exploited for strategic planning, and in promoting their use of BI, BPM, SOA, and Systems Engineering models and methods.  It represents reusable IC around EA and System-of-System industry models for Smart Cities.  </a:t>
            </a:r>
          </a:p>
          <a:p>
            <a:pPr eaLnBrk="1" hangingPunct="1"/>
            <a:endParaRPr lang="en-US" smtClean="0">
              <a:latin typeface="Arial" charset="0"/>
            </a:endParaRPr>
          </a:p>
          <a:p>
            <a:pPr eaLnBrk="1" hangingPunct="1"/>
            <a:r>
              <a:rPr lang="en-US" smtClean="0">
                <a:latin typeface="Arial" charset="0"/>
              </a:rPr>
              <a:t>MRM is focused on the business strategy part of municipal government. It provides the foundation for guiding municipalities in their transition initiatives as they address shrinking revenues, increased community needs, and increased political pressure. </a:t>
            </a:r>
          </a:p>
          <a:p>
            <a:pPr eaLnBrk="1" hangingPunct="1"/>
            <a:endParaRPr lang="en-US" smtClean="0">
              <a:latin typeface="Arial" charset="0"/>
            </a:endParaRPr>
          </a:p>
          <a:p>
            <a:pPr eaLnBrk="1" hangingPunct="1"/>
            <a:r>
              <a:rPr lang="en-US" smtClean="0">
                <a:latin typeface="Arial" charset="0"/>
              </a:rPr>
              <a:t>Other aspects of Smarter Cities can compliment MRM by providing application and technology platforms that enable automation and monitoring of activities required to deliver program services. Then business intelligence can be used on the information collected to close the loop, providing valuable, objective information that contributes to further strategic planning and design.</a:t>
            </a:r>
            <a:endParaRPr lang="en-CA"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4750" y="693738"/>
            <a:ext cx="4635500" cy="3476625"/>
          </a:xfrm>
          <a:ln/>
        </p:spPr>
      </p:sp>
      <p:sp>
        <p:nvSpPr>
          <p:cNvPr id="46083" name="Rectangle 3"/>
          <p:cNvSpPr>
            <a:spLocks noGrp="1" noChangeArrowheads="1"/>
          </p:cNvSpPr>
          <p:nvPr>
            <p:ph type="body" idx="1"/>
          </p:nvPr>
        </p:nvSpPr>
        <p:spPr>
          <a:xfrm>
            <a:off x="698500" y="4403725"/>
            <a:ext cx="5588000" cy="4173538"/>
          </a:xfrm>
          <a:noFill/>
          <a:ln/>
        </p:spPr>
        <p:txBody>
          <a:bodyPr/>
          <a:lstStyle/>
          <a:p>
            <a:pPr marL="150813" indent="-150813">
              <a:lnSpc>
                <a:spcPct val="80000"/>
              </a:lnSpc>
            </a:pPr>
            <a:endParaRPr lang="en-CA" sz="80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4750" y="693738"/>
            <a:ext cx="4635500" cy="3476625"/>
          </a:xfrm>
          <a:ln/>
        </p:spPr>
      </p:sp>
      <p:sp>
        <p:nvSpPr>
          <p:cNvPr id="48131" name="Rectangle 3"/>
          <p:cNvSpPr>
            <a:spLocks noGrp="1" noChangeArrowheads="1"/>
          </p:cNvSpPr>
          <p:nvPr>
            <p:ph type="body" idx="1"/>
          </p:nvPr>
        </p:nvSpPr>
        <p:spPr>
          <a:xfrm>
            <a:off x="698500" y="4403725"/>
            <a:ext cx="5588000" cy="4173538"/>
          </a:xfrm>
          <a:noFill/>
          <a:ln/>
        </p:spPr>
        <p:txBody>
          <a:bodyPr/>
          <a:lstStyle/>
          <a:p>
            <a:endParaRPr lang="en-CA">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74750" y="693738"/>
            <a:ext cx="4635500" cy="3476625"/>
          </a:xfrm>
          <a:ln/>
        </p:spPr>
      </p:sp>
      <p:sp>
        <p:nvSpPr>
          <p:cNvPr id="50179" name="Rectangle 3"/>
          <p:cNvSpPr>
            <a:spLocks noGrp="1" noChangeArrowheads="1"/>
          </p:cNvSpPr>
          <p:nvPr>
            <p:ph type="body" idx="1"/>
          </p:nvPr>
        </p:nvSpPr>
        <p:spPr>
          <a:xfrm>
            <a:off x="698500" y="4403725"/>
            <a:ext cx="5588000" cy="4173538"/>
          </a:xfrm>
          <a:noFill/>
          <a:ln/>
        </p:spPr>
        <p:txBody>
          <a:bodyPr/>
          <a:lstStyle/>
          <a:p>
            <a:endParaRPr lang="en-CA">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174750" y="693738"/>
            <a:ext cx="4635500" cy="3476625"/>
          </a:xfrm>
          <a:ln/>
        </p:spPr>
      </p:sp>
      <p:sp>
        <p:nvSpPr>
          <p:cNvPr id="52227" name="Rectangle 3"/>
          <p:cNvSpPr>
            <a:spLocks noGrp="1" noChangeArrowheads="1"/>
          </p:cNvSpPr>
          <p:nvPr>
            <p:ph type="body" idx="1"/>
          </p:nvPr>
        </p:nvSpPr>
        <p:spPr>
          <a:xfrm>
            <a:off x="931863" y="4403725"/>
            <a:ext cx="5121275" cy="4173538"/>
          </a:xfrm>
          <a:noFill/>
          <a:ln/>
        </p:spPr>
        <p:txBody>
          <a:bodyPr/>
          <a:lstStyle/>
          <a:p>
            <a:endParaRPr lang="en-CA">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956050" y="8805863"/>
            <a:ext cx="3027363" cy="463550"/>
          </a:xfrm>
          <a:prstGeom prst="rect">
            <a:avLst/>
          </a:prstGeom>
          <a:noFill/>
          <a:ln w="9525">
            <a:noFill/>
            <a:miter lim="800000"/>
            <a:headEnd/>
            <a:tailEnd/>
          </a:ln>
        </p:spPr>
        <p:txBody>
          <a:bodyPr lIns="92873" tIns="46437" rIns="92873" bIns="46437" anchor="b">
            <a:prstTxWarp prst="textNoShape">
              <a:avLst/>
            </a:prstTxWarp>
          </a:bodyPr>
          <a:lstStyle/>
          <a:p>
            <a:pPr defTabSz="928688">
              <a:lnSpc>
                <a:spcPct val="100000"/>
              </a:lnSpc>
              <a:buClrTx/>
            </a:pPr>
            <a:fld id="{78FE9394-ADED-544E-93ED-AA1048F5B1EC}" type="slidenum">
              <a:rPr lang="en-US" sz="1200"/>
              <a:pPr defTabSz="928688">
                <a:lnSpc>
                  <a:spcPct val="100000"/>
                </a:lnSpc>
                <a:buClrTx/>
              </a:pPr>
              <a:t>21</a:t>
            </a:fld>
            <a:endParaRPr lang="en-US" sz="1200"/>
          </a:p>
        </p:txBody>
      </p:sp>
      <p:sp>
        <p:nvSpPr>
          <p:cNvPr id="54275" name="Rectangle 2"/>
          <p:cNvSpPr>
            <a:spLocks noGrp="1" noChangeArrowheads="1"/>
          </p:cNvSpPr>
          <p:nvPr>
            <p:ph type="body" idx="1"/>
          </p:nvPr>
        </p:nvSpPr>
        <p:spPr>
          <a:xfrm>
            <a:off x="931863" y="4403725"/>
            <a:ext cx="5121275" cy="4171950"/>
          </a:xfrm>
          <a:noFill/>
          <a:ln/>
        </p:spPr>
        <p:txBody>
          <a:bodyPr lIns="93518" tIns="46759" rIns="93518" bIns="46759"/>
          <a:lstStyle/>
          <a:p>
            <a:endParaRPr lang="en-CA">
              <a:latin typeface="Arial" charset="0"/>
            </a:endParaRPr>
          </a:p>
        </p:txBody>
      </p:sp>
      <p:sp>
        <p:nvSpPr>
          <p:cNvPr id="54276" name="Rectangle 3"/>
          <p:cNvSpPr>
            <a:spLocks noGrp="1" noRot="1" noChangeAspect="1" noChangeArrowheads="1" noTextEdit="1"/>
          </p:cNvSpPr>
          <p:nvPr>
            <p:ph type="sldImg"/>
          </p:nvPr>
        </p:nvSpPr>
        <p:spPr>
          <a:xfrm>
            <a:off x="1184275" y="701675"/>
            <a:ext cx="4618038" cy="3463925"/>
          </a:xfrm>
          <a:ln cap="flat">
            <a:solidFill>
              <a:schemeClr val="tx1"/>
            </a:solid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56050" y="8805863"/>
            <a:ext cx="3027363" cy="463550"/>
          </a:xfrm>
          <a:prstGeom prst="rect">
            <a:avLst/>
          </a:prstGeom>
          <a:noFill/>
          <a:ln w="9525">
            <a:noFill/>
            <a:miter lim="800000"/>
            <a:headEnd/>
            <a:tailEnd/>
          </a:ln>
        </p:spPr>
        <p:txBody>
          <a:bodyPr lIns="92873" tIns="46437" rIns="92873" bIns="46437" anchor="b">
            <a:prstTxWarp prst="textNoShape">
              <a:avLst/>
            </a:prstTxWarp>
          </a:bodyPr>
          <a:lstStyle/>
          <a:p>
            <a:pPr defTabSz="928688">
              <a:lnSpc>
                <a:spcPct val="100000"/>
              </a:lnSpc>
              <a:buClrTx/>
            </a:pPr>
            <a:fld id="{5120C4D7-901C-744C-88DA-570A24B14BD2}" type="slidenum">
              <a:rPr lang="en-US" sz="1200"/>
              <a:pPr defTabSz="928688">
                <a:lnSpc>
                  <a:spcPct val="100000"/>
                </a:lnSpc>
                <a:buClrTx/>
              </a:pPr>
              <a:t>22</a:t>
            </a:fld>
            <a:endParaRPr lang="en-US" sz="1200"/>
          </a:p>
        </p:txBody>
      </p:sp>
      <p:sp>
        <p:nvSpPr>
          <p:cNvPr id="56323" name="Rectangle 2"/>
          <p:cNvSpPr>
            <a:spLocks noGrp="1" noChangeArrowheads="1"/>
          </p:cNvSpPr>
          <p:nvPr>
            <p:ph type="body" idx="1"/>
          </p:nvPr>
        </p:nvSpPr>
        <p:spPr>
          <a:xfrm>
            <a:off x="931863" y="4403725"/>
            <a:ext cx="5121275" cy="4171950"/>
          </a:xfrm>
          <a:noFill/>
          <a:ln/>
        </p:spPr>
        <p:txBody>
          <a:bodyPr lIns="93518" tIns="46759" rIns="93518" bIns="46759"/>
          <a:lstStyle/>
          <a:p>
            <a:endParaRPr lang="en-CA">
              <a:latin typeface="Arial" charset="0"/>
            </a:endParaRPr>
          </a:p>
        </p:txBody>
      </p:sp>
      <p:sp>
        <p:nvSpPr>
          <p:cNvPr id="56324" name="Rectangle 3"/>
          <p:cNvSpPr>
            <a:spLocks noGrp="1" noRot="1" noChangeAspect="1" noChangeArrowheads="1" noTextEdit="1"/>
          </p:cNvSpPr>
          <p:nvPr>
            <p:ph type="sldImg"/>
          </p:nvPr>
        </p:nvSpPr>
        <p:spPr>
          <a:xfrm>
            <a:off x="1184275" y="701675"/>
            <a:ext cx="4618038" cy="3463925"/>
          </a:xfrm>
          <a:ln cap="flat">
            <a:solidFill>
              <a:schemeClr val="tx1"/>
            </a:solid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174750" y="693738"/>
            <a:ext cx="4635500" cy="3476625"/>
          </a:xfrm>
          <a:ln/>
        </p:spPr>
      </p:sp>
      <p:sp>
        <p:nvSpPr>
          <p:cNvPr id="61443" name="Rectangle 3"/>
          <p:cNvSpPr>
            <a:spLocks noGrp="1" noChangeArrowheads="1"/>
          </p:cNvSpPr>
          <p:nvPr>
            <p:ph type="body" idx="1"/>
          </p:nvPr>
        </p:nvSpPr>
        <p:spPr>
          <a:xfrm>
            <a:off x="698500" y="4403725"/>
            <a:ext cx="5588000" cy="4173538"/>
          </a:xfrm>
          <a:noFill/>
          <a:ln/>
        </p:spPr>
        <p:txBody>
          <a:bodyPr/>
          <a:lstStyle/>
          <a:p>
            <a:r>
              <a:rPr lang="en-CA">
                <a:latin typeface="Arial" charset="0"/>
              </a:rPr>
              <a:t>Sample Reference Model Services – Currently Under Development!</a:t>
            </a:r>
          </a:p>
          <a:p>
            <a:endParaRPr lang="en-CA">
              <a:latin typeface="Arial" charset="0"/>
            </a:endParaRPr>
          </a:p>
          <a:p>
            <a:endParaRPr lang="en-CA">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a:latin typeface="Arial" charset="0"/>
              </a:rPr>
              <a:t>See SDW Technical Challenges.doc</a:t>
            </a:r>
          </a:p>
        </p:txBody>
      </p:sp>
      <p:sp>
        <p:nvSpPr>
          <p:cNvPr id="63492" name="Slide Number Placeholder 3"/>
          <p:cNvSpPr>
            <a:spLocks noGrp="1"/>
          </p:cNvSpPr>
          <p:nvPr>
            <p:ph type="sldNum" sz="quarter" idx="5"/>
          </p:nvPr>
        </p:nvSpPr>
        <p:spPr>
          <a:noFill/>
        </p:spPr>
        <p:txBody>
          <a:bodyPr/>
          <a:lstStyle/>
          <a:p>
            <a:fld id="{3E2A558B-2C81-854D-9B68-2854E0FFBE3A}" type="slidenum">
              <a:rPr lang="en-US"/>
              <a:pPr/>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65539" name="Notes Placeholder 2"/>
          <p:cNvSpPr>
            <a:spLocks noGrp="1"/>
          </p:cNvSpPr>
          <p:nvPr>
            <p:ph type="body" idx="1"/>
          </p:nvPr>
        </p:nvSpPr>
        <p:spPr>
          <a:noFill/>
          <a:ln/>
        </p:spPr>
        <p:txBody>
          <a:bodyPr/>
          <a:lstStyle/>
          <a:p>
            <a:r>
              <a:rPr lang="en-US">
                <a:latin typeface="Arial" charset="0"/>
              </a:rPr>
              <a:t>Issues taken from various MISA presentations</a:t>
            </a:r>
          </a:p>
        </p:txBody>
      </p:sp>
      <p:sp>
        <p:nvSpPr>
          <p:cNvPr id="65540" name="Slide Number Placeholder 3"/>
          <p:cNvSpPr>
            <a:spLocks noGrp="1"/>
          </p:cNvSpPr>
          <p:nvPr>
            <p:ph type="sldNum" sz="quarter" idx="5"/>
          </p:nvPr>
        </p:nvSpPr>
        <p:spPr>
          <a:noFill/>
        </p:spPr>
        <p:txBody>
          <a:bodyPr/>
          <a:lstStyle/>
          <a:p>
            <a:fld id="{CE6696AE-8282-0D45-8D65-FBDC01623EB7}" type="slidenum">
              <a:rPr lang="en-US"/>
              <a:pPr/>
              <a:t>28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195BF2A5-F0C8-B843-A2B4-84EFE304E567}" type="slidenum">
              <a:rPr lang="en-US"/>
              <a:pPr/>
              <a:t>29</a:t>
            </a:fld>
            <a:endParaRPr lang="en-US"/>
          </a:p>
        </p:txBody>
      </p:sp>
      <p:sp>
        <p:nvSpPr>
          <p:cNvPr id="75779" name="Rectangle 2"/>
          <p:cNvSpPr>
            <a:spLocks noGrp="1" noRot="1" noChangeAspect="1" noChangeArrowheads="1" noTextEdit="1"/>
          </p:cNvSpPr>
          <p:nvPr>
            <p:ph type="sldImg"/>
          </p:nvPr>
        </p:nvSpPr>
        <p:spPr>
          <a:xfrm>
            <a:off x="1174750" y="695325"/>
            <a:ext cx="4637088" cy="3476625"/>
          </a:xfrm>
          <a:ln/>
        </p:spPr>
      </p:sp>
      <p:sp>
        <p:nvSpPr>
          <p:cNvPr id="75780" name="Rectangle 3"/>
          <p:cNvSpPr>
            <a:spLocks noGrp="1" noChangeArrowheads="1"/>
          </p:cNvSpPr>
          <p:nvPr>
            <p:ph type="body" idx="1"/>
          </p:nvPr>
        </p:nvSpPr>
        <p:spPr>
          <a:xfrm>
            <a:off x="698500" y="4403605"/>
            <a:ext cx="5588000" cy="4172515"/>
          </a:xfrm>
          <a:noFill/>
          <a:ln/>
        </p:spPr>
        <p:txBody>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en-CA">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idx="5"/>
          </p:nvPr>
        </p:nvSpPr>
        <p:spPr>
          <a:ln/>
        </p:spPr>
        <p:txBody>
          <a:bodyPr/>
          <a:lstStyle/>
          <a:p>
            <a:fld id="{66054E46-4BD7-9F44-85A8-3A4E5FEFCB99}" type="slidenum">
              <a:rPr lang="en-US"/>
              <a:pPr/>
              <a:t>30</a:t>
            </a:fld>
            <a:endParaRPr lang="en-US"/>
          </a:p>
        </p:txBody>
      </p:sp>
      <p:sp>
        <p:nvSpPr>
          <p:cNvPr id="17410" name="Rectangle 7"/>
          <p:cNvSpPr txBox="1">
            <a:spLocks noGrp="1" noChangeArrowheads="1"/>
          </p:cNvSpPr>
          <p:nvPr/>
        </p:nvSpPr>
        <p:spPr bwMode="auto">
          <a:xfrm>
            <a:off x="3955953" y="8805550"/>
            <a:ext cx="3027466" cy="463867"/>
          </a:xfrm>
          <a:prstGeom prst="rect">
            <a:avLst/>
          </a:prstGeom>
          <a:noFill/>
          <a:ln w="9525">
            <a:noFill/>
            <a:miter lim="800000"/>
            <a:headEnd/>
            <a:tailEnd/>
          </a:ln>
        </p:spPr>
        <p:txBody>
          <a:bodyPr lIns="92866" tIns="46433" rIns="92866" bIns="46433" anchor="b">
            <a:prstTxWarp prst="textNoShape">
              <a:avLst/>
            </a:prstTxWarp>
          </a:bodyPr>
          <a:lstStyle/>
          <a:p>
            <a:pPr algn="r" defTabSz="928881">
              <a:lnSpc>
                <a:spcPct val="100000"/>
              </a:lnSpc>
              <a:buClrTx/>
            </a:pPr>
            <a:fld id="{0C9FB628-0CD9-644D-AE53-A17A4CD17CC8}" type="slidenum">
              <a:rPr lang="en-AU">
                <a:solidFill>
                  <a:schemeClr val="tx1"/>
                </a:solidFill>
                <a:ea typeface="SimSun" pitchFamily="2" charset="-122"/>
                <a:cs typeface="Arial" charset="0"/>
              </a:rPr>
              <a:pPr algn="r" defTabSz="928881">
                <a:lnSpc>
                  <a:spcPct val="100000"/>
                </a:lnSpc>
                <a:buClrTx/>
              </a:pPr>
              <a:t>30</a:t>
            </a:fld>
            <a:endParaRPr lang="en-AU" dirty="0">
              <a:solidFill>
                <a:schemeClr val="tx1"/>
              </a:solidFill>
              <a:ea typeface="SimSun" pitchFamily="2" charset="-122"/>
              <a:cs typeface="Arial" charset="0"/>
            </a:endParaRPr>
          </a:p>
        </p:txBody>
      </p:sp>
      <p:sp>
        <p:nvSpPr>
          <p:cNvPr id="17411" name="Rectangle 2"/>
          <p:cNvSpPr>
            <a:spLocks noGrp="1" noRot="1" noChangeAspect="1" noChangeArrowheads="1" noTextEdit="1"/>
          </p:cNvSpPr>
          <p:nvPr>
            <p:ph type="sldImg"/>
          </p:nvPr>
        </p:nvSpPr>
        <p:spPr bwMode="auto">
          <a:xfrm>
            <a:off x="1174750" y="695325"/>
            <a:ext cx="4635500" cy="3476625"/>
          </a:xfrm>
          <a:prstGeom prst="rect">
            <a:avLst/>
          </a:prstGeom>
          <a:solidFill>
            <a:srgbClr val="FFFFFF"/>
          </a:solidFill>
          <a:ln>
            <a:solidFill>
              <a:srgbClr val="000000"/>
            </a:solidFill>
            <a:miter lim="800000"/>
            <a:headEnd/>
            <a:tailEnd/>
          </a:ln>
        </p:spPr>
      </p:sp>
      <p:sp>
        <p:nvSpPr>
          <p:cNvPr id="17412" name="Rectangle 3"/>
          <p:cNvSpPr txBox="1">
            <a:spLocks noGrp="1" noChangeArrowheads="1"/>
          </p:cNvSpPr>
          <p:nvPr>
            <p:ph type="body" idx="1"/>
          </p:nvPr>
        </p:nvSpPr>
        <p:spPr>
          <a:noFill/>
        </p:spPr>
        <p:txBody>
          <a:bodyPr lIns="92866" tIns="46433" rIns="92866" bIns="46433"/>
          <a:lstStyle/>
          <a:p>
            <a:pPr defTabSz="911474">
              <a:lnSpc>
                <a:spcPct val="80000"/>
              </a:lnSpc>
            </a:pPr>
            <a:r>
              <a:rPr lang="en-US" altLang="ja-JP" sz="800" dirty="0">
                <a:latin typeface="Times New Roman" charset="0"/>
                <a:ea typeface="MS Mincho" pitchFamily="49" charset="-128"/>
                <a:cs typeface="MS Mincho" pitchFamily="49" charset="-128"/>
              </a:rPr>
              <a:t>How is this coming about? Our planet will continue to become more interconnected, instrumented, and more intelligent day by day. Virtually all things, processes and ways of working are becoming more intelligent in how challenges are met and problems solved--laying the foundation for Governments to respond with smart solutions and for us to become a smarter planet. The catalyst for this change is transformation of the world's infrastructure…</a:t>
            </a:r>
          </a:p>
          <a:p>
            <a:pPr defTabSz="911474">
              <a:lnSpc>
                <a:spcPct val="80000"/>
              </a:lnSpc>
            </a:pPr>
            <a:endParaRPr lang="en-US" altLang="ja-JP" sz="800" dirty="0">
              <a:latin typeface="Times New Roman" charset="0"/>
              <a:ea typeface="MS Mincho" pitchFamily="49" charset="-128"/>
              <a:cs typeface="MS Mincho" pitchFamily="49" charset="-128"/>
            </a:endParaRPr>
          </a:p>
          <a:p>
            <a:pPr defTabSz="911474">
              <a:lnSpc>
                <a:spcPct val="80000"/>
              </a:lnSpc>
            </a:pPr>
            <a:r>
              <a:rPr lang="en-US" altLang="ja-JP" sz="800" dirty="0">
                <a:latin typeface="Times New Roman" charset="0"/>
                <a:ea typeface="MS Mincho" pitchFamily="49" charset="-128"/>
                <a:cs typeface="MS Mincho" pitchFamily="49" charset="-128"/>
              </a:rPr>
              <a:t>First, what this means: for the first time in history, </a:t>
            </a:r>
            <a:r>
              <a:rPr lang="en-US" altLang="ja-JP" sz="800" i="1" dirty="0">
                <a:latin typeface="Times New Roman" charset="0"/>
                <a:ea typeface="MS Mincho" pitchFamily="49" charset="-128"/>
                <a:cs typeface="MS Mincho" pitchFamily="49" charset="-128"/>
              </a:rPr>
              <a:t>almost anything</a:t>
            </a:r>
            <a:r>
              <a:rPr lang="en-US" altLang="ja-JP" sz="800" dirty="0">
                <a:latin typeface="Times New Roman" charset="0"/>
                <a:ea typeface="MS Mincho" pitchFamily="49" charset="-128"/>
                <a:cs typeface="MS Mincho" pitchFamily="49" charset="-128"/>
              </a:rPr>
              <a:t> can become digitally aware and </a:t>
            </a:r>
            <a:r>
              <a:rPr lang="en-US" altLang="ja-JP" sz="800" b="1" dirty="0">
                <a:latin typeface="Times New Roman" charset="0"/>
                <a:ea typeface="MS Mincho" pitchFamily="49" charset="-128"/>
                <a:cs typeface="MS Mincho" pitchFamily="49" charset="-128"/>
              </a:rPr>
              <a:t>interconnected.</a:t>
            </a:r>
            <a:r>
              <a:rPr lang="en-US" altLang="ja-JP" sz="800" dirty="0">
                <a:latin typeface="Times New Roman" charset="0"/>
                <a:ea typeface="MS Mincho" pitchFamily="49" charset="-128"/>
                <a:cs typeface="MS Mincho" pitchFamily="49" charset="-128"/>
              </a:rPr>
              <a:t> People, systems and objects can communicate in new ways…. </a:t>
            </a:r>
          </a:p>
          <a:p>
            <a:pPr defTabSz="911474">
              <a:lnSpc>
                <a:spcPct val="80000"/>
              </a:lnSpc>
            </a:pPr>
            <a:endParaRPr lang="en-US" altLang="ja-JP" sz="800" dirty="0">
              <a:latin typeface="Times New Roman" charset="0"/>
              <a:ea typeface="MS Mincho" pitchFamily="49" charset="-128"/>
              <a:cs typeface="MS Mincho" pitchFamily="49" charset="-128"/>
            </a:endParaRPr>
          </a:p>
          <a:p>
            <a:pPr defTabSz="911474">
              <a:lnSpc>
                <a:spcPct val="80000"/>
              </a:lnSpc>
            </a:pPr>
            <a:r>
              <a:rPr lang="en-US" altLang="ja-JP" sz="800" dirty="0">
                <a:latin typeface="Times New Roman" charset="0"/>
                <a:ea typeface="MS Mincho" pitchFamily="49" charset="-128"/>
                <a:cs typeface="MS Mincho" pitchFamily="49" charset="-128"/>
              </a:rPr>
              <a:t>The world is becoming </a:t>
            </a:r>
            <a:r>
              <a:rPr lang="en-US" altLang="ja-JP" sz="800" b="1" dirty="0">
                <a:latin typeface="Times New Roman" charset="0"/>
                <a:ea typeface="MS Mincho" pitchFamily="49" charset="-128"/>
                <a:cs typeface="MS Mincho" pitchFamily="49" charset="-128"/>
              </a:rPr>
              <a:t>instrumented.</a:t>
            </a:r>
            <a:r>
              <a:rPr lang="en-US" altLang="ja-JP" sz="800" dirty="0">
                <a:latin typeface="Times New Roman" charset="0"/>
                <a:ea typeface="MS Mincho" pitchFamily="49" charset="-128"/>
                <a:cs typeface="MS Mincho" pitchFamily="49" charset="-128"/>
              </a:rPr>
              <a:t> Imagine, if you can, a billion transistors for </a:t>
            </a:r>
            <a:r>
              <a:rPr lang="en-US" altLang="ja-JP" sz="800" i="1" dirty="0">
                <a:latin typeface="Times New Roman" charset="0"/>
                <a:ea typeface="MS Mincho" pitchFamily="49" charset="-128"/>
                <a:cs typeface="MS Mincho" pitchFamily="49" charset="-128"/>
              </a:rPr>
              <a:t>every </a:t>
            </a:r>
            <a:r>
              <a:rPr lang="en-US" altLang="ja-JP" sz="800" dirty="0">
                <a:latin typeface="Times New Roman" charset="0"/>
                <a:ea typeface="MS Mincho" pitchFamily="49" charset="-128"/>
                <a:cs typeface="MS Mincho" pitchFamily="49" charset="-128"/>
              </a:rPr>
              <a:t>human being. Sensors are being embedded everywhere: in cars, appliances, security cameras, roads, pipelines…even in medicine and livestock. While select systems are becoming smarter, the vast majority of the world's IT infrastructure—mobile devices, PCs, servers, data centers, software and the processes that make it all work—remain slow, inefficient and incapable of the work ahead. However, there are new computing capabilities that can literally "reinvent" existing IT properties, making them leaner, flexible, resilient and smarter. In U.S. Federal, Radio frequency identification technology is expected to grow to 120 percent by the end of fiscal year 2009, according to a report released by Reston, VA-based INPUT, a market research firm that supplies data and analysis about the government marketplace to IT contractors and government agencies. </a:t>
            </a:r>
          </a:p>
          <a:p>
            <a:pPr defTabSz="911474">
              <a:lnSpc>
                <a:spcPct val="80000"/>
              </a:lnSpc>
            </a:pPr>
            <a:endParaRPr lang="en-US" altLang="ja-JP" sz="800" dirty="0">
              <a:latin typeface="Times New Roman" charset="0"/>
              <a:ea typeface="MS Mincho" pitchFamily="49" charset="-128"/>
              <a:cs typeface="MS Mincho" pitchFamily="49" charset="-128"/>
            </a:endParaRPr>
          </a:p>
          <a:p>
            <a:pPr defTabSz="911474">
              <a:lnSpc>
                <a:spcPct val="80000"/>
              </a:lnSpc>
            </a:pPr>
            <a:r>
              <a:rPr lang="en-US" altLang="ja-JP" sz="800" dirty="0">
                <a:latin typeface="Times New Roman" charset="0"/>
                <a:ea typeface="MS Mincho" pitchFamily="49" charset="-128"/>
                <a:cs typeface="MS Mincho" pitchFamily="49" charset="-128"/>
              </a:rPr>
              <a:t>Being connected and instrumented are not sufficient. We also have to infuse </a:t>
            </a:r>
            <a:r>
              <a:rPr lang="en-US" altLang="ja-JP" sz="800" b="1" dirty="0">
                <a:latin typeface="Times New Roman" charset="0"/>
                <a:ea typeface="MS Mincho" pitchFamily="49" charset="-128"/>
                <a:cs typeface="MS Mincho" pitchFamily="49" charset="-128"/>
              </a:rPr>
              <a:t>intelligence</a:t>
            </a:r>
            <a:r>
              <a:rPr lang="en-US" altLang="ja-JP" sz="800" dirty="0">
                <a:latin typeface="Times New Roman" charset="0"/>
                <a:ea typeface="MS Mincho" pitchFamily="49" charset="-128"/>
                <a:cs typeface="MS Mincho" pitchFamily="49" charset="-128"/>
              </a:rPr>
              <a:t> into our systems and ways of working. You can depend on new computing models to manage the massive amounts of data generated by the proliferation of end-user devices, sensors, and actuators. Combined with advanced analytics, these technologies are making us smarter. Smart governments share information from multiple sources to assess situations, make intelligent decisions and react quickly. Smarter governments must protect government information and assets by implementing a smart infrastructure with security capabilities that are integrated across the organization, yet specialized enough to address a myriad of threats.</a:t>
            </a:r>
          </a:p>
          <a:p>
            <a:pPr defTabSz="911474">
              <a:lnSpc>
                <a:spcPct val="80000"/>
              </a:lnSpc>
            </a:pPr>
            <a:endParaRPr lang="en-US" altLang="ja-JP" sz="800" dirty="0">
              <a:latin typeface="Times New Roman" charset="0"/>
              <a:ea typeface="MS Mincho" pitchFamily="49" charset="-128"/>
              <a:cs typeface="MS Mincho" pitchFamily="49" charset="-128"/>
            </a:endParaRPr>
          </a:p>
          <a:p>
            <a:pPr defTabSz="911474">
              <a:lnSpc>
                <a:spcPct val="80000"/>
              </a:lnSpc>
            </a:pPr>
            <a:endParaRPr lang="en-US" altLang="ja-JP" sz="800" dirty="0">
              <a:latin typeface="Times New Roman" charset="0"/>
              <a:ea typeface="MS Mincho" pitchFamily="49" charset="-128"/>
              <a:cs typeface="MS Mincho" pitchFamily="49" charset="-128"/>
            </a:endParaRPr>
          </a:p>
          <a:p>
            <a:pPr defTabSz="911474">
              <a:lnSpc>
                <a:spcPct val="80000"/>
              </a:lnSpc>
            </a:pPr>
            <a:endParaRPr lang="en-AU" altLang="ja-JP" sz="800" dirty="0">
              <a:latin typeface="Times New Roman" charset="0"/>
              <a:ea typeface="MS Mincho" pitchFamily="49" charset="-128"/>
              <a:cs typeface="MS Mincho" pitchFamily="49" charset="-128"/>
            </a:endParaRPr>
          </a:p>
          <a:p>
            <a:pPr marL="455737" lvl="1" defTabSz="911474">
              <a:lnSpc>
                <a:spcPct val="80000"/>
              </a:lnSpc>
              <a:buFont typeface="Wingdings" charset="2"/>
              <a:buChar char="§"/>
            </a:pPr>
            <a:r>
              <a:rPr lang="en-US" altLang="ja-JP" sz="800" dirty="0">
                <a:latin typeface="Times New Roman" charset="0"/>
                <a:ea typeface="MS Mincho" pitchFamily="49" charset="-128"/>
                <a:cs typeface="MS Mincho" pitchFamily="49" charset="-128"/>
              </a:rPr>
              <a:t>Intelligent, Connected Digital Devices</a:t>
            </a:r>
          </a:p>
          <a:p>
            <a:pPr marL="455737" lvl="1" defTabSz="911474">
              <a:lnSpc>
                <a:spcPct val="80000"/>
              </a:lnSpc>
            </a:pPr>
            <a:r>
              <a:rPr lang="en-US" altLang="ja-JP" sz="800" dirty="0">
                <a:latin typeface="Times New Roman" charset="0"/>
                <a:ea typeface="MS Mincho" pitchFamily="49" charset="-128"/>
                <a:cs typeface="MS Mincho" pitchFamily="49" charset="-128"/>
              </a:rPr>
              <a:t>New devices and enhancements to existing devices for a variety of applications</a:t>
            </a:r>
          </a:p>
          <a:p>
            <a:pPr marL="455737" lvl="1" defTabSz="911474">
              <a:lnSpc>
                <a:spcPct val="80000"/>
              </a:lnSpc>
            </a:pPr>
            <a:r>
              <a:rPr lang="en-US" altLang="ja-JP" sz="800" dirty="0">
                <a:latin typeface="Times New Roman" charset="0"/>
                <a:ea typeface="MS Mincho" pitchFamily="49" charset="-128"/>
                <a:cs typeface="MS Mincho" pitchFamily="49" charset="-128"/>
              </a:rPr>
              <a:t>Embedded Software </a:t>
            </a:r>
          </a:p>
          <a:p>
            <a:pPr defTabSz="911474">
              <a:lnSpc>
                <a:spcPct val="80000"/>
              </a:lnSpc>
            </a:pPr>
            <a:endParaRPr lang="en-US" altLang="ja-JP" sz="800" dirty="0">
              <a:latin typeface="Times New Roman" charset="0"/>
              <a:ea typeface="MS Mincho" pitchFamily="49" charset="-128"/>
              <a:cs typeface="MS Mincho" pitchFamily="49" charset="-128"/>
            </a:endParaRPr>
          </a:p>
          <a:p>
            <a:pPr marL="455737" lvl="1" defTabSz="911474">
              <a:lnSpc>
                <a:spcPct val="80000"/>
              </a:lnSpc>
              <a:buFont typeface="Wingdings" charset="2"/>
              <a:buChar char="§"/>
            </a:pPr>
            <a:r>
              <a:rPr lang="en-US" altLang="ja-JP" sz="800" dirty="0">
                <a:latin typeface="Times New Roman" charset="0"/>
                <a:ea typeface="MS Mincho" pitchFamily="49" charset="-128"/>
                <a:cs typeface="MS Mincho" pitchFamily="49" charset="-128"/>
              </a:rPr>
              <a:t>Integrated Communications network</a:t>
            </a:r>
          </a:p>
          <a:p>
            <a:pPr marL="455737" lvl="1" defTabSz="911474">
              <a:lnSpc>
                <a:spcPct val="80000"/>
              </a:lnSpc>
            </a:pPr>
            <a:r>
              <a:rPr lang="en-US" altLang="ja-JP" sz="800" dirty="0">
                <a:latin typeface="Times New Roman" charset="0"/>
                <a:ea typeface="MS Mincho" pitchFamily="49" charset="-128"/>
                <a:cs typeface="MS Mincho" pitchFamily="49" charset="-128"/>
              </a:rPr>
              <a:t>Integrated, IP-based network segments that parallel the electricity networking connecting in the home, the neighborhood, and up the distribution and transmission network </a:t>
            </a:r>
          </a:p>
          <a:p>
            <a:pPr marL="455737" lvl="1" defTabSz="911474">
              <a:lnSpc>
                <a:spcPct val="80000"/>
              </a:lnSpc>
            </a:pPr>
            <a:r>
              <a:rPr lang="en-US" altLang="ja-JP" sz="800" dirty="0">
                <a:latin typeface="Times New Roman" charset="0"/>
                <a:ea typeface="MS Mincho" pitchFamily="49" charset="-128"/>
                <a:cs typeface="MS Mincho" pitchFamily="49" charset="-128"/>
              </a:rPr>
              <a:t>Using a variety of technologies and networking standards</a:t>
            </a:r>
          </a:p>
          <a:p>
            <a:pPr marL="455737" lvl="1" defTabSz="911474">
              <a:lnSpc>
                <a:spcPct val="80000"/>
              </a:lnSpc>
            </a:pPr>
            <a:endParaRPr lang="en-US" altLang="ja-JP" sz="800" dirty="0">
              <a:latin typeface="Times New Roman" charset="0"/>
              <a:ea typeface="MS Mincho" pitchFamily="49" charset="-128"/>
              <a:cs typeface="MS Mincho" pitchFamily="49" charset="-128"/>
            </a:endParaRPr>
          </a:p>
          <a:p>
            <a:pPr marL="455737" lvl="1" defTabSz="911474">
              <a:lnSpc>
                <a:spcPct val="80000"/>
              </a:lnSpc>
              <a:buFont typeface="Wingdings" charset="2"/>
              <a:buChar char="§"/>
            </a:pPr>
            <a:r>
              <a:rPr lang="en-US" altLang="ja-JP" sz="800" dirty="0">
                <a:latin typeface="Times New Roman" charset="0"/>
                <a:ea typeface="MS Mincho" pitchFamily="49" charset="-128"/>
                <a:cs typeface="MS Mincho" pitchFamily="49" charset="-128"/>
              </a:rPr>
              <a:t>Applications </a:t>
            </a:r>
          </a:p>
          <a:p>
            <a:pPr marL="455737" lvl="1" defTabSz="911474">
              <a:lnSpc>
                <a:spcPct val="80000"/>
              </a:lnSpc>
            </a:pPr>
            <a:r>
              <a:rPr lang="en-US" altLang="ja-JP" sz="800" dirty="0">
                <a:latin typeface="Times New Roman" charset="0"/>
                <a:ea typeface="MS Mincho" pitchFamily="49" charset="-128"/>
                <a:cs typeface="MS Mincho" pitchFamily="49" charset="-128"/>
              </a:rPr>
              <a:t>New applications and updates to traditional legacy systems that recognize and take advantage of the smart grid</a:t>
            </a:r>
          </a:p>
          <a:p>
            <a:pPr marL="455737" lvl="1" defTabSz="911474">
              <a:lnSpc>
                <a:spcPct val="80000"/>
              </a:lnSpc>
            </a:pPr>
            <a:endParaRPr lang="en-US" altLang="ja-JP" sz="800" dirty="0">
              <a:latin typeface="Times New Roman" charset="0"/>
              <a:ea typeface="MS Mincho" pitchFamily="49" charset="-128"/>
              <a:cs typeface="MS Mincho" pitchFamily="49" charset="-128"/>
            </a:endParaRPr>
          </a:p>
          <a:p>
            <a:pPr marL="455737" lvl="1" defTabSz="911474">
              <a:lnSpc>
                <a:spcPct val="80000"/>
              </a:lnSpc>
              <a:buFont typeface="Wingdings" charset="2"/>
              <a:buChar char="§"/>
            </a:pPr>
            <a:r>
              <a:rPr lang="en-US" altLang="ja-JP" sz="800" dirty="0">
                <a:latin typeface="Times New Roman" charset="0"/>
                <a:ea typeface="MS Mincho" pitchFamily="49" charset="-128"/>
                <a:cs typeface="MS Mincho" pitchFamily="49" charset="-128"/>
              </a:rPr>
              <a:t>Integration platform</a:t>
            </a:r>
          </a:p>
          <a:p>
            <a:pPr marL="455737" lvl="1" defTabSz="911474">
              <a:lnSpc>
                <a:spcPct val="80000"/>
              </a:lnSpc>
            </a:pPr>
            <a:r>
              <a:rPr lang="en-US" altLang="ja-JP" sz="800" dirty="0">
                <a:latin typeface="Times New Roman" charset="0"/>
                <a:ea typeface="MS Mincho" pitchFamily="49" charset="-128"/>
                <a:cs typeface="MS Mincho" pitchFamily="49" charset="-128"/>
              </a:rPr>
              <a:t>ESB, infrastructure that ties it all together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Business Analytics</a:t>
            </a:r>
            <a:r>
              <a:rPr lang="en-US" baseline="0" dirty="0" smtClean="0"/>
              <a:t> for Municipal Government</a:t>
            </a:r>
          </a:p>
          <a:p>
            <a:pPr>
              <a:buFont typeface="Arial"/>
              <a:buChar char="•"/>
            </a:pPr>
            <a:r>
              <a:rPr lang="en-US" baseline="0" dirty="0" smtClean="0"/>
              <a:t>Provides an effective means of analyzing operational information to enable effective management within the current global financial and economic environment to lay a foundation to build a better future</a:t>
            </a:r>
          </a:p>
          <a:p>
            <a:pPr>
              <a:buFont typeface="Arial"/>
              <a:buChar char="•"/>
            </a:pPr>
            <a:r>
              <a:rPr lang="en-US" baseline="0" dirty="0" smtClean="0"/>
              <a:t>Enables collaboration within and across governments and target communities for policy development, planning, execution and management</a:t>
            </a:r>
            <a:endParaRPr lang="en-US" dirty="0" smtClean="0"/>
          </a:p>
          <a:p>
            <a:endParaRPr lang="en-US" dirty="0" smtClean="0"/>
          </a:p>
          <a:p>
            <a:r>
              <a:rPr lang="en-US" dirty="0" smtClean="0"/>
              <a:t>Physical</a:t>
            </a:r>
            <a:r>
              <a:rPr lang="en-US" baseline="0" dirty="0" smtClean="0"/>
              <a:t> Meets Digital supports Smarter Cities Command and Control to automate and manage public service sub-systems using a collaborative environment that enables a city’s core systems to become smarter:</a:t>
            </a:r>
          </a:p>
          <a:p>
            <a:pPr lvl="0">
              <a:lnSpc>
                <a:spcPct val="84000"/>
              </a:lnSpc>
              <a:spcBef>
                <a:spcPct val="20000"/>
              </a:spcBef>
              <a:buClr>
                <a:srgbClr val="669900"/>
              </a:buClr>
              <a:buFont typeface="Wingdings" charset="2"/>
              <a:buChar char="§"/>
            </a:pPr>
            <a:r>
              <a:rPr lang="en-US" sz="1400" dirty="0" smtClean="0">
                <a:solidFill>
                  <a:schemeClr val="tx1"/>
                </a:solidFill>
                <a:ea typeface="MS PGothic" pitchFamily="34" charset="-128"/>
              </a:rPr>
              <a:t>Collect, Filter and Manage the Right Kind of Data</a:t>
            </a:r>
          </a:p>
          <a:p>
            <a:pPr lvl="0">
              <a:lnSpc>
                <a:spcPct val="84000"/>
              </a:lnSpc>
              <a:spcBef>
                <a:spcPct val="20000"/>
              </a:spcBef>
              <a:buClr>
                <a:srgbClr val="669900"/>
              </a:buClr>
              <a:buFont typeface="Wingdings" charset="2"/>
              <a:buChar char="§"/>
            </a:pPr>
            <a:r>
              <a:rPr lang="en-US" sz="1400" dirty="0" smtClean="0">
                <a:solidFill>
                  <a:schemeClr val="tx1"/>
                </a:solidFill>
                <a:ea typeface="MS PGothic" pitchFamily="34" charset="-128"/>
              </a:rPr>
              <a:t>Integrate, Analyze and </a:t>
            </a:r>
            <a:r>
              <a:rPr lang="en-US" sz="1400" dirty="0" err="1" smtClean="0">
                <a:solidFill>
                  <a:schemeClr val="tx1"/>
                </a:solidFill>
                <a:ea typeface="MS PGothic" pitchFamily="34" charset="-128"/>
              </a:rPr>
              <a:t>Operationalize</a:t>
            </a:r>
            <a:r>
              <a:rPr lang="en-US" sz="1400" dirty="0" smtClean="0">
                <a:solidFill>
                  <a:schemeClr val="tx1"/>
                </a:solidFill>
                <a:ea typeface="MS PGothic" pitchFamily="34" charset="-128"/>
              </a:rPr>
              <a:t> the Data</a:t>
            </a:r>
          </a:p>
          <a:p>
            <a:pPr lvl="0">
              <a:lnSpc>
                <a:spcPct val="84000"/>
              </a:lnSpc>
              <a:spcBef>
                <a:spcPct val="20000"/>
              </a:spcBef>
              <a:buClr>
                <a:srgbClr val="669900"/>
              </a:buClr>
              <a:buFont typeface="Wingdings" charset="2"/>
              <a:buChar char="§"/>
            </a:pPr>
            <a:r>
              <a:rPr lang="en-US" sz="1400" dirty="0" smtClean="0">
                <a:solidFill>
                  <a:schemeClr val="tx1"/>
                </a:solidFill>
                <a:ea typeface="MS PGothic" pitchFamily="34" charset="-128"/>
              </a:rPr>
              <a:t>Optimize Citywide Systems to Achieve Desired Behavior</a:t>
            </a:r>
          </a:p>
          <a:p>
            <a:endParaRPr lang="en-US" dirty="0" smtClean="0"/>
          </a:p>
          <a:p>
            <a:r>
              <a:rPr lang="en-US" dirty="0" smtClean="0"/>
              <a:t>The Triton Platform can accelerate</a:t>
            </a:r>
            <a:r>
              <a:rPr lang="en-US" baseline="0" dirty="0" smtClean="0"/>
              <a:t> time-to-value for municipal IT solutions</a:t>
            </a:r>
            <a:endParaRPr lang="en-US" dirty="0" smtClean="0"/>
          </a:p>
          <a:p>
            <a:pPr eaLnBrk="1" hangingPunct="1">
              <a:buFont typeface="Arial"/>
              <a:buChar char="•"/>
            </a:pPr>
            <a:r>
              <a:rPr lang="en-GB" sz="1200" b="1" dirty="0" smtClean="0">
                <a:ea typeface="Arial" charset="0"/>
                <a:cs typeface="Arial" charset="0"/>
              </a:rPr>
              <a:t>What it is:</a:t>
            </a:r>
            <a:r>
              <a:rPr lang="en-GB" sz="1200" dirty="0" smtClean="0">
                <a:ea typeface="Arial" charset="0"/>
                <a:cs typeface="Arial" charset="0"/>
              </a:rPr>
              <a:t> “Triton” is a </a:t>
            </a:r>
            <a:r>
              <a:rPr lang="en-GB" sz="1200" u="sng" dirty="0" smtClean="0">
                <a:ea typeface="Arial" charset="0"/>
                <a:cs typeface="Arial" charset="0"/>
              </a:rPr>
              <a:t>SWG asset from IBM</a:t>
            </a:r>
            <a:r>
              <a:rPr lang="en-GB" sz="1200" dirty="0" smtClean="0">
                <a:ea typeface="Arial" charset="0"/>
                <a:cs typeface="Arial" charset="0"/>
              </a:rPr>
              <a:t>  providing an</a:t>
            </a:r>
            <a:r>
              <a:rPr lang="en-GB" sz="1200" u="sng" dirty="0" smtClean="0">
                <a:ea typeface="Arial" charset="0"/>
                <a:cs typeface="Arial" charset="0"/>
              </a:rPr>
              <a:t> accelerated delivery of a SOA Foundation Infrastructure</a:t>
            </a:r>
            <a:r>
              <a:rPr lang="en-GB" sz="1200" dirty="0" smtClean="0">
                <a:ea typeface="Arial" charset="0"/>
                <a:cs typeface="Arial" charset="0"/>
              </a:rPr>
              <a:t> utilizing IBM Intellectual Property Assets including the </a:t>
            </a:r>
            <a:r>
              <a:rPr lang="en-GB" sz="1200" u="sng" dirty="0" smtClean="0">
                <a:ea typeface="Arial" charset="0"/>
                <a:cs typeface="Arial" charset="0"/>
              </a:rPr>
              <a:t>Installation, Configuration and applicable implementation assets</a:t>
            </a:r>
            <a:r>
              <a:rPr lang="en-GB" sz="1200" dirty="0" smtClean="0">
                <a:ea typeface="Arial" charset="0"/>
                <a:cs typeface="Arial" charset="0"/>
              </a:rPr>
              <a:t> necessary to provide a fully functional SOA Foundation</a:t>
            </a:r>
          </a:p>
          <a:p>
            <a:pPr eaLnBrk="1" hangingPunct="1">
              <a:buFont typeface="Arial"/>
              <a:buChar char="•"/>
            </a:pPr>
            <a:r>
              <a:rPr lang="en-GB" sz="1200" b="1" dirty="0" smtClean="0">
                <a:ea typeface="Arial" charset="0"/>
                <a:cs typeface="Arial" charset="0"/>
              </a:rPr>
              <a:t>What it does: </a:t>
            </a:r>
            <a:r>
              <a:rPr lang="en-GB" sz="1200" dirty="0" smtClean="0">
                <a:ea typeface="Arial" charset="0"/>
                <a:cs typeface="Arial" charset="0"/>
              </a:rPr>
              <a:t>Enable </a:t>
            </a:r>
            <a:r>
              <a:rPr lang="en-GB" sz="1200" u="sng" dirty="0" smtClean="0">
                <a:ea typeface="Arial" charset="0"/>
                <a:cs typeface="Arial" charset="0"/>
              </a:rPr>
              <a:t>delivery excellence</a:t>
            </a:r>
            <a:r>
              <a:rPr lang="en-GB" sz="1200" dirty="0" smtClean="0">
                <a:ea typeface="Arial" charset="0"/>
                <a:cs typeface="Arial" charset="0"/>
              </a:rPr>
              <a:t> in </a:t>
            </a:r>
            <a:r>
              <a:rPr lang="en-GB" sz="1200" u="sng" dirty="0" smtClean="0">
                <a:ea typeface="Arial" charset="0"/>
                <a:cs typeface="Arial" charset="0"/>
              </a:rPr>
              <a:t>delivering a SOA infrastructure</a:t>
            </a:r>
            <a:r>
              <a:rPr lang="en-GB" sz="1200" dirty="0" smtClean="0">
                <a:ea typeface="Arial" charset="0"/>
                <a:cs typeface="Arial" charset="0"/>
              </a:rPr>
              <a:t> by leveraging SOA Implementation Requirements, best practices, documentation, scripts, effectively utilizing </a:t>
            </a:r>
            <a:r>
              <a:rPr lang="en-GB" sz="1200" u="sng" dirty="0" smtClean="0">
                <a:ea typeface="Arial" charset="0"/>
                <a:cs typeface="Arial" charset="0"/>
              </a:rPr>
              <a:t>harvested implementation assets</a:t>
            </a:r>
          </a:p>
          <a:p>
            <a:pPr eaLnBrk="1" hangingPunct="1">
              <a:buFont typeface="Arial"/>
              <a:buChar char="•"/>
            </a:pPr>
            <a:r>
              <a:rPr lang="en-GB" sz="1200" b="1" dirty="0" smtClean="0">
                <a:ea typeface="Arial" charset="0"/>
                <a:cs typeface="Arial" charset="0"/>
              </a:rPr>
              <a:t>Why use it:</a:t>
            </a:r>
            <a:r>
              <a:rPr lang="en-GB" sz="1200" dirty="0" smtClean="0">
                <a:ea typeface="Arial" charset="0"/>
                <a:cs typeface="Arial" charset="0"/>
              </a:rPr>
              <a:t>  </a:t>
            </a:r>
            <a:r>
              <a:rPr lang="en-GB" sz="1200" u="sng" dirty="0" smtClean="0">
                <a:ea typeface="Arial" charset="0"/>
                <a:cs typeface="Arial" charset="0"/>
              </a:rPr>
              <a:t>To accelerate implementations</a:t>
            </a:r>
            <a:r>
              <a:rPr lang="en-GB" sz="1200" dirty="0" smtClean="0">
                <a:ea typeface="Arial" charset="0"/>
                <a:cs typeface="Arial" charset="0"/>
              </a:rPr>
              <a:t> (calendar and overall person/year effort) and </a:t>
            </a:r>
            <a:r>
              <a:rPr lang="en-GB" sz="1200" u="sng" dirty="0" smtClean="0">
                <a:ea typeface="Arial" charset="0"/>
                <a:cs typeface="Arial" charset="0"/>
              </a:rPr>
              <a:t>lower risk</a:t>
            </a:r>
            <a:r>
              <a:rPr lang="en-GB" sz="1200" dirty="0" smtClean="0">
                <a:ea typeface="Arial" charset="0"/>
                <a:cs typeface="Arial" charset="0"/>
              </a:rPr>
              <a:t>, and leverage SOA best practices from across IBM globally.</a:t>
            </a:r>
            <a:r>
              <a:rPr lang="en-GB" sz="1200" b="1" u="sng" dirty="0" smtClean="0">
                <a:ea typeface="Arial" charset="0"/>
                <a:cs typeface="Arial" charset="0"/>
              </a:rPr>
              <a:t> </a:t>
            </a:r>
          </a:p>
          <a:p>
            <a:pPr eaLnBrk="1" hangingPunct="1">
              <a:buFont typeface="Arial"/>
              <a:buChar char="•"/>
            </a:pPr>
            <a:r>
              <a:rPr lang="en-GB" sz="1200" b="1" dirty="0" smtClean="0">
                <a:ea typeface="Arial" charset="0"/>
                <a:cs typeface="Arial" charset="0"/>
              </a:rPr>
              <a:t>Goal:  </a:t>
            </a:r>
            <a:r>
              <a:rPr lang="en-GB" sz="1200" dirty="0" smtClean="0">
                <a:ea typeface="Arial" charset="0"/>
                <a:cs typeface="Arial" charset="0"/>
              </a:rPr>
              <a:t>Delivery of </a:t>
            </a:r>
            <a:r>
              <a:rPr lang="en-GB" sz="1200" u="sng" dirty="0" smtClean="0">
                <a:ea typeface="Arial" charset="0"/>
                <a:cs typeface="Arial" charset="0"/>
              </a:rPr>
              <a:t>SOA Infrastructure Functionality (as Working Vehicle)</a:t>
            </a:r>
            <a:r>
              <a:rPr lang="en-GB" sz="1200" dirty="0" smtClean="0">
                <a:ea typeface="Arial" charset="0"/>
                <a:cs typeface="Arial" charset="0"/>
              </a:rPr>
              <a:t> </a:t>
            </a:r>
            <a:r>
              <a:rPr lang="en-GB" sz="1200" dirty="0" err="1" smtClean="0">
                <a:ea typeface="Arial" charset="0"/>
                <a:cs typeface="Arial" charset="0"/>
              </a:rPr>
              <a:t>vs</a:t>
            </a:r>
            <a:r>
              <a:rPr lang="en-GB" sz="1200" dirty="0" smtClean="0">
                <a:ea typeface="Arial" charset="0"/>
                <a:cs typeface="Arial" charset="0"/>
              </a:rPr>
              <a:t>, </a:t>
            </a:r>
            <a:r>
              <a:rPr lang="en-GB" sz="1200" u="sng" dirty="0" smtClean="0">
                <a:ea typeface="Arial" charset="0"/>
                <a:cs typeface="Arial" charset="0"/>
              </a:rPr>
              <a:t>SOA “Do it yourself Kit” (Pile of Vehicle Parts &amp; Assembly Instructions &amp; Project Plan &amp; Crossed Fingers &amp; No assurance it will meet functional requirements and be delivered on time/on budget….if ever.)</a:t>
            </a:r>
          </a:p>
          <a:p>
            <a:endParaRPr lang="en-US" dirty="0"/>
          </a:p>
        </p:txBody>
      </p:sp>
      <p:sp>
        <p:nvSpPr>
          <p:cNvPr id="4" name="Slide Number Placeholder 3"/>
          <p:cNvSpPr>
            <a:spLocks noGrp="1"/>
          </p:cNvSpPr>
          <p:nvPr>
            <p:ph type="sldNum" sz="quarter" idx="10"/>
          </p:nvPr>
        </p:nvSpPr>
        <p:spPr/>
        <p:txBody>
          <a:bodyPr/>
          <a:lstStyle/>
          <a:p>
            <a:pPr>
              <a:defRPr/>
            </a:pPr>
            <a:fld id="{0CA623C9-6B06-3B4F-A32C-86E9395AAE82}" type="slidenum">
              <a:rPr lang="fr-CA" smtClean="0"/>
              <a:pPr>
                <a:defRPr/>
              </a:pPr>
              <a:t>31</a:t>
            </a:fld>
            <a:endParaRPr lang="fr-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endParaRPr lang="en-CA">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r>
              <a:rPr lang="en-CA" dirty="0" smtClean="0">
                <a:latin typeface="Arial" charset="0"/>
              </a:rPr>
              <a:t>Business User</a:t>
            </a:r>
            <a:r>
              <a:rPr lang="en-CA" baseline="0" dirty="0" smtClean="0">
                <a:latin typeface="Arial" charset="0"/>
              </a:rPr>
              <a:t> Artefacts:</a:t>
            </a:r>
          </a:p>
          <a:p>
            <a:pPr lvl="0">
              <a:buFont typeface="Arial"/>
              <a:buChar char="•"/>
            </a:pPr>
            <a:r>
              <a:rPr lang="en-CA" dirty="0" smtClean="0">
                <a:latin typeface="Arial" charset="0"/>
              </a:rPr>
              <a:t>Login/Registration</a:t>
            </a:r>
          </a:p>
          <a:p>
            <a:pPr lvl="0">
              <a:buFont typeface="Arial"/>
              <a:buChar char="•"/>
            </a:pPr>
            <a:r>
              <a:rPr lang="en-CA" dirty="0" smtClean="0">
                <a:latin typeface="Arial" charset="0"/>
              </a:rPr>
              <a:t>Home</a:t>
            </a:r>
            <a:r>
              <a:rPr lang="en-CA" baseline="0" dirty="0" smtClean="0">
                <a:latin typeface="Arial" charset="0"/>
              </a:rPr>
              <a:t>, News, Reference Material, Contacts, Help pages</a:t>
            </a:r>
          </a:p>
          <a:p>
            <a:pPr lvl="0">
              <a:buFont typeface="Arial"/>
              <a:buChar char="•"/>
            </a:pPr>
            <a:r>
              <a:rPr lang="en-CA" baseline="0" dirty="0" smtClean="0">
                <a:latin typeface="Arial" charset="0"/>
              </a:rPr>
              <a:t>Discussion Forum</a:t>
            </a:r>
          </a:p>
          <a:p>
            <a:pPr lvl="0">
              <a:buFont typeface="Arial"/>
              <a:buChar char="•"/>
            </a:pPr>
            <a:r>
              <a:rPr lang="en-CA" baseline="0" dirty="0" smtClean="0">
                <a:latin typeface="Arial" charset="0"/>
              </a:rPr>
              <a:t>MRM browse, municipal model browse/update</a:t>
            </a:r>
          </a:p>
          <a:p>
            <a:pPr lvl="0">
              <a:buFont typeface="Arial"/>
              <a:buChar char="•"/>
            </a:pPr>
            <a:r>
              <a:rPr lang="en-CA" baseline="0" dirty="0" smtClean="0">
                <a:latin typeface="Arial" charset="0"/>
              </a:rPr>
              <a:t>Change Requests page</a:t>
            </a:r>
          </a:p>
          <a:p>
            <a:pPr lvl="0">
              <a:buFont typeface="Arial"/>
              <a:buChar char="•"/>
            </a:pPr>
            <a:endParaRPr lang="en-CA" dirty="0" smtClean="0">
              <a:latin typeface="Arial" charset="0"/>
            </a:endParaRPr>
          </a:p>
          <a:p>
            <a:pPr lvl="0">
              <a:buFont typeface="Arial"/>
              <a:buNone/>
            </a:pPr>
            <a:r>
              <a:rPr lang="en-CA" dirty="0" smtClean="0">
                <a:latin typeface="Arial" charset="0"/>
              </a:rPr>
              <a:t>Business Analysts</a:t>
            </a:r>
          </a:p>
          <a:p>
            <a:pPr lvl="0">
              <a:buFont typeface="Arial"/>
              <a:buChar char="•"/>
            </a:pPr>
            <a:r>
              <a:rPr lang="en-CA" dirty="0" smtClean="0">
                <a:latin typeface="Arial" charset="0"/>
              </a:rPr>
              <a:t>MRM access and municipal model access</a:t>
            </a:r>
            <a:r>
              <a:rPr lang="en-CA" baseline="0" dirty="0" smtClean="0">
                <a:latin typeface="Arial" charset="0"/>
              </a:rPr>
              <a:t> and update</a:t>
            </a:r>
            <a:endParaRPr lang="en-CA" dirty="0" smtClean="0">
              <a:latin typeface="Arial" charset="0"/>
            </a:endParaRPr>
          </a:p>
          <a:p>
            <a:pPr lvl="0">
              <a:buFont typeface="Arial"/>
              <a:buChar char="•"/>
            </a:pPr>
            <a:r>
              <a:rPr lang="en-CA" dirty="0" smtClean="0">
                <a:latin typeface="Arial" charset="0"/>
              </a:rPr>
              <a:t>Business Model Report</a:t>
            </a:r>
          </a:p>
          <a:p>
            <a:pPr lvl="0">
              <a:buFont typeface="Arial"/>
              <a:buChar char="•"/>
            </a:pPr>
            <a:r>
              <a:rPr lang="en-CA" dirty="0" smtClean="0">
                <a:latin typeface="Arial" charset="0"/>
              </a:rPr>
              <a:t>Program Profile Report</a:t>
            </a:r>
          </a:p>
          <a:p>
            <a:pPr lvl="0">
              <a:buFont typeface="Arial"/>
              <a:buChar char="•"/>
            </a:pPr>
            <a:r>
              <a:rPr lang="en-CA" dirty="0" smtClean="0">
                <a:latin typeface="Arial" charset="0"/>
              </a:rPr>
              <a:t>Service Profile Report</a:t>
            </a:r>
          </a:p>
          <a:p>
            <a:pPr lvl="0">
              <a:buFont typeface="Arial"/>
              <a:buChar char="•"/>
            </a:pPr>
            <a:r>
              <a:rPr lang="en-CA" dirty="0" smtClean="0">
                <a:latin typeface="Arial" charset="0"/>
              </a:rPr>
              <a:t>SIAM</a:t>
            </a:r>
            <a:r>
              <a:rPr lang="en-CA" baseline="0" dirty="0" smtClean="0">
                <a:latin typeface="Arial" charset="0"/>
              </a:rPr>
              <a:t> Diagram</a:t>
            </a:r>
          </a:p>
          <a:p>
            <a:pPr lvl="0">
              <a:buFont typeface="Arial"/>
              <a:buChar char="•"/>
            </a:pPr>
            <a:r>
              <a:rPr lang="en-CA" baseline="0" dirty="0" smtClean="0">
                <a:latin typeface="Arial" charset="0"/>
              </a:rPr>
              <a:t>Hierarchy Diagrams</a:t>
            </a:r>
          </a:p>
          <a:p>
            <a:pPr lvl="0">
              <a:buFont typeface="Arial"/>
              <a:buChar char="•"/>
            </a:pPr>
            <a:r>
              <a:rPr lang="en-CA" baseline="0" dirty="0" smtClean="0">
                <a:latin typeface="Arial" charset="0"/>
              </a:rPr>
              <a:t>Relationship Matrices</a:t>
            </a:r>
          </a:p>
          <a:p>
            <a:pPr lvl="0">
              <a:buFont typeface="Arial"/>
              <a:buChar char="•"/>
            </a:pPr>
            <a:r>
              <a:rPr lang="en-CA" baseline="0" dirty="0" smtClean="0">
                <a:latin typeface="Arial" charset="0"/>
              </a:rPr>
              <a:t>Stakeholder-specific Browsers</a:t>
            </a:r>
            <a:endParaRPr lang="en-CA" dirty="0" smtClean="0">
              <a:latin typeface="Arial" charset="0"/>
            </a:endParaRPr>
          </a:p>
          <a:p>
            <a:pPr lvl="0">
              <a:buFont typeface="Arial"/>
              <a:buNone/>
            </a:pPr>
            <a:endParaRPr lang="en-CA" dirty="0" smtClean="0">
              <a:latin typeface="Arial" charset="0"/>
            </a:endParaRPr>
          </a:p>
          <a:p>
            <a:pPr lvl="0">
              <a:buFont typeface="Arial"/>
              <a:buNone/>
            </a:pPr>
            <a:r>
              <a:rPr lang="en-CA" dirty="0" smtClean="0">
                <a:latin typeface="Arial" charset="0"/>
              </a:rPr>
              <a:t>Planner</a:t>
            </a:r>
          </a:p>
          <a:p>
            <a:pPr lvl="0">
              <a:buFont typeface="Arial"/>
              <a:buChar char="•"/>
            </a:pPr>
            <a:r>
              <a:rPr lang="en-CA" dirty="0" smtClean="0">
                <a:latin typeface="Arial" charset="0"/>
              </a:rPr>
              <a:t>Project portfolio</a:t>
            </a:r>
          </a:p>
          <a:p>
            <a:pPr lvl="0">
              <a:buFont typeface="Arial"/>
              <a:buChar char="•"/>
            </a:pPr>
            <a:r>
              <a:rPr lang="en-CA" dirty="0" smtClean="0">
                <a:latin typeface="Arial" charset="0"/>
              </a:rPr>
              <a:t>Strategic</a:t>
            </a:r>
            <a:r>
              <a:rPr lang="en-CA" baseline="0" dirty="0" smtClean="0">
                <a:latin typeface="Arial" charset="0"/>
              </a:rPr>
              <a:t> alignment analysis</a:t>
            </a:r>
          </a:p>
          <a:p>
            <a:pPr lvl="0">
              <a:buFont typeface="Arial"/>
              <a:buChar char="•"/>
            </a:pPr>
            <a:r>
              <a:rPr lang="en-CA" baseline="0" dirty="0" smtClean="0">
                <a:latin typeface="Arial" charset="0"/>
              </a:rPr>
              <a:t>Risks, costs, time to value, </a:t>
            </a:r>
          </a:p>
          <a:p>
            <a:pPr lvl="0">
              <a:buFont typeface="Arial"/>
              <a:buChar char="•"/>
            </a:pPr>
            <a:r>
              <a:rPr lang="en-CA" baseline="0" dirty="0" smtClean="0">
                <a:latin typeface="Arial" charset="0"/>
              </a:rPr>
              <a:t>Payback Period</a:t>
            </a:r>
          </a:p>
          <a:p>
            <a:pPr lvl="0">
              <a:buFont typeface="Arial"/>
              <a:buChar char="•"/>
            </a:pPr>
            <a:r>
              <a:rPr lang="en-CA" baseline="0" dirty="0" smtClean="0">
                <a:latin typeface="Arial" charset="0"/>
              </a:rPr>
              <a:t>Project </a:t>
            </a:r>
            <a:r>
              <a:rPr lang="en-CA" baseline="0" dirty="0" err="1" smtClean="0">
                <a:latin typeface="Arial" charset="0"/>
              </a:rPr>
              <a:t>roadmapping</a:t>
            </a:r>
            <a:endParaRPr lang="en-CA" dirty="0" smtClean="0">
              <a:latin typeface="Arial" charset="0"/>
            </a:endParaRPr>
          </a:p>
          <a:p>
            <a:pPr lvl="0">
              <a:buFont typeface="Arial"/>
              <a:buNone/>
            </a:pPr>
            <a:endParaRPr lang="en-CA" dirty="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endParaRPr lang="en-CA">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74750" y="692150"/>
            <a:ext cx="4635500" cy="3476625"/>
          </a:xfrm>
          <a:solidFill>
            <a:srgbClr val="FFFFFF"/>
          </a:solidFill>
          <a:ln/>
        </p:spPr>
      </p:sp>
      <p:sp>
        <p:nvSpPr>
          <p:cNvPr id="69635" name="Text Box 3"/>
          <p:cNvSpPr>
            <a:spLocks noGrp="1" noChangeArrowheads="1"/>
          </p:cNvSpPr>
          <p:nvPr>
            <p:ph type="body" idx="1"/>
          </p:nvPr>
        </p:nvSpPr>
        <p:spPr>
          <a:xfrm>
            <a:off x="698500" y="4405313"/>
            <a:ext cx="5588000" cy="4170362"/>
          </a:xfrm>
          <a:noFill/>
          <a:ln/>
        </p:spPr>
        <p:txBody>
          <a:bodyPr wrap="none" anchor="ctr"/>
          <a:lstStyle/>
          <a:p>
            <a:endParaRPr lang="en-US">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1BD703B-DC6A-9B47-9A25-4F7224DAE380}" type="slidenum">
              <a:rPr lang="en-US"/>
              <a:pPr/>
              <a:t>36</a:t>
            </a:fld>
            <a:endParaRPr lang="en-US"/>
          </a:p>
        </p:txBody>
      </p:sp>
      <p:sp>
        <p:nvSpPr>
          <p:cNvPr id="79875" name="Rectangle 2"/>
          <p:cNvSpPr>
            <a:spLocks noGrp="1" noRot="1" noChangeAspect="1" noChangeArrowheads="1" noTextEdit="1"/>
          </p:cNvSpPr>
          <p:nvPr>
            <p:ph type="sldImg"/>
          </p:nvPr>
        </p:nvSpPr>
        <p:spPr>
          <a:xfrm>
            <a:off x="1176338" y="696913"/>
            <a:ext cx="4632325" cy="3475037"/>
          </a:xfrm>
          <a:ln/>
        </p:spPr>
      </p:sp>
      <p:sp>
        <p:nvSpPr>
          <p:cNvPr id="79876" name="Rectangle 3"/>
          <p:cNvSpPr>
            <a:spLocks noGrp="1" noChangeArrowheads="1"/>
          </p:cNvSpPr>
          <p:nvPr>
            <p:ph type="body" idx="1"/>
          </p:nvPr>
        </p:nvSpPr>
        <p:spPr>
          <a:xfrm>
            <a:off x="929718" y="4405220"/>
            <a:ext cx="5125567" cy="4169283"/>
          </a:xfrm>
          <a:noFill/>
          <a:ln/>
        </p:spPr>
        <p:txBody>
          <a:bodyPr lIns="91992" tIns="45996" rIns="91992" bIns="45996"/>
          <a:lstStyle/>
          <a:p>
            <a:pPr marL="232738" indent="-232738" eaLnBrk="1" hangingPunct="1"/>
            <a:r>
              <a:rPr lang="en-US" dirty="0"/>
              <a:t>IBM’s Actionable Enterprise Architecture strategy is based on the concept of taking the foundations of Enterprise Architecture, and making the results and deliverables relevant to all areas of the business. </a:t>
            </a:r>
          </a:p>
          <a:p>
            <a:pPr marL="232738" indent="-232738" eaLnBrk="1" hangingPunct="1"/>
            <a:endParaRPr lang="en-US" dirty="0"/>
          </a:p>
          <a:p>
            <a:pPr marL="232738" indent="-232738" eaLnBrk="1" hangingPunct="1"/>
            <a:r>
              <a:rPr lang="en-US" dirty="0"/>
              <a:t>The concept starts out with capturing and modeling all areas of the organizations, whether harvested from existing data sources, or manually captured or drawn. All organization information can be broken into four key domains: </a:t>
            </a:r>
          </a:p>
          <a:p>
            <a:pPr marL="232738" indent="-232738" eaLnBrk="1" hangingPunct="1"/>
            <a:endParaRPr lang="en-US" dirty="0"/>
          </a:p>
          <a:p>
            <a:pPr marL="232738" indent="-232738" eaLnBrk="1" hangingPunct="1">
              <a:buFontTx/>
              <a:buAutoNum type="arabicPeriod"/>
            </a:pPr>
            <a:r>
              <a:rPr lang="en-US" dirty="0"/>
              <a:t>Strategy – An organizations strategy is driven by the executive direction, commonly captured in dispersed documents or financial statements. These are the missions, goals, strategies and tactics guiding the direction of the business. This information is often difficult to directly drive enterprise action, but when built as the foundation of the enterprise architecture, strategy becomes the leading governance factor of enterprise action. </a:t>
            </a:r>
          </a:p>
          <a:p>
            <a:pPr marL="232738" indent="-232738" eaLnBrk="1" hangingPunct="1">
              <a:buFontTx/>
              <a:buAutoNum type="arabicPeriod"/>
            </a:pPr>
            <a:r>
              <a:rPr lang="en-US" dirty="0"/>
              <a:t>Business – The business processes depict the human functions we carry out in our daily roles. For example, a process model of a call center employee would capture the flow of actions that person carries out, including receiving a call, documenting the call details, making decisions about how to respond to the request, and finally walking the caller through the problem resolution. </a:t>
            </a:r>
          </a:p>
          <a:p>
            <a:pPr marL="232738" indent="-232738" eaLnBrk="1" hangingPunct="1">
              <a:buFontTx/>
              <a:buAutoNum type="arabicPeriod"/>
            </a:pPr>
            <a:r>
              <a:rPr lang="en-US" dirty="0"/>
              <a:t>Information Systems – This involves the modeling of all information systems of an organization, including applications, information/data, software, services, etc. This is important part of architecture because we can detail and understand the information systems that support business process and strategy. </a:t>
            </a:r>
          </a:p>
          <a:p>
            <a:pPr marL="232738" indent="-232738" eaLnBrk="1" hangingPunct="1">
              <a:buFontTx/>
              <a:buAutoNum type="arabicPeriod"/>
            </a:pPr>
            <a:r>
              <a:rPr lang="en-US" dirty="0"/>
              <a:t>Finally, The technology domain includes all of the hardware that host the information systems in the organization. </a:t>
            </a:r>
          </a:p>
          <a:p>
            <a:pPr marL="232738" indent="-232738" eaLnBrk="1" hangingPunct="1"/>
            <a:endParaRPr lang="en-US" dirty="0"/>
          </a:p>
          <a:p>
            <a:pPr marL="232738" indent="-232738" eaLnBrk="1" hangingPunct="1"/>
            <a:r>
              <a:rPr lang="en-US" dirty="0"/>
              <a:t>By HARVESTING this information, we are ARCHITECTING THE ENTERPRISE creating a blueprint of all four of these domains. Organizations LINK THE BUSINESS / IT PERSPECIVE by creating relationships of a business processes and strategy in the context of the rest of the enterprise systems (e.g., data architecture, organizational structure, strategies, etc.) and create greater capabilities when analyzing and planning enterprise changes (ENTERPRISE REPORTING / IMPACT ANALYSIS).</a:t>
            </a:r>
          </a:p>
          <a:p>
            <a:pPr marL="232738" indent="-232738" eaLnBrk="1" hangingPunct="1"/>
            <a:endParaRPr lang="en-US" dirty="0"/>
          </a:p>
          <a:p>
            <a:pPr marL="232738" indent="-232738" eaLnBrk="1" hangingPunct="1"/>
            <a:r>
              <a:rPr lang="en-US" dirty="0"/>
              <a:t>For example, during a corporate merger it is important to understand the processes of both companies in detail so that management can correctly and efficiently identify and eliminate redundancies in operations. (COST CUTTING , CONSOLIDATION PLANNING). </a:t>
            </a:r>
          </a:p>
          <a:p>
            <a:pPr marL="232738" indent="-232738" eaLnBrk="1" hangingPunct="1"/>
            <a:endParaRPr lang="en-US" dirty="0"/>
          </a:p>
          <a:p>
            <a:pPr marL="232738" indent="-232738" eaLnBrk="1" hangingPunct="1"/>
            <a:r>
              <a:rPr lang="en-US" dirty="0"/>
              <a:t>This leads to greater success when implementing NEW SOLUTIONS, planning BUSINESS TRANSFORMATION, or IT PLANNING. </a:t>
            </a:r>
            <a:endParaRPr lang="sv-SE"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88C948F8-3F33-E043-BE77-D291A37142E3}" type="slidenum">
              <a:rPr lang="en-US" sz="1200"/>
              <a:pPr eaLnBrk="1" hangingPunct="1"/>
              <a:t>37</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p:cNvSpPr>
          <p:nvPr>
            <p:ph type="sldImg"/>
          </p:nvPr>
        </p:nvSpPr>
        <p:spPr>
          <a:ln/>
        </p:spPr>
      </p:sp>
      <p:sp>
        <p:nvSpPr>
          <p:cNvPr id="71683" name="Notes Placeholder 2"/>
          <p:cNvSpPr>
            <a:spLocks noGrp="1"/>
          </p:cNvSpPr>
          <p:nvPr>
            <p:ph type="body" idx="1"/>
          </p:nvPr>
        </p:nvSpPr>
        <p:spPr>
          <a:noFill/>
          <a:ln/>
        </p:spPr>
        <p:txBody>
          <a:bodyPr/>
          <a:lstStyle/>
          <a:p>
            <a:r>
              <a:rPr lang="en-US" smtClean="0">
                <a:latin typeface="Arial" charset="0"/>
              </a:rPr>
              <a:t>Browsers can be used to organize model content for different stakeholder needs.</a:t>
            </a:r>
          </a:p>
          <a:p>
            <a:endParaRPr lang="en-US" smtClean="0">
              <a:latin typeface="Arial" charset="0"/>
            </a:endParaRPr>
          </a:p>
          <a:p>
            <a:r>
              <a:rPr lang="en-US" smtClean="0">
                <a:latin typeface="Arial" charset="0"/>
              </a:rPr>
              <a:t>The image also shows a partial list of MRM programs.</a:t>
            </a:r>
          </a:p>
        </p:txBody>
      </p:sp>
      <p:sp>
        <p:nvSpPr>
          <p:cNvPr id="71684" name="Slide Number Placeholder 3"/>
          <p:cNvSpPr>
            <a:spLocks noGrp="1"/>
          </p:cNvSpPr>
          <p:nvPr>
            <p:ph type="sldNum" sz="quarter" idx="5"/>
          </p:nvPr>
        </p:nvSpPr>
        <p:spPr>
          <a:noFill/>
        </p:spPr>
        <p:txBody>
          <a:bodyPr/>
          <a:lstStyle/>
          <a:p>
            <a:fld id="{7717399A-D27B-F041-A96C-08474E5B9431}" type="slidenum">
              <a:rPr lang="fr-CA" smtClean="0"/>
              <a:pPr/>
              <a:t>38</a:t>
            </a:fld>
            <a:endParaRPr lang="fr-CA"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mtClean="0">
                <a:latin typeface="Arial" charset="0"/>
              </a:rPr>
              <a:t>The image also shows a partial list of MRM services.</a:t>
            </a:r>
          </a:p>
          <a:p>
            <a:endParaRPr lang="en-US" smtClean="0">
              <a:latin typeface="Arial" charset="0"/>
            </a:endParaRPr>
          </a:p>
        </p:txBody>
      </p:sp>
      <p:sp>
        <p:nvSpPr>
          <p:cNvPr id="73732" name="Slide Number Placeholder 3"/>
          <p:cNvSpPr>
            <a:spLocks noGrp="1"/>
          </p:cNvSpPr>
          <p:nvPr>
            <p:ph type="sldNum" sz="quarter" idx="5"/>
          </p:nvPr>
        </p:nvSpPr>
        <p:spPr>
          <a:noFill/>
        </p:spPr>
        <p:txBody>
          <a:bodyPr/>
          <a:lstStyle/>
          <a:p>
            <a:fld id="{51AEE825-73BC-5D47-BE2E-A4FC193D40A3}" type="slidenum">
              <a:rPr lang="fr-CA" smtClean="0"/>
              <a:pPr/>
              <a:t>39</a:t>
            </a:fld>
            <a:endParaRPr lang="fr-CA"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3956050" y="8805863"/>
            <a:ext cx="3027363" cy="463550"/>
          </a:xfrm>
          <a:prstGeom prst="rect">
            <a:avLst/>
          </a:prstGeom>
          <a:noFill/>
          <a:ln w="9525">
            <a:noFill/>
            <a:miter lim="800000"/>
            <a:headEnd/>
            <a:tailEnd/>
          </a:ln>
        </p:spPr>
        <p:txBody>
          <a:bodyPr lIns="92873" tIns="46437" rIns="92873" bIns="46437" anchor="b">
            <a:prstTxWarp prst="textNoShape">
              <a:avLst/>
            </a:prstTxWarp>
          </a:bodyPr>
          <a:lstStyle/>
          <a:p>
            <a:pPr defTabSz="928688">
              <a:lnSpc>
                <a:spcPct val="100000"/>
              </a:lnSpc>
              <a:buClrTx/>
            </a:pPr>
            <a:fld id="{6FDF88DE-71FA-0D42-BF98-18C8182AD5B6}" type="slidenum">
              <a:rPr lang="en-US" sz="1200"/>
              <a:pPr defTabSz="928688">
                <a:lnSpc>
                  <a:spcPct val="100000"/>
                </a:lnSpc>
                <a:buClrTx/>
              </a:pPr>
              <a:t>3</a:t>
            </a:fld>
            <a:endParaRPr lang="en-US" sz="1200"/>
          </a:p>
        </p:txBody>
      </p:sp>
      <p:sp>
        <p:nvSpPr>
          <p:cNvPr id="24579" name="Rectangle 2"/>
          <p:cNvSpPr>
            <a:spLocks noGrp="1" noRot="1" noChangeAspect="1" noChangeArrowheads="1" noTextEdit="1"/>
          </p:cNvSpPr>
          <p:nvPr>
            <p:ph type="sldImg"/>
          </p:nvPr>
        </p:nvSpPr>
        <p:spPr>
          <a:xfrm>
            <a:off x="1177925" y="696913"/>
            <a:ext cx="4630738" cy="3475037"/>
          </a:xfrm>
          <a:ln/>
        </p:spPr>
      </p:sp>
      <p:sp>
        <p:nvSpPr>
          <p:cNvPr id="24580" name="Rectangle 3"/>
          <p:cNvSpPr>
            <a:spLocks noGrp="1" noChangeArrowheads="1"/>
          </p:cNvSpPr>
          <p:nvPr>
            <p:ph type="body" idx="1"/>
          </p:nvPr>
        </p:nvSpPr>
        <p:spPr>
          <a:xfrm>
            <a:off x="931863" y="4403725"/>
            <a:ext cx="5121275" cy="4170363"/>
          </a:xfrm>
          <a:noFill/>
          <a:ln/>
        </p:spPr>
        <p:txBody>
          <a:bodyPr lIns="91312" tIns="45656" rIns="91312" bIns="45656"/>
          <a:lstStyle/>
          <a:p>
            <a:pPr algn="ctr">
              <a:buFont typeface="Symbol" charset="2"/>
              <a:buNone/>
            </a:pPr>
            <a:r>
              <a:rPr lang="en-CA" sz="2000">
                <a:latin typeface="Arial" charset="0"/>
              </a:rPr>
              <a:t>Background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FE7081C2-8C11-1648-9A72-B358B69C89B9}" type="slidenum">
              <a:rPr lang="en-US" sz="1200"/>
              <a:pPr eaLnBrk="1" hangingPunct="1"/>
              <a:t>40</a:t>
            </a:fld>
            <a:endParaRPr 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0D3DCBE3-6E1A-CE4E-ABC3-FE12D21A3C37}" type="slidenum">
              <a:rPr lang="en-US" sz="1200"/>
              <a:pPr eaLnBrk="1" hangingPunct="1"/>
              <a:t>41</a:t>
            </a:fld>
            <a:endParaRPr 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Arial" charset="0"/>
                <a:cs typeface="Arial" charset="0"/>
              </a:rPr>
              <a:t>New processes can be added from the Explorer, or from the related element directly.</a:t>
            </a: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894A652D-CDD3-6E46-9290-DDF7A261EED6}" type="slidenum">
              <a:rPr lang="en-US" sz="1200"/>
              <a:pPr eaLnBrk="1" hangingPunct="1"/>
              <a:t>42</a:t>
            </a:fld>
            <a:endParaRPr 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D353177B-A7E1-2E42-8FD2-0817CE11E449}" type="slidenum">
              <a:rPr lang="en-US" sz="1200"/>
              <a:pPr eaLnBrk="1" hangingPunct="1"/>
              <a:t>43</a:t>
            </a:fld>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CBD09684-0563-9743-B225-CDBC98A54C4C}" type="slidenum">
              <a:rPr lang="en-US" sz="1200"/>
              <a:pPr eaLnBrk="1" hangingPunct="1"/>
              <a:t>44</a:t>
            </a:fld>
            <a:endParaRPr 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2C0D2F36-1AD0-2B45-90FD-E92FC4BF4CAD}" type="slidenum">
              <a:rPr lang="en-US" sz="1200"/>
              <a:pPr eaLnBrk="1" hangingPunct="1"/>
              <a:t>45</a:t>
            </a:fld>
            <a:endParaRPr 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D5C60A15-05E2-B846-B097-DC803183CD79}" type="slidenum">
              <a:rPr lang="en-US" sz="1200"/>
              <a:pPr eaLnBrk="1" hangingPunct="1"/>
              <a:t>46</a:t>
            </a:fld>
            <a:endParaRPr 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2824EA0B-4B9D-814B-A1BB-7DC9D1DE653A}" type="slidenum">
              <a:rPr lang="en-US" sz="1200"/>
              <a:pPr eaLnBrk="1" hangingPunct="1"/>
              <a:t>47</a:t>
            </a:fld>
            <a:endParaRPr 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018" eaLnBrk="0" hangingPunct="0">
              <a:defRPr sz="1400">
                <a:solidFill>
                  <a:schemeClr val="tx1"/>
                </a:solidFill>
                <a:latin typeface="Arial" charset="0"/>
                <a:ea typeface="ＭＳ Ｐゴシック" charset="0"/>
                <a:cs typeface="Arial" charset="0"/>
              </a:defRPr>
            </a:lvl1pPr>
            <a:lvl2pPr marL="38595530" indent="-38130329" defTabSz="932018"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65201" eaLnBrk="0" fontAlgn="base" hangingPunct="0">
              <a:spcBef>
                <a:spcPct val="0"/>
              </a:spcBef>
              <a:spcAft>
                <a:spcPct val="0"/>
              </a:spcAft>
              <a:defRPr sz="1400">
                <a:solidFill>
                  <a:schemeClr val="tx1"/>
                </a:solidFill>
                <a:latin typeface="Arial" charset="0"/>
                <a:ea typeface="Arial" charset="0"/>
                <a:cs typeface="Arial" charset="0"/>
              </a:defRPr>
            </a:lvl6pPr>
            <a:lvl7pPr marL="930402" eaLnBrk="0" fontAlgn="base" hangingPunct="0">
              <a:spcBef>
                <a:spcPct val="0"/>
              </a:spcBef>
              <a:spcAft>
                <a:spcPct val="0"/>
              </a:spcAft>
              <a:defRPr sz="1400">
                <a:solidFill>
                  <a:schemeClr val="tx1"/>
                </a:solidFill>
                <a:latin typeface="Arial" charset="0"/>
                <a:ea typeface="Arial" charset="0"/>
                <a:cs typeface="Arial" charset="0"/>
              </a:defRPr>
            </a:lvl7pPr>
            <a:lvl8pPr marL="1395603" eaLnBrk="0" fontAlgn="base" hangingPunct="0">
              <a:spcBef>
                <a:spcPct val="0"/>
              </a:spcBef>
              <a:spcAft>
                <a:spcPct val="0"/>
              </a:spcAft>
              <a:defRPr sz="1400">
                <a:solidFill>
                  <a:schemeClr val="tx1"/>
                </a:solidFill>
                <a:latin typeface="Arial" charset="0"/>
                <a:ea typeface="Arial" charset="0"/>
                <a:cs typeface="Arial" charset="0"/>
              </a:defRPr>
            </a:lvl8pPr>
            <a:lvl9pPr marL="1860804"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D0334C3E-D9B5-D04E-BA50-E3E6DBE96DDA}" type="slidenum">
              <a:rPr lang="en-US" sz="1200"/>
              <a:pPr eaLnBrk="1" hangingPunct="1"/>
              <a:t>48</a:t>
            </a:fld>
            <a:endParaRPr 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79875" name="Notes Placeholder 2"/>
          <p:cNvSpPr>
            <a:spLocks noGrp="1"/>
          </p:cNvSpPr>
          <p:nvPr>
            <p:ph type="body" idx="1"/>
          </p:nvPr>
        </p:nvSpPr>
        <p:spPr>
          <a:noFill/>
          <a:ln/>
        </p:spPr>
        <p:txBody>
          <a:bodyPr/>
          <a:lstStyle/>
          <a:p>
            <a:pPr>
              <a:lnSpc>
                <a:spcPct val="80000"/>
              </a:lnSpc>
            </a:pPr>
            <a:r>
              <a:rPr lang="en-US" sz="900" dirty="0">
                <a:latin typeface="Calibri" charset="0"/>
              </a:rPr>
              <a:t>+	SA has a rich client UI, and a Web UI using SA/XT that also supports model editing</a:t>
            </a:r>
          </a:p>
          <a:p>
            <a:pPr>
              <a:lnSpc>
                <a:spcPct val="80000"/>
              </a:lnSpc>
            </a:pPr>
            <a:r>
              <a:rPr lang="en-US" sz="900" dirty="0">
                <a:latin typeface="Calibri" charset="0"/>
              </a:rPr>
              <a:t>+	SA supports integrated explorer, data entry form, diagram and matrix views on model data as well as free-form views</a:t>
            </a:r>
          </a:p>
          <a:p>
            <a:pPr>
              <a:lnSpc>
                <a:spcPct val="80000"/>
              </a:lnSpc>
            </a:pPr>
            <a:r>
              <a:rPr lang="en-US" sz="900" dirty="0">
                <a:latin typeface="Calibri" charset="0"/>
              </a:rPr>
              <a:t>+	SA provides rich, extensible matrix views and additional views can be created by end users in support of particular stakeholder needs</a:t>
            </a:r>
          </a:p>
          <a:p>
            <a:pPr>
              <a:lnSpc>
                <a:spcPct val="80000"/>
              </a:lnSpc>
            </a:pPr>
            <a:r>
              <a:rPr lang="en-US" sz="900" dirty="0">
                <a:latin typeface="Calibri" charset="0"/>
              </a:rPr>
              <a:t>+	SA is highly customizable even by end users (for opportunistic </a:t>
            </a:r>
            <a:r>
              <a:rPr lang="en-US" sz="900" dirty="0" err="1">
                <a:latin typeface="Calibri" charset="0"/>
              </a:rPr>
              <a:t>metamodel</a:t>
            </a:r>
            <a:r>
              <a:rPr lang="en-US" sz="900" dirty="0">
                <a:latin typeface="Calibri" charset="0"/>
              </a:rPr>
              <a:t> extensions)</a:t>
            </a:r>
          </a:p>
          <a:p>
            <a:pPr>
              <a:lnSpc>
                <a:spcPct val="80000"/>
              </a:lnSpc>
            </a:pPr>
            <a:r>
              <a:rPr lang="en-US" sz="900" dirty="0">
                <a:latin typeface="Calibri" charset="0"/>
              </a:rPr>
              <a:t>+	SA has a powerful, flexible query mechanism</a:t>
            </a:r>
          </a:p>
          <a:p>
            <a:pPr>
              <a:lnSpc>
                <a:spcPct val="80000"/>
              </a:lnSpc>
            </a:pPr>
            <a:r>
              <a:rPr lang="en-US" sz="900" dirty="0">
                <a:latin typeface="Calibri" charset="0"/>
              </a:rPr>
              <a:t>+	The supporting tool set is resulting in the installation of less tools (SA and SA/XT)</a:t>
            </a:r>
          </a:p>
          <a:p>
            <a:pPr>
              <a:lnSpc>
                <a:spcPct val="80000"/>
              </a:lnSpc>
            </a:pPr>
            <a:r>
              <a:rPr lang="en-US" sz="900" dirty="0">
                <a:latin typeface="Calibri" charset="0"/>
              </a:rPr>
              <a:t>+	Information is integrated into a single repository accessed by different tools reducing lifecycle management burden and costs</a:t>
            </a:r>
          </a:p>
          <a:p>
            <a:pPr>
              <a:lnSpc>
                <a:spcPct val="80000"/>
              </a:lnSpc>
            </a:pPr>
            <a:r>
              <a:rPr lang="en-US" sz="900" dirty="0">
                <a:latin typeface="Calibri" charset="0"/>
              </a:rPr>
              <a:t>+	Lifecycle management is supported by workspaces and compare merge of model content</a:t>
            </a:r>
          </a:p>
          <a:p>
            <a:pPr>
              <a:lnSpc>
                <a:spcPct val="80000"/>
              </a:lnSpc>
            </a:pPr>
            <a:r>
              <a:rPr lang="en-US" sz="900" dirty="0">
                <a:latin typeface="Calibri" charset="0"/>
              </a:rPr>
              <a:t>+	Information redundancy can be managed as needed</a:t>
            </a:r>
          </a:p>
          <a:p>
            <a:pPr>
              <a:lnSpc>
                <a:spcPct val="80000"/>
              </a:lnSpc>
            </a:pPr>
            <a:r>
              <a:rPr lang="en-US" sz="900" dirty="0">
                <a:latin typeface="Calibri" charset="0"/>
              </a:rPr>
              <a:t>+	The MRM business motivation and strategy, and business architecture parts of EA can be easily extended or integrated with other content and capabilities to support the rest of the EA (application, data and technical architectures) for the next phase of use cases</a:t>
            </a:r>
          </a:p>
          <a:p>
            <a:pPr>
              <a:lnSpc>
                <a:spcPct val="80000"/>
              </a:lnSpc>
            </a:pPr>
            <a:r>
              <a:rPr lang="en-US" sz="900" dirty="0">
                <a:latin typeface="Calibri" charset="0"/>
              </a:rPr>
              <a:t>-	Editing the </a:t>
            </a:r>
            <a:r>
              <a:rPr lang="en-US" sz="900" dirty="0" err="1">
                <a:latin typeface="Calibri" charset="0"/>
              </a:rPr>
              <a:t>metamodel</a:t>
            </a:r>
            <a:r>
              <a:rPr lang="en-US" sz="900" dirty="0">
                <a:latin typeface="Calibri" charset="0"/>
              </a:rPr>
              <a:t> with SA USERPROPS is not as easy as editing a UML model. This may be improved in 11.4.1 with the introduction of a </a:t>
            </a:r>
            <a:r>
              <a:rPr lang="en-US" sz="900" dirty="0" err="1">
                <a:latin typeface="Calibri" charset="0"/>
              </a:rPr>
              <a:t>metmodel</a:t>
            </a:r>
            <a:r>
              <a:rPr lang="en-US" sz="900" dirty="0">
                <a:latin typeface="Calibri" charset="0"/>
              </a:rPr>
              <a:t> editor extension to visually create the </a:t>
            </a:r>
            <a:r>
              <a:rPr lang="en-US" sz="900" dirty="0" err="1">
                <a:latin typeface="Calibri" charset="0"/>
              </a:rPr>
              <a:t>metamodel</a:t>
            </a:r>
            <a:r>
              <a:rPr lang="en-US" sz="900" dirty="0">
                <a:latin typeface="Calibri" charset="0"/>
              </a:rPr>
              <a:t> extensions. (That capability may be available for internal use now).</a:t>
            </a:r>
          </a:p>
          <a:p>
            <a:pPr>
              <a:lnSpc>
                <a:spcPct val="80000"/>
              </a:lnSpc>
            </a:pPr>
            <a:r>
              <a:rPr lang="en-US" sz="900" dirty="0">
                <a:latin typeface="Calibri" charset="0"/>
              </a:rPr>
              <a:t>+	</a:t>
            </a:r>
            <a:r>
              <a:rPr lang="en-US" sz="900" dirty="0" err="1">
                <a:latin typeface="Calibri" charset="0"/>
              </a:rPr>
              <a:t>Metamodel</a:t>
            </a:r>
            <a:r>
              <a:rPr lang="en-US" sz="900" dirty="0">
                <a:latin typeface="Calibri" charset="0"/>
              </a:rPr>
              <a:t> extensibility includes support for explorers, forms, matrixes, diagrams and reports, not just the </a:t>
            </a:r>
            <a:r>
              <a:rPr lang="en-US" sz="900" dirty="0" err="1">
                <a:latin typeface="Calibri" charset="0"/>
              </a:rPr>
              <a:t>metamodel</a:t>
            </a:r>
            <a:r>
              <a:rPr lang="en-US" sz="900" dirty="0">
                <a:latin typeface="Calibri" charset="0"/>
              </a:rPr>
              <a:t> classes</a:t>
            </a:r>
          </a:p>
          <a:p>
            <a:pPr>
              <a:lnSpc>
                <a:spcPct val="80000"/>
              </a:lnSpc>
            </a:pPr>
            <a:r>
              <a:rPr lang="en-US" sz="900" dirty="0">
                <a:latin typeface="Calibri" charset="0"/>
              </a:rPr>
              <a:t>+	SA has a number of different reporting options that can be used</a:t>
            </a:r>
          </a:p>
          <a:p>
            <a:pPr>
              <a:lnSpc>
                <a:spcPct val="80000"/>
              </a:lnSpc>
            </a:pPr>
            <a:r>
              <a:rPr lang="en-US" sz="900" dirty="0">
                <a:latin typeface="Calibri" charset="0"/>
              </a:rPr>
              <a:t>+	SA/XT can be integrated with Quickr to provide collaboration on live MRM data, not just published, potentially stale data</a:t>
            </a:r>
          </a:p>
          <a:p>
            <a:pPr>
              <a:lnSpc>
                <a:spcPct val="80000"/>
              </a:lnSpc>
            </a:pPr>
            <a:r>
              <a:rPr lang="en-US" sz="900" dirty="0">
                <a:latin typeface="Calibri" charset="0"/>
              </a:rPr>
              <a:t>-	SA rich client UI may not be appropriate for many business analysts and SA/XT has limited editing capabilities</a:t>
            </a:r>
          </a:p>
          <a:p>
            <a:pPr>
              <a:lnSpc>
                <a:spcPct val="80000"/>
              </a:lnSpc>
            </a:pPr>
            <a:r>
              <a:rPr lang="en-US" sz="900" dirty="0">
                <a:latin typeface="Calibri" charset="0"/>
              </a:rPr>
              <a:t>+	SA integration with Focal Point would provide a capability to objectively analyze different MRM project alternatives</a:t>
            </a:r>
          </a:p>
          <a:p>
            <a:pPr>
              <a:lnSpc>
                <a:spcPct val="80000"/>
              </a:lnSpc>
            </a:pPr>
            <a:r>
              <a:rPr lang="en-US" sz="900" dirty="0">
                <a:latin typeface="Calibri" charset="0"/>
              </a:rPr>
              <a:t>+	Some elements of the existing SA TOGAF and/or </a:t>
            </a:r>
            <a:r>
              <a:rPr lang="en-US" sz="900" dirty="0" err="1">
                <a:latin typeface="Calibri" charset="0"/>
              </a:rPr>
              <a:t>TeamSD</a:t>
            </a:r>
            <a:r>
              <a:rPr lang="en-US" sz="900" dirty="0">
                <a:latin typeface="Calibri" charset="0"/>
              </a:rPr>
              <a:t> </a:t>
            </a:r>
            <a:r>
              <a:rPr lang="en-US" sz="900" dirty="0" err="1">
                <a:latin typeface="Calibri" charset="0"/>
              </a:rPr>
              <a:t>metamodels</a:t>
            </a:r>
            <a:r>
              <a:rPr lang="en-US" sz="900" dirty="0">
                <a:latin typeface="Calibri" charset="0"/>
              </a:rPr>
              <a:t> could be used to enhance and extend the existing MRM </a:t>
            </a:r>
            <a:r>
              <a:rPr lang="en-US" sz="900" dirty="0" err="1">
                <a:latin typeface="Calibri" charset="0"/>
              </a:rPr>
              <a:t>metamodel</a:t>
            </a:r>
            <a:r>
              <a:rPr lang="en-US" sz="900" dirty="0">
                <a:latin typeface="Calibri" charset="0"/>
              </a:rPr>
              <a:t> and tools, as well as address more of the MRM business use cases.</a:t>
            </a:r>
          </a:p>
          <a:p>
            <a:pPr>
              <a:lnSpc>
                <a:spcPct val="80000"/>
              </a:lnSpc>
            </a:pPr>
            <a:r>
              <a:rPr lang="en-US" sz="900" dirty="0">
                <a:latin typeface="Calibri" charset="0"/>
              </a:rPr>
              <a:t>-	No support for sketching and storyboards directly in SA</a:t>
            </a:r>
            <a:endParaRPr lang="en-US" sz="900" dirty="0">
              <a:latin typeface="Arial" charset="0"/>
            </a:endParaRPr>
          </a:p>
        </p:txBody>
      </p:sp>
      <p:sp>
        <p:nvSpPr>
          <p:cNvPr id="79876" name="Slide Number Placeholder 3"/>
          <p:cNvSpPr>
            <a:spLocks noGrp="1"/>
          </p:cNvSpPr>
          <p:nvPr>
            <p:ph type="sldNum" sz="quarter" idx="5"/>
          </p:nvPr>
        </p:nvSpPr>
        <p:spPr>
          <a:noFill/>
        </p:spPr>
        <p:txBody>
          <a:bodyPr/>
          <a:lstStyle/>
          <a:p>
            <a:fld id="{E12D7294-9FAA-D44B-99D8-EFEB5AA1CD6C}" type="slidenum">
              <a:rPr lang="en-US"/>
              <a:pPr/>
              <a:t>50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pPr>
              <a:lnSpc>
                <a:spcPct val="80000"/>
              </a:lnSpc>
            </a:pPr>
            <a:endParaRPr lang="en-CA" sz="800">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endParaRPr lang="en-US">
              <a:latin typeface="Arial" charset="0"/>
            </a:endParaRPr>
          </a:p>
        </p:txBody>
      </p:sp>
      <p:sp>
        <p:nvSpPr>
          <p:cNvPr id="81924" name="Slide Number Placeholder 3"/>
          <p:cNvSpPr>
            <a:spLocks noGrp="1"/>
          </p:cNvSpPr>
          <p:nvPr>
            <p:ph type="sldNum" sz="quarter" idx="5"/>
          </p:nvPr>
        </p:nvSpPr>
        <p:spPr>
          <a:noFill/>
        </p:spPr>
        <p:txBody>
          <a:bodyPr/>
          <a:lstStyle/>
          <a:p>
            <a:fld id="{967C8642-3436-1A44-ABB8-067F80052884}" type="slidenum">
              <a:rPr lang="en-US"/>
              <a:pPr/>
              <a:t>51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a:ln/>
        </p:spPr>
      </p:sp>
      <p:sp>
        <p:nvSpPr>
          <p:cNvPr id="83971" name="Notes Placeholder 2"/>
          <p:cNvSpPr>
            <a:spLocks noGrp="1"/>
          </p:cNvSpPr>
          <p:nvPr>
            <p:ph type="body" idx="1"/>
          </p:nvPr>
        </p:nvSpPr>
        <p:spPr>
          <a:noFill/>
          <a:ln/>
        </p:spPr>
        <p:txBody>
          <a:bodyPr/>
          <a:lstStyle/>
          <a:p>
            <a:endParaRPr lang="en-US">
              <a:latin typeface="Arial" charset="0"/>
            </a:endParaRPr>
          </a:p>
        </p:txBody>
      </p:sp>
      <p:sp>
        <p:nvSpPr>
          <p:cNvPr id="83972" name="Slide Number Placeholder 3"/>
          <p:cNvSpPr>
            <a:spLocks noGrp="1"/>
          </p:cNvSpPr>
          <p:nvPr>
            <p:ph type="sldNum" sz="quarter" idx="5"/>
          </p:nvPr>
        </p:nvSpPr>
        <p:spPr>
          <a:noFill/>
        </p:spPr>
        <p:txBody>
          <a:bodyPr/>
          <a:lstStyle/>
          <a:p>
            <a:fld id="{381B59AE-4693-F441-8779-3CD8584B5E0B}" type="slidenum">
              <a:rPr lang="en-US"/>
              <a:pPr/>
              <a:t>52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smtClean="0"/>
              <a:t>1. </a:t>
            </a:r>
            <a:r>
              <a:rPr lang="en-US" b="1" dirty="0" smtClean="0"/>
              <a:t>MISA Municipal Reference Model: This is a service-oriented Domain-Specific Language for defining municipal programs, services, processes and resource; and a reference model that uses this </a:t>
            </a:r>
            <a:r>
              <a:rPr lang="en-US" b="1" dirty="0" err="1" smtClean="0"/>
              <a:t>metamodel</a:t>
            </a:r>
            <a:r>
              <a:rPr lang="en-US" b="1" dirty="0" smtClean="0"/>
              <a:t> to define best practices and useful content as a starting point for municipal transition initiatives. It is essentially a reference model for a business architecture in the domain of municipal services. MRM would be used primarily for top-down strategic planning.</a:t>
            </a:r>
          </a:p>
          <a:p>
            <a:pPr>
              <a:defRPr/>
            </a:pPr>
            <a:endParaRPr lang="en-US" dirty="0" smtClean="0"/>
          </a:p>
          <a:p>
            <a:pPr>
              <a:defRPr/>
            </a:pPr>
            <a:r>
              <a:rPr lang="en-US" dirty="0" smtClean="0"/>
              <a:t>2. </a:t>
            </a:r>
            <a:r>
              <a:rPr lang="en-US" b="1" dirty="0" smtClean="0"/>
              <a:t>Physical Meets Digital-Physical Infrastructure (PMD-PI) for Smarter cities EA: This is essentially a technical architecture based on the Triton platform for collecting, analyzing, reporting and acting on real-time municipal information in support of municipal operations. Chris </a:t>
            </a:r>
            <a:r>
              <a:rPr lang="en-US" b="1" dirty="0" err="1" smtClean="0"/>
              <a:t>O'Connon</a:t>
            </a:r>
            <a:endParaRPr lang="en-US" b="1" dirty="0" smtClean="0"/>
          </a:p>
          <a:p>
            <a:pPr>
              <a:defRPr/>
            </a:pPr>
            <a:endParaRPr lang="en-US" dirty="0" smtClean="0"/>
          </a:p>
          <a:p>
            <a:pPr>
              <a:defRPr/>
            </a:pPr>
            <a:r>
              <a:rPr lang="en-US" dirty="0" smtClean="0"/>
              <a:t>3. </a:t>
            </a:r>
            <a:r>
              <a:rPr lang="en-US" b="1" dirty="0" smtClean="0"/>
              <a:t>Cognos Performance Management Expert applied to Municipal Performance Management: Could be seen as component of the PMD-DI for bottom-up BI input into strategic planning driven by operational data.</a:t>
            </a:r>
          </a:p>
          <a:p>
            <a:pPr>
              <a:defRPr/>
            </a:pPr>
            <a:endParaRPr lang="en-US" dirty="0" smtClean="0"/>
          </a:p>
          <a:p>
            <a:pPr>
              <a:defRPr/>
            </a:pPr>
            <a:r>
              <a:rPr lang="en-US" dirty="0" smtClean="0"/>
              <a:t>4. </a:t>
            </a:r>
            <a:r>
              <a:rPr lang="en-US" b="1" dirty="0" smtClean="0"/>
              <a:t>Actionable Smarter Cities: A combination engagement method and platform for municipal strategic planning and operational support that combines some of the above. Based on CBMSOMA method and tools, feeding into WBM and SA based on GBS Actionable Business Architecture strategy. Essentially a method and supporting tools for a BPM-centric architectural style, technical architecture, and target platform. Also uses Cognos for BI.</a:t>
            </a:r>
          </a:p>
          <a:p>
            <a:pPr>
              <a:defRPr/>
            </a:pPr>
            <a:endParaRPr lang="en-US" dirty="0" smtClean="0"/>
          </a:p>
          <a:p>
            <a:pPr>
              <a:defRPr/>
            </a:pPr>
            <a:r>
              <a:rPr lang="en-US" dirty="0" smtClean="0"/>
              <a:t>5. </a:t>
            </a:r>
            <a:r>
              <a:rPr lang="en-US" b="1" dirty="0" smtClean="0"/>
              <a:t>Multi-Agent Accelerator, David </a:t>
            </a:r>
            <a:r>
              <a:rPr lang="en-US" b="1" dirty="0" err="1" smtClean="0"/>
              <a:t>Conh</a:t>
            </a:r>
            <a:r>
              <a:rPr lang="en-US" b="1" dirty="0" smtClean="0"/>
              <a:t>, creating a cloud based hub of services that can be composed into a relevant set of services.</a:t>
            </a:r>
          </a:p>
          <a:p>
            <a:pPr>
              <a:defRPr/>
            </a:pPr>
            <a:endParaRPr lang="en-US" dirty="0" smtClean="0"/>
          </a:p>
          <a:p>
            <a:pPr>
              <a:defRPr/>
            </a:pPr>
            <a:r>
              <a:rPr lang="en-US" dirty="0" smtClean="0"/>
              <a:t>6. </a:t>
            </a:r>
            <a:r>
              <a:rPr lang="en-US" smtClean="0"/>
              <a:t>Cause effect graph</a:t>
            </a:r>
            <a:endParaRPr lang="en-US"/>
          </a:p>
        </p:txBody>
      </p:sp>
      <p:sp>
        <p:nvSpPr>
          <p:cNvPr id="86020" name="Slide Number Placeholder 3"/>
          <p:cNvSpPr>
            <a:spLocks noGrp="1"/>
          </p:cNvSpPr>
          <p:nvPr>
            <p:ph type="sldNum" sz="quarter" idx="5"/>
          </p:nvPr>
        </p:nvSpPr>
        <p:spPr>
          <a:noFill/>
        </p:spPr>
        <p:txBody>
          <a:bodyPr/>
          <a:lstStyle/>
          <a:p>
            <a:fld id="{A66E7702-0221-DB47-9D8A-E993111BE1D7}" type="slidenum">
              <a:rPr lang="fr-CA" smtClean="0"/>
              <a:pPr/>
              <a:t>53</a:t>
            </a:fld>
            <a:endParaRPr lang="fr-CA"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174750" y="695325"/>
            <a:ext cx="4637088" cy="3476625"/>
          </a:xfrm>
          <a:ln/>
        </p:spPr>
      </p:sp>
      <p:sp>
        <p:nvSpPr>
          <p:cNvPr id="92163" name="Rectangle 3"/>
          <p:cNvSpPr>
            <a:spLocks noGrp="1" noChangeArrowheads="1"/>
          </p:cNvSpPr>
          <p:nvPr>
            <p:ph type="body" idx="1"/>
          </p:nvPr>
        </p:nvSpPr>
        <p:spPr>
          <a:xfrm>
            <a:off x="698500" y="4403605"/>
            <a:ext cx="5588000" cy="4172515"/>
          </a:xfrm>
          <a:noFill/>
          <a:ln/>
        </p:spPr>
        <p:txBody>
          <a:bodyPr lIns="91316" tIns="45658" rIns="91316" bIns="45658"/>
          <a:lstStyle/>
          <a:p>
            <a:pPr eaLnBrk="1" hangingPunct="1"/>
            <a:r>
              <a:rPr lang="en-US" smtClean="0"/>
              <a:t>Focal Point was designed to bring the three elements of successful product leadership together… product management, requirements management and product portfolio management.  </a:t>
            </a:r>
          </a:p>
          <a:p>
            <a:pPr eaLnBrk="1" hangingPunct="1"/>
            <a:endParaRPr lang="en-US" smtClean="0"/>
          </a:p>
          <a:p>
            <a:pPr eaLnBrk="1" hangingPunct="1"/>
            <a:r>
              <a:rPr lang="en-US" smtClean="0"/>
              <a:t>Successful product management is a function where strategic planning and market analysis, as well as tactical execution, are critical success factors. Unfortunately, research indicates that Product Managers spend more than 80% of their time on tactical activities and sales support.  Additionally, 93% of Product Managers feel they spend far too much time answering basic questions for sales, and 72% feel they are not used effectively as a sales support resource</a:t>
            </a:r>
          </a:p>
          <a:p>
            <a:pPr eaLnBrk="1" hangingPunct="1"/>
            <a:endParaRPr lang="en-US" smtClean="0"/>
          </a:p>
          <a:p>
            <a:pPr eaLnBrk="1" hangingPunct="1"/>
            <a:r>
              <a:rPr lang="en-US" smtClean="0"/>
              <a:t>The role of Focal Point Focus on Product Management is to help product managers automate the tactical activities that consume most of their time and prevent them from doing the strategic activities that help them deliver successful products.  </a:t>
            </a:r>
          </a:p>
          <a:p>
            <a:pPr eaLnBrk="1" hangingPunct="1"/>
            <a:endParaRPr lang="en-US" smtClean="0"/>
          </a:p>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CA">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74750" y="693738"/>
            <a:ext cx="4635500" cy="3476625"/>
          </a:xfrm>
          <a:ln/>
        </p:spPr>
      </p:sp>
      <p:sp>
        <p:nvSpPr>
          <p:cNvPr id="95235" name="Rectangle 3"/>
          <p:cNvSpPr>
            <a:spLocks noGrp="1" noChangeArrowheads="1"/>
          </p:cNvSpPr>
          <p:nvPr>
            <p:ph type="body" idx="1"/>
          </p:nvPr>
        </p:nvSpPr>
        <p:spPr>
          <a:xfrm>
            <a:off x="698500" y="4403725"/>
            <a:ext cx="5588000" cy="4173538"/>
          </a:xfrm>
          <a:noFill/>
          <a:ln/>
        </p:spPr>
        <p:txBody>
          <a:bodyPr/>
          <a:lstStyle/>
          <a:p>
            <a:endParaRPr lang="en-CA">
              <a:latin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74750" y="693738"/>
            <a:ext cx="4635500" cy="3476625"/>
          </a:xfrm>
          <a:ln/>
        </p:spPr>
      </p:sp>
      <p:sp>
        <p:nvSpPr>
          <p:cNvPr id="97283" name="Rectangle 3"/>
          <p:cNvSpPr>
            <a:spLocks noGrp="1" noChangeArrowheads="1"/>
          </p:cNvSpPr>
          <p:nvPr>
            <p:ph type="body" idx="1"/>
          </p:nvPr>
        </p:nvSpPr>
        <p:spPr>
          <a:xfrm>
            <a:off x="698500" y="4403725"/>
            <a:ext cx="5588000" cy="4173538"/>
          </a:xfrm>
          <a:noFill/>
          <a:ln/>
        </p:spPr>
        <p:txBody>
          <a:bodyPr/>
          <a:lstStyle/>
          <a:p>
            <a:endParaRPr lang="en-CA">
              <a:latin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956050" y="8805863"/>
            <a:ext cx="3027363" cy="463550"/>
          </a:xfrm>
          <a:prstGeom prst="rect">
            <a:avLst/>
          </a:prstGeom>
          <a:noFill/>
          <a:ln w="9525">
            <a:noFill/>
            <a:miter lim="800000"/>
            <a:headEnd/>
            <a:tailEnd/>
          </a:ln>
        </p:spPr>
        <p:txBody>
          <a:bodyPr lIns="92873" tIns="46437" rIns="92873" bIns="46437" anchor="b">
            <a:prstTxWarp prst="textNoShape">
              <a:avLst/>
            </a:prstTxWarp>
          </a:bodyPr>
          <a:lstStyle/>
          <a:p>
            <a:pPr defTabSz="928688">
              <a:lnSpc>
                <a:spcPct val="100000"/>
              </a:lnSpc>
              <a:buClrTx/>
            </a:pPr>
            <a:fld id="{FFEB54EB-B663-E742-BC66-3EEFAC9010BA}" type="slidenum">
              <a:rPr lang="en-US" sz="1200"/>
              <a:pPr defTabSz="928688">
                <a:lnSpc>
                  <a:spcPct val="100000"/>
                </a:lnSpc>
                <a:buClrTx/>
              </a:pPr>
              <a:t>63</a:t>
            </a:fld>
            <a:endParaRPr lang="en-US" sz="1200"/>
          </a:p>
        </p:txBody>
      </p:sp>
      <p:sp>
        <p:nvSpPr>
          <p:cNvPr id="99331" name="Rectangle 2"/>
          <p:cNvSpPr>
            <a:spLocks noGrp="1" noRot="1" noChangeAspect="1" noChangeArrowheads="1" noTextEdit="1"/>
          </p:cNvSpPr>
          <p:nvPr>
            <p:ph type="sldImg"/>
          </p:nvPr>
        </p:nvSpPr>
        <p:spPr>
          <a:xfrm>
            <a:off x="1177925" y="696913"/>
            <a:ext cx="4630738" cy="3475037"/>
          </a:xfrm>
          <a:ln/>
        </p:spPr>
      </p:sp>
      <p:sp>
        <p:nvSpPr>
          <p:cNvPr id="99332" name="Rectangle 3"/>
          <p:cNvSpPr>
            <a:spLocks noGrp="1" noChangeArrowheads="1"/>
          </p:cNvSpPr>
          <p:nvPr>
            <p:ph type="body" idx="1"/>
          </p:nvPr>
        </p:nvSpPr>
        <p:spPr>
          <a:xfrm>
            <a:off x="931863" y="4403725"/>
            <a:ext cx="5121275" cy="4170363"/>
          </a:xfrm>
          <a:noFill/>
          <a:ln/>
        </p:spPr>
        <p:txBody>
          <a:bodyPr lIns="91312" tIns="45656" rIns="91312" bIns="45656"/>
          <a:lstStyle/>
          <a:p>
            <a:pPr algn="ctr">
              <a:buFont typeface="Symbol" charset="2"/>
              <a:buNone/>
            </a:pPr>
            <a:r>
              <a:rPr lang="en-CA" sz="2000">
                <a:latin typeface="Arial" charset="0"/>
              </a:rPr>
              <a:t>Background</a:t>
            </a:r>
          </a:p>
          <a:p>
            <a:pPr lvl="1">
              <a:buFont typeface="Symbol" charset="2"/>
              <a:buNone/>
            </a:pPr>
            <a:r>
              <a:rPr lang="en-CA" sz="2000">
                <a:latin typeface="Arial" charset="0"/>
              </a:rPr>
              <a:t>Municipal Reference Model  (MRM)</a:t>
            </a:r>
          </a:p>
          <a:p>
            <a:pPr lvl="1">
              <a:buFont typeface="Symbol" charset="2"/>
              <a:buNone/>
            </a:pPr>
            <a:r>
              <a:rPr lang="en-CA" sz="2000">
                <a:latin typeface="Arial" charset="0"/>
              </a:rPr>
              <a:t>Services Mapping in Municipalities – Examples</a:t>
            </a:r>
          </a:p>
          <a:p>
            <a:r>
              <a:rPr lang="en-CA" sz="900">
                <a:latin typeface="Arial" charset="0"/>
              </a:rPr>
              <a:t>City of Brantford	City of Brockville	</a:t>
            </a:r>
            <a:r>
              <a:rPr lang="en-CA" sz="900" b="1">
                <a:latin typeface="Arial" charset="0"/>
              </a:rPr>
              <a:t>City of Burlington</a:t>
            </a:r>
          </a:p>
          <a:p>
            <a:r>
              <a:rPr lang="en-CA" sz="900">
                <a:latin typeface="Arial" charset="0"/>
              </a:rPr>
              <a:t>City of Calgary	City of Coquitlam	City of Etobicoke</a:t>
            </a:r>
          </a:p>
          <a:p>
            <a:r>
              <a:rPr lang="en-CA" sz="900">
                <a:latin typeface="Arial" charset="0"/>
              </a:rPr>
              <a:t>City of Fredericton	City of Guelph	Haldimand-Norfolk</a:t>
            </a:r>
          </a:p>
          <a:p>
            <a:r>
              <a:rPr lang="en-CA" sz="900">
                <a:latin typeface="Arial" charset="0"/>
              </a:rPr>
              <a:t>City of Halifax	Halton Region	Hamilton-Wentworth</a:t>
            </a:r>
          </a:p>
          <a:p>
            <a:r>
              <a:rPr lang="en-CA" sz="900" b="1">
                <a:latin typeface="Arial" charset="0"/>
              </a:rPr>
              <a:t>City of Kitchener	</a:t>
            </a:r>
            <a:r>
              <a:rPr lang="en-CA" sz="900">
                <a:latin typeface="Arial" charset="0"/>
              </a:rPr>
              <a:t>City of London	Town of Markham</a:t>
            </a:r>
          </a:p>
          <a:p>
            <a:r>
              <a:rPr lang="en-CA" sz="900" b="1">
                <a:latin typeface="Arial" charset="0"/>
              </a:rPr>
              <a:t>City of Mississauga	</a:t>
            </a:r>
            <a:r>
              <a:rPr lang="en-CA" sz="900">
                <a:latin typeface="Arial" charset="0"/>
              </a:rPr>
              <a:t>City of Oshawa	City of Ottawa</a:t>
            </a:r>
          </a:p>
          <a:p>
            <a:r>
              <a:rPr lang="en-CA" sz="900">
                <a:latin typeface="Arial" charset="0"/>
              </a:rPr>
              <a:t>Ottawa-Carleton	Peel Region	</a:t>
            </a:r>
            <a:r>
              <a:rPr lang="en-CA" sz="900" b="1">
                <a:latin typeface="Arial" charset="0"/>
              </a:rPr>
              <a:t>City of Scarborough</a:t>
            </a:r>
          </a:p>
          <a:p>
            <a:r>
              <a:rPr lang="en-CA" sz="900">
                <a:latin typeface="Arial" charset="0"/>
              </a:rPr>
              <a:t>City of Surrey	City of Thunder Bay	City of Timmins</a:t>
            </a:r>
          </a:p>
          <a:p>
            <a:r>
              <a:rPr lang="en-CA" sz="900" b="1">
                <a:latin typeface="Arial" charset="0"/>
              </a:rPr>
              <a:t>Metro Toronto	</a:t>
            </a:r>
            <a:r>
              <a:rPr lang="en-CA" sz="900">
                <a:latin typeface="Arial" charset="0"/>
              </a:rPr>
              <a:t>City of Waterloo	City of Winnipeg</a:t>
            </a:r>
          </a:p>
          <a:p>
            <a:r>
              <a:rPr lang="en-CA" sz="900">
                <a:latin typeface="Arial" charset="0"/>
              </a:rPr>
              <a:t>York Region	County of Oakland	County of Washtenaw</a:t>
            </a:r>
          </a:p>
          <a:p>
            <a:r>
              <a:rPr lang="en-CA" sz="900">
                <a:latin typeface="Arial" charset="0"/>
              </a:rPr>
              <a:t>City of Phoenix	City of Shanghai	</a:t>
            </a:r>
            <a:endParaRPr lang="en-US" sz="900">
              <a:latin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956050" y="8805863"/>
            <a:ext cx="3027363" cy="463550"/>
          </a:xfrm>
          <a:prstGeom prst="rect">
            <a:avLst/>
          </a:prstGeom>
          <a:noFill/>
          <a:ln w="9525">
            <a:noFill/>
            <a:miter lim="800000"/>
            <a:headEnd/>
            <a:tailEnd/>
          </a:ln>
        </p:spPr>
        <p:txBody>
          <a:bodyPr lIns="92873" tIns="46437" rIns="92873" bIns="46437" anchor="b">
            <a:prstTxWarp prst="textNoShape">
              <a:avLst/>
            </a:prstTxWarp>
          </a:bodyPr>
          <a:lstStyle/>
          <a:p>
            <a:pPr defTabSz="928688">
              <a:lnSpc>
                <a:spcPct val="100000"/>
              </a:lnSpc>
              <a:buClrTx/>
            </a:pPr>
            <a:fld id="{0F1791BB-7876-CB4B-AE69-F76B136390B4}" type="slidenum">
              <a:rPr lang="en-US" sz="1200"/>
              <a:pPr defTabSz="928688">
                <a:lnSpc>
                  <a:spcPct val="100000"/>
                </a:lnSpc>
                <a:buClrTx/>
              </a:pPr>
              <a:t>64</a:t>
            </a:fld>
            <a:endParaRPr lang="en-US" sz="1200"/>
          </a:p>
        </p:txBody>
      </p:sp>
      <p:sp>
        <p:nvSpPr>
          <p:cNvPr id="101379" name="Rectangle 2"/>
          <p:cNvSpPr>
            <a:spLocks noGrp="1" noRot="1" noChangeAspect="1" noChangeArrowheads="1" noTextEdit="1"/>
          </p:cNvSpPr>
          <p:nvPr>
            <p:ph type="sldImg"/>
          </p:nvPr>
        </p:nvSpPr>
        <p:spPr>
          <a:xfrm>
            <a:off x="1177925" y="696913"/>
            <a:ext cx="4630738" cy="3475037"/>
          </a:xfrm>
          <a:ln/>
        </p:spPr>
      </p:sp>
      <p:sp>
        <p:nvSpPr>
          <p:cNvPr id="101380" name="Rectangle 3"/>
          <p:cNvSpPr>
            <a:spLocks noGrp="1" noChangeArrowheads="1"/>
          </p:cNvSpPr>
          <p:nvPr>
            <p:ph type="body" idx="1"/>
          </p:nvPr>
        </p:nvSpPr>
        <p:spPr>
          <a:xfrm>
            <a:off x="931863" y="4403725"/>
            <a:ext cx="5121275" cy="4170363"/>
          </a:xfrm>
          <a:noFill/>
          <a:ln/>
        </p:spPr>
        <p:txBody>
          <a:bodyPr lIns="91312" tIns="45656" rIns="91312" bIns="45656"/>
          <a:lstStyle/>
          <a:p>
            <a:pPr algn="ctr">
              <a:buFont typeface="Symbol" charset="2"/>
              <a:buNone/>
            </a:pPr>
            <a:r>
              <a:rPr lang="en-CA" sz="2000">
                <a:latin typeface="Arial" charset="0"/>
              </a:rPr>
              <a:t>Background</a:t>
            </a:r>
          </a:p>
          <a:p>
            <a:pPr lvl="1">
              <a:buFont typeface="Symbol" charset="2"/>
              <a:buNone/>
            </a:pPr>
            <a:r>
              <a:rPr lang="en-CA" sz="2000">
                <a:latin typeface="Arial" charset="0"/>
              </a:rPr>
              <a:t>Municipal Reference Model  (MRM)</a:t>
            </a:r>
          </a:p>
          <a:p>
            <a:pPr lvl="1">
              <a:buFont typeface="Symbol" charset="2"/>
              <a:buNone/>
            </a:pPr>
            <a:r>
              <a:rPr lang="en-CA" sz="2000">
                <a:latin typeface="Arial" charset="0"/>
              </a:rPr>
              <a:t>Services Mapping in Municipalities – Examples</a:t>
            </a:r>
          </a:p>
          <a:p>
            <a:r>
              <a:rPr lang="en-CA" sz="900">
                <a:latin typeface="Arial" charset="0"/>
              </a:rPr>
              <a:t>City of Brantford	City of Brockville	</a:t>
            </a:r>
            <a:r>
              <a:rPr lang="en-CA" sz="900" b="1">
                <a:latin typeface="Arial" charset="0"/>
              </a:rPr>
              <a:t>City of Burlington</a:t>
            </a:r>
          </a:p>
          <a:p>
            <a:r>
              <a:rPr lang="en-CA" sz="900">
                <a:latin typeface="Arial" charset="0"/>
              </a:rPr>
              <a:t>City of Calgary	City of Coquitlam	City of Etobicoke</a:t>
            </a:r>
          </a:p>
          <a:p>
            <a:r>
              <a:rPr lang="en-CA" sz="900">
                <a:latin typeface="Arial" charset="0"/>
              </a:rPr>
              <a:t>City of Fredericton	City of Guelph	Haldimand-Norfolk</a:t>
            </a:r>
          </a:p>
          <a:p>
            <a:r>
              <a:rPr lang="en-CA" sz="900">
                <a:latin typeface="Arial" charset="0"/>
              </a:rPr>
              <a:t>City of Halifax	Halton Region	Hamilton-Wentworth</a:t>
            </a:r>
          </a:p>
          <a:p>
            <a:r>
              <a:rPr lang="en-CA" sz="900" b="1">
                <a:latin typeface="Arial" charset="0"/>
              </a:rPr>
              <a:t>City of Kitchener	</a:t>
            </a:r>
            <a:r>
              <a:rPr lang="en-CA" sz="900">
                <a:latin typeface="Arial" charset="0"/>
              </a:rPr>
              <a:t>City of London	Town of Markham</a:t>
            </a:r>
          </a:p>
          <a:p>
            <a:r>
              <a:rPr lang="en-CA" sz="900" b="1">
                <a:latin typeface="Arial" charset="0"/>
              </a:rPr>
              <a:t>City of Mississauga	</a:t>
            </a:r>
            <a:r>
              <a:rPr lang="en-CA" sz="900">
                <a:latin typeface="Arial" charset="0"/>
              </a:rPr>
              <a:t>City of Oshawa	City of Ottawa</a:t>
            </a:r>
          </a:p>
          <a:p>
            <a:r>
              <a:rPr lang="en-CA" sz="900">
                <a:latin typeface="Arial" charset="0"/>
              </a:rPr>
              <a:t>Ottawa-Carleton	Peel Region	</a:t>
            </a:r>
            <a:r>
              <a:rPr lang="en-CA" sz="900" b="1">
                <a:latin typeface="Arial" charset="0"/>
              </a:rPr>
              <a:t>City of Scarborough</a:t>
            </a:r>
          </a:p>
          <a:p>
            <a:r>
              <a:rPr lang="en-CA" sz="900">
                <a:latin typeface="Arial" charset="0"/>
              </a:rPr>
              <a:t>City of Surrey	City of Thunder Bay	City of Timmins</a:t>
            </a:r>
          </a:p>
          <a:p>
            <a:r>
              <a:rPr lang="en-CA" sz="900" b="1">
                <a:latin typeface="Arial" charset="0"/>
              </a:rPr>
              <a:t>Metro Toronto	</a:t>
            </a:r>
            <a:r>
              <a:rPr lang="en-CA" sz="900">
                <a:latin typeface="Arial" charset="0"/>
              </a:rPr>
              <a:t>City of Waterloo	City of Winnipeg</a:t>
            </a:r>
          </a:p>
          <a:p>
            <a:r>
              <a:rPr lang="en-CA" sz="900">
                <a:latin typeface="Arial" charset="0"/>
              </a:rPr>
              <a:t>York Region	County of Oakland	County of Washtenaw</a:t>
            </a:r>
          </a:p>
          <a:p>
            <a:r>
              <a:rPr lang="en-CA" sz="900">
                <a:latin typeface="Arial" charset="0"/>
              </a:rPr>
              <a:t>City of Phoenix	City of Shanghai	</a:t>
            </a:r>
            <a:endParaRPr lang="en-US" sz="900">
              <a:latin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74750" y="693738"/>
            <a:ext cx="4635500" cy="3476625"/>
          </a:xfrm>
          <a:ln/>
        </p:spPr>
      </p:sp>
      <p:sp>
        <p:nvSpPr>
          <p:cNvPr id="103427" name="Rectangle 3"/>
          <p:cNvSpPr>
            <a:spLocks noGrp="1" noChangeArrowheads="1"/>
          </p:cNvSpPr>
          <p:nvPr>
            <p:ph type="body" idx="1"/>
          </p:nvPr>
        </p:nvSpPr>
        <p:spPr>
          <a:xfrm>
            <a:off x="698500" y="4403725"/>
            <a:ext cx="5588000" cy="4173538"/>
          </a:xfrm>
          <a:noFill/>
          <a:ln/>
        </p:spPr>
        <p:txBody>
          <a:bodyPr/>
          <a:lstStyle/>
          <a:p>
            <a:r>
              <a:rPr lang="en-CA">
                <a:latin typeface="Arial" charset="0"/>
              </a:rPr>
              <a:t>Handbook update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endParaRPr lang="en-CA" sz="600" b="1" i="1">
              <a:solidFill>
                <a:srgbClr val="000000"/>
              </a:solidFill>
              <a:latin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p:spPr>
        <p:txBody>
          <a:bodyPr/>
          <a:lstStyle/>
          <a:p>
            <a:endParaRPr lang="en-CA">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76338" y="693738"/>
            <a:ext cx="4637087" cy="3478212"/>
          </a:xfrm>
          <a:ln/>
        </p:spPr>
      </p:sp>
      <p:sp>
        <p:nvSpPr>
          <p:cNvPr id="107523" name="Rectangle 3"/>
          <p:cNvSpPr>
            <a:spLocks noGrp="1" noChangeArrowheads="1"/>
          </p:cNvSpPr>
          <p:nvPr>
            <p:ph type="body" idx="1"/>
          </p:nvPr>
        </p:nvSpPr>
        <p:spPr>
          <a:xfrm>
            <a:off x="698500" y="4403725"/>
            <a:ext cx="5588000" cy="4173538"/>
          </a:xfrm>
          <a:noFill/>
          <a:ln/>
        </p:spPr>
        <p:txBody>
          <a:bodyPr/>
          <a:lstStyle/>
          <a:p>
            <a:pPr>
              <a:lnSpc>
                <a:spcPct val="80000"/>
              </a:lnSpc>
            </a:pPr>
            <a:r>
              <a:rPr lang="en-US" sz="800">
                <a:latin typeface="Arial" charset="0"/>
              </a:rPr>
              <a:t>ReqPro &amp; Requirements Composer</a:t>
            </a:r>
          </a:p>
          <a:p>
            <a:pPr lvl="1">
              <a:lnSpc>
                <a:spcPct val="80000"/>
              </a:lnSpc>
            </a:pPr>
            <a:r>
              <a:rPr lang="en-US" sz="800">
                <a:latin typeface="Arial" charset="0"/>
              </a:rPr>
              <a:t>This “Must” …</a:t>
            </a:r>
          </a:p>
          <a:p>
            <a:pPr lvl="1">
              <a:lnSpc>
                <a:spcPct val="80000"/>
              </a:lnSpc>
            </a:pPr>
            <a:r>
              <a:rPr lang="en-US" sz="800">
                <a:latin typeface="Arial" charset="0"/>
              </a:rPr>
              <a:t>Links to other assets</a:t>
            </a:r>
          </a:p>
          <a:p>
            <a:pPr>
              <a:lnSpc>
                <a:spcPct val="80000"/>
              </a:lnSpc>
            </a:pPr>
            <a:r>
              <a:rPr lang="en-US" sz="800">
                <a:latin typeface="Arial" charset="0"/>
              </a:rPr>
              <a:t>Asset Management Repository</a:t>
            </a:r>
          </a:p>
          <a:p>
            <a:pPr lvl="1">
              <a:lnSpc>
                <a:spcPct val="80000"/>
              </a:lnSpc>
            </a:pPr>
            <a:r>
              <a:rPr lang="en-US" sz="800">
                <a:latin typeface="Arial" charset="0"/>
              </a:rPr>
              <a:t>Taxonomy</a:t>
            </a:r>
          </a:p>
          <a:p>
            <a:pPr lvl="1">
              <a:lnSpc>
                <a:spcPct val="80000"/>
              </a:lnSpc>
            </a:pPr>
            <a:r>
              <a:rPr lang="en-US" sz="800">
                <a:latin typeface="Arial" charset="0"/>
              </a:rPr>
              <a:t>Search</a:t>
            </a:r>
          </a:p>
          <a:p>
            <a:pPr lvl="1">
              <a:lnSpc>
                <a:spcPct val="80000"/>
              </a:lnSpc>
            </a:pPr>
            <a:r>
              <a:rPr lang="en-US" sz="800">
                <a:latin typeface="Arial" charset="0"/>
              </a:rPr>
              <a:t>Report</a:t>
            </a:r>
          </a:p>
          <a:p>
            <a:pPr lvl="1">
              <a:lnSpc>
                <a:spcPct val="80000"/>
              </a:lnSpc>
            </a:pPr>
            <a:r>
              <a:rPr lang="en-US" sz="800">
                <a:latin typeface="Arial" charset="0"/>
              </a:rPr>
              <a:t>Governance</a:t>
            </a:r>
          </a:p>
          <a:p>
            <a:pPr>
              <a:lnSpc>
                <a:spcPct val="80000"/>
              </a:lnSpc>
            </a:pPr>
            <a:r>
              <a:rPr lang="en-US" sz="800">
                <a:latin typeface="Arial" charset="0"/>
              </a:rPr>
              <a:t>Software Architect</a:t>
            </a:r>
          </a:p>
          <a:p>
            <a:pPr lvl="1">
              <a:lnSpc>
                <a:spcPct val="80000"/>
              </a:lnSpc>
            </a:pPr>
            <a:r>
              <a:rPr lang="en-US" sz="800">
                <a:latin typeface="Arial" charset="0"/>
              </a:rPr>
              <a:t>Business Architecture</a:t>
            </a:r>
          </a:p>
          <a:p>
            <a:pPr lvl="1">
              <a:lnSpc>
                <a:spcPct val="80000"/>
              </a:lnSpc>
            </a:pPr>
            <a:r>
              <a:rPr lang="en-US" sz="800">
                <a:latin typeface="Arial" charset="0"/>
              </a:rPr>
              <a:t>UML</a:t>
            </a:r>
          </a:p>
          <a:p>
            <a:pPr lvl="1">
              <a:lnSpc>
                <a:spcPct val="80000"/>
              </a:lnSpc>
            </a:pPr>
            <a:r>
              <a:rPr lang="en-US" sz="800">
                <a:latin typeface="Arial" charset="0"/>
              </a:rPr>
              <a:t>Traceability</a:t>
            </a:r>
          </a:p>
          <a:p>
            <a:pPr>
              <a:lnSpc>
                <a:spcPct val="80000"/>
              </a:lnSpc>
            </a:pPr>
            <a:r>
              <a:rPr lang="en-US" sz="800">
                <a:latin typeface="Arial" charset="0"/>
              </a:rPr>
              <a:t>Modeler</a:t>
            </a:r>
          </a:p>
          <a:p>
            <a:pPr lvl="1">
              <a:lnSpc>
                <a:spcPct val="80000"/>
              </a:lnSpc>
            </a:pPr>
            <a:r>
              <a:rPr lang="en-US" sz="800">
                <a:latin typeface="Arial" charset="0"/>
              </a:rPr>
              <a:t>Business Processes</a:t>
            </a:r>
          </a:p>
          <a:p>
            <a:pPr lvl="1">
              <a:lnSpc>
                <a:spcPct val="80000"/>
              </a:lnSpc>
            </a:pPr>
            <a:r>
              <a:rPr lang="en-US" sz="800">
                <a:latin typeface="Arial" charset="0"/>
              </a:rPr>
              <a:t>Publishing Server</a:t>
            </a:r>
          </a:p>
          <a:p>
            <a:pPr lvl="1">
              <a:lnSpc>
                <a:spcPct val="80000"/>
              </a:lnSpc>
            </a:pPr>
            <a:r>
              <a:rPr lang="en-US" sz="800">
                <a:latin typeface="Arial" charset="0"/>
              </a:rPr>
              <a:t>Simulator</a:t>
            </a:r>
          </a:p>
          <a:p>
            <a:pPr>
              <a:lnSpc>
                <a:spcPct val="80000"/>
              </a:lnSpc>
            </a:pPr>
            <a:r>
              <a:rPr lang="en-US" sz="800">
                <a:latin typeface="Arial" charset="0"/>
              </a:rPr>
              <a:t>Business Rules</a:t>
            </a:r>
          </a:p>
          <a:p>
            <a:pPr lvl="1">
              <a:lnSpc>
                <a:spcPct val="80000"/>
              </a:lnSpc>
            </a:pPr>
            <a:r>
              <a:rPr lang="en-US" sz="800">
                <a:latin typeface="Arial" charset="0"/>
              </a:rPr>
              <a:t>Externalize Logic</a:t>
            </a:r>
          </a:p>
          <a:p>
            <a:pPr lvl="1">
              <a:lnSpc>
                <a:spcPct val="80000"/>
              </a:lnSpc>
            </a:pPr>
            <a:r>
              <a:rPr lang="en-US" sz="800">
                <a:latin typeface="Arial" charset="0"/>
              </a:rPr>
              <a:t>Rules Server</a:t>
            </a:r>
          </a:p>
          <a:p>
            <a:pPr>
              <a:lnSpc>
                <a:spcPct val="80000"/>
              </a:lnSpc>
            </a:pPr>
            <a:endParaRPr lang="en-US" sz="800">
              <a:latin typeface="Arial" charset="0"/>
            </a:endParaRPr>
          </a:p>
          <a:p>
            <a:pPr>
              <a:lnSpc>
                <a:spcPct val="80000"/>
              </a:lnSpc>
            </a:pPr>
            <a:r>
              <a:rPr lang="en-US" sz="800">
                <a:latin typeface="Arial" charset="0"/>
              </a:rPr>
              <a:t>Forms</a:t>
            </a:r>
          </a:p>
          <a:p>
            <a:pPr lvl="1">
              <a:lnSpc>
                <a:spcPct val="80000"/>
              </a:lnSpc>
            </a:pPr>
            <a:r>
              <a:rPr lang="en-US" sz="800">
                <a:latin typeface="Arial" charset="0"/>
              </a:rPr>
              <a:t>Email UI to Users</a:t>
            </a:r>
          </a:p>
          <a:p>
            <a:pPr lvl="1">
              <a:lnSpc>
                <a:spcPct val="80000"/>
              </a:lnSpc>
            </a:pPr>
            <a:r>
              <a:rPr lang="en-US" sz="800">
                <a:latin typeface="Arial" charset="0"/>
              </a:rPr>
              <a:t>Integrate with Web 2.0 and Portal</a:t>
            </a:r>
          </a:p>
          <a:p>
            <a:pPr>
              <a:lnSpc>
                <a:spcPct val="80000"/>
              </a:lnSpc>
            </a:pPr>
            <a:r>
              <a:rPr lang="en-US" sz="800">
                <a:latin typeface="Arial" charset="0"/>
              </a:rPr>
              <a:t>Portlet Factory</a:t>
            </a:r>
          </a:p>
          <a:p>
            <a:pPr lvl="1">
              <a:lnSpc>
                <a:spcPct val="80000"/>
              </a:lnSpc>
            </a:pPr>
            <a:r>
              <a:rPr lang="en-US" sz="800">
                <a:latin typeface="Arial" charset="0"/>
              </a:rPr>
              <a:t>Assemble Forms and Portlets</a:t>
            </a:r>
          </a:p>
          <a:p>
            <a:pPr>
              <a:lnSpc>
                <a:spcPct val="80000"/>
              </a:lnSpc>
            </a:pPr>
            <a:r>
              <a:rPr lang="en-US" sz="800">
                <a:latin typeface="Arial" charset="0"/>
              </a:rPr>
              <a:t>Business Events</a:t>
            </a:r>
          </a:p>
          <a:p>
            <a:pPr lvl="1">
              <a:lnSpc>
                <a:spcPct val="80000"/>
              </a:lnSpc>
            </a:pPr>
            <a:r>
              <a:rPr lang="en-US" sz="800">
                <a:latin typeface="Arial" charset="0"/>
              </a:rPr>
              <a:t>What happens over time?</a:t>
            </a:r>
          </a:p>
          <a:p>
            <a:pPr lvl="1">
              <a:lnSpc>
                <a:spcPct val="80000"/>
              </a:lnSpc>
            </a:pPr>
            <a:r>
              <a:rPr lang="en-US" sz="800">
                <a:latin typeface="Arial" charset="0"/>
              </a:rPr>
              <a:t>Visual Portlets</a:t>
            </a:r>
          </a:p>
          <a:p>
            <a:pPr>
              <a:lnSpc>
                <a:spcPct val="80000"/>
              </a:lnSpc>
            </a:pPr>
            <a:r>
              <a:rPr lang="en-US" sz="800">
                <a:latin typeface="Arial" charset="0"/>
              </a:rPr>
              <a:t>Business Spaces</a:t>
            </a:r>
          </a:p>
          <a:p>
            <a:pPr lvl="1">
              <a:lnSpc>
                <a:spcPct val="80000"/>
              </a:lnSpc>
            </a:pPr>
            <a:r>
              <a:rPr lang="en-US" sz="800">
                <a:latin typeface="Arial" charset="0"/>
              </a:rPr>
              <a:t>Integrates UI for Business Architecture</a:t>
            </a:r>
          </a:p>
          <a:p>
            <a:pPr lvl="1">
              <a:lnSpc>
                <a:spcPct val="80000"/>
              </a:lnSpc>
            </a:pPr>
            <a:r>
              <a:rPr lang="en-US" sz="800">
                <a:latin typeface="Arial" charset="0"/>
              </a:rPr>
              <a:t>Runtime Results</a:t>
            </a:r>
          </a:p>
          <a:p>
            <a:pPr lvl="1">
              <a:lnSpc>
                <a:spcPct val="80000"/>
              </a:lnSpc>
            </a:pPr>
            <a:r>
              <a:rPr lang="en-US" sz="800">
                <a:latin typeface="Arial" charset="0"/>
              </a:rPr>
              <a:t>Iwidgets</a:t>
            </a:r>
          </a:p>
          <a:p>
            <a:pPr>
              <a:lnSpc>
                <a:spcPct val="80000"/>
              </a:lnSpc>
            </a:pPr>
            <a:r>
              <a:rPr lang="en-US" sz="800">
                <a:latin typeface="Arial" charset="0"/>
              </a:rPr>
              <a:t>Data Architect</a:t>
            </a:r>
          </a:p>
          <a:p>
            <a:pPr lvl="1">
              <a:lnSpc>
                <a:spcPct val="80000"/>
              </a:lnSpc>
            </a:pPr>
            <a:r>
              <a:rPr lang="en-US" sz="800">
                <a:latin typeface="Arial" charset="0"/>
              </a:rPr>
              <a:t>Logical Information Model</a:t>
            </a:r>
          </a:p>
          <a:p>
            <a:pPr>
              <a:lnSpc>
                <a:spcPct val="80000"/>
              </a:lnSpc>
            </a:pPr>
            <a:r>
              <a:rPr lang="en-US" sz="800">
                <a:latin typeface="Arial" charset="0"/>
              </a:rPr>
              <a:t>Asset Analyzer</a:t>
            </a:r>
          </a:p>
          <a:p>
            <a:pPr lvl="1">
              <a:lnSpc>
                <a:spcPct val="80000"/>
              </a:lnSpc>
            </a:pPr>
            <a:r>
              <a:rPr lang="en-US" sz="800">
                <a:latin typeface="Arial" charset="0"/>
              </a:rPr>
              <a:t>Legacy analysis</a:t>
            </a:r>
          </a:p>
          <a:p>
            <a:pPr lvl="1">
              <a:lnSpc>
                <a:spcPct val="80000"/>
              </a:lnSpc>
            </a:pPr>
            <a:r>
              <a:rPr lang="en-US" sz="800">
                <a:latin typeface="Arial" charset="0"/>
              </a:rPr>
              <a:t>Complexity Analysis</a:t>
            </a:r>
          </a:p>
          <a:p>
            <a:pPr>
              <a:lnSpc>
                <a:spcPct val="80000"/>
              </a:lnSpc>
            </a:pPr>
            <a:endParaRPr lang="en-US" sz="80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endParaRPr lang="en-CA">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1176338" y="695325"/>
            <a:ext cx="4633912" cy="3475038"/>
          </a:xfrm>
          <a:ln/>
        </p:spPr>
      </p:sp>
      <p:sp>
        <p:nvSpPr>
          <p:cNvPr id="34819" name="Notes Placeholder 2"/>
          <p:cNvSpPr>
            <a:spLocks noGrp="1"/>
          </p:cNvSpPr>
          <p:nvPr>
            <p:ph type="body" idx="1"/>
          </p:nvPr>
        </p:nvSpPr>
        <p:spPr>
          <a:xfrm>
            <a:off x="277813" y="4349750"/>
            <a:ext cx="6429375" cy="4171950"/>
          </a:xfrm>
          <a:noFill/>
          <a:ln/>
        </p:spPr>
        <p:txBody>
          <a:bodyPr lIns="92649" tIns="46325" rIns="92649" bIns="46325"/>
          <a:lstStyle/>
          <a:p>
            <a:pPr marL="125413" indent="-125413"/>
            <a:endParaRPr lang="en-CA">
              <a:latin typeface="Arial" charset="0"/>
            </a:endParaRPr>
          </a:p>
        </p:txBody>
      </p:sp>
      <p:sp>
        <p:nvSpPr>
          <p:cNvPr id="34820" name="Slide Number Placeholder 3"/>
          <p:cNvSpPr txBox="1">
            <a:spLocks noGrp="1"/>
          </p:cNvSpPr>
          <p:nvPr/>
        </p:nvSpPr>
        <p:spPr bwMode="auto">
          <a:xfrm>
            <a:off x="3957638" y="8805863"/>
            <a:ext cx="3025775" cy="463550"/>
          </a:xfrm>
          <a:prstGeom prst="rect">
            <a:avLst/>
          </a:prstGeom>
          <a:noFill/>
          <a:ln w="9525">
            <a:noFill/>
            <a:miter lim="800000"/>
            <a:headEnd/>
            <a:tailEnd/>
          </a:ln>
        </p:spPr>
        <p:txBody>
          <a:bodyPr lIns="92649" tIns="46325" rIns="92649" bIns="46325" anchor="b">
            <a:prstTxWarp prst="textNoShape">
              <a:avLst/>
            </a:prstTxWarp>
          </a:bodyPr>
          <a:lstStyle/>
          <a:p>
            <a:pPr algn="r" defTabSz="925513">
              <a:lnSpc>
                <a:spcPct val="100000"/>
              </a:lnSpc>
              <a:buClrTx/>
              <a:buFontTx/>
              <a:buNone/>
            </a:pPr>
            <a:fld id="{1FAF317C-42AB-3640-9EE1-64EF0973FA86}" type="slidenum">
              <a:rPr lang="en-US" sz="1000" b="1"/>
              <a:pPr algn="r" defTabSz="925513">
                <a:lnSpc>
                  <a:spcPct val="100000"/>
                </a:lnSpc>
                <a:buClrTx/>
                <a:buFontTx/>
                <a:buNone/>
              </a:pPr>
              <a:t>9</a:t>
            </a:fld>
            <a:endParaRPr lang="en-US" sz="1000"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endParaRPr lang="en-CA">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endParaRPr lang="en-CA">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EFEFEF"/>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blackWhite">
          <a:xfrm>
            <a:off x="0" y="0"/>
            <a:ext cx="9144000" cy="1690688"/>
          </a:xfrm>
          <a:prstGeom prst="rect">
            <a:avLst/>
          </a:prstGeom>
          <a:solidFill>
            <a:schemeClr val="accent1"/>
          </a:solidFill>
          <a:ln w="9525">
            <a:solidFill>
              <a:schemeClr val="accent1"/>
            </a:solidFill>
            <a:miter lim="800000"/>
            <a:headEnd/>
            <a:tailEnd/>
          </a:ln>
          <a:effectLst/>
        </p:spPr>
        <p:txBody>
          <a:bodyPr wrap="none" anchor="ctr"/>
          <a:lstStyle/>
          <a:p>
            <a:pPr>
              <a:buFont typeface="Wingdings" pitchFamily="2" charset="2"/>
              <a:buNone/>
              <a:defRPr/>
            </a:pPr>
            <a:endParaRPr lang="en-US">
              <a:latin typeface="Arial" pitchFamily="34" charset="0"/>
              <a:ea typeface="+mn-ea"/>
              <a:cs typeface="Arial" pitchFamily="34" charset="0"/>
            </a:endParaRPr>
          </a:p>
        </p:txBody>
      </p:sp>
      <p:grpSp>
        <p:nvGrpSpPr>
          <p:cNvPr id="5" name="Group 3"/>
          <p:cNvGrpSpPr>
            <a:grpSpLocks/>
          </p:cNvGrpSpPr>
          <p:nvPr/>
        </p:nvGrpSpPr>
        <p:grpSpPr bwMode="auto">
          <a:xfrm>
            <a:off x="7673975" y="687388"/>
            <a:ext cx="1162050" cy="558800"/>
            <a:chOff x="4738" y="433"/>
            <a:chExt cx="732" cy="352"/>
          </a:xfrm>
        </p:grpSpPr>
        <p:pic>
          <p:nvPicPr>
            <p:cNvPr id="6" name="Picture 4" descr="ibm_white_logo_300dpi"/>
            <p:cNvPicPr>
              <a:picLocks noChangeAspect="1" noChangeArrowheads="1"/>
            </p:cNvPicPr>
            <p:nvPr/>
          </p:nvPicPr>
          <p:blipFill>
            <a:blip r:embed="rId2">
              <a:clrChange>
                <a:clrFrom>
                  <a:srgbClr val="7889FB"/>
                </a:clrFrom>
                <a:clrTo>
                  <a:srgbClr val="7889FB">
                    <a:alpha val="0"/>
                  </a:srgbClr>
                </a:clrTo>
              </a:clrChange>
            </a:blip>
            <a:srcRect r="6470"/>
            <a:stretch>
              <a:fillRect/>
            </a:stretch>
          </p:blipFill>
          <p:spPr bwMode="invGray">
            <a:xfrm>
              <a:off x="4738" y="433"/>
              <a:ext cx="632" cy="252"/>
            </a:xfrm>
            <a:prstGeom prst="rect">
              <a:avLst/>
            </a:prstGeom>
            <a:noFill/>
            <a:ln w="9525">
              <a:noFill/>
              <a:miter lim="800000"/>
              <a:headEnd/>
              <a:tailEnd/>
            </a:ln>
          </p:spPr>
        </p:pic>
        <p:sp>
          <p:nvSpPr>
            <p:cNvPr id="7" name="Rectangle 5"/>
            <p:cNvSpPr>
              <a:spLocks noChangeArrowheads="1"/>
            </p:cNvSpPr>
            <p:nvPr/>
          </p:nvSpPr>
          <p:spPr bwMode="black">
            <a:xfrm>
              <a:off x="5325" y="611"/>
              <a:ext cx="145" cy="174"/>
            </a:xfrm>
            <a:prstGeom prst="rect">
              <a:avLst/>
            </a:prstGeom>
            <a:noFill/>
            <a:ln w="9525">
              <a:noFill/>
              <a:miter lim="800000"/>
              <a:headEnd/>
              <a:tailEnd/>
            </a:ln>
            <a:effectLst/>
          </p:spPr>
          <p:txBody>
            <a:bodyPr>
              <a:prstTxWarp prst="textNoShape">
                <a:avLst/>
              </a:prstTxWarp>
              <a:spAutoFit/>
            </a:bodyPr>
            <a:lstStyle/>
            <a:p>
              <a:pPr algn="r" eaLnBrk="0" hangingPunct="0">
                <a:lnSpc>
                  <a:spcPct val="100000"/>
                </a:lnSpc>
                <a:buClrTx/>
                <a:buFontTx/>
                <a:buNone/>
                <a:defRPr/>
              </a:pPr>
              <a:r>
                <a:rPr lang="en-US" sz="600">
                  <a:solidFill>
                    <a:schemeClr val="bg1"/>
                  </a:solidFill>
                </a:rPr>
                <a:t>®</a:t>
              </a:r>
            </a:p>
            <a:p>
              <a:pPr algn="r" eaLnBrk="0" hangingPunct="0">
                <a:lnSpc>
                  <a:spcPct val="100000"/>
                </a:lnSpc>
                <a:buClrTx/>
                <a:buFontTx/>
                <a:buNone/>
                <a:defRPr/>
              </a:pPr>
              <a:endParaRPr lang="en-US" sz="600">
                <a:solidFill>
                  <a:schemeClr val="bg1"/>
                </a:solidFill>
              </a:endParaRPr>
            </a:p>
          </p:txBody>
        </p:sp>
      </p:grpSp>
      <p:sp>
        <p:nvSpPr>
          <p:cNvPr id="8" name="Rectangle 6"/>
          <p:cNvSpPr>
            <a:spLocks noChangeArrowheads="1"/>
          </p:cNvSpPr>
          <p:nvPr/>
        </p:nvSpPr>
        <p:spPr bwMode="blackWhite">
          <a:xfrm>
            <a:off x="0" y="5153025"/>
            <a:ext cx="9144000" cy="1760538"/>
          </a:xfrm>
          <a:prstGeom prst="rect">
            <a:avLst/>
          </a:prstGeom>
          <a:solidFill>
            <a:schemeClr val="accent1"/>
          </a:solidFill>
          <a:ln w="9525">
            <a:noFill/>
            <a:miter lim="800000"/>
            <a:headEnd/>
            <a:tailEnd/>
          </a:ln>
          <a:effectLst/>
        </p:spPr>
        <p:txBody>
          <a:bodyPr wrap="none" anchor="ctr"/>
          <a:lstStyle/>
          <a:p>
            <a:pPr>
              <a:buFont typeface="Wingdings" pitchFamily="2" charset="2"/>
              <a:buNone/>
              <a:defRPr/>
            </a:pPr>
            <a:endParaRPr lang="en-US">
              <a:latin typeface="Arial" pitchFamily="34" charset="0"/>
              <a:ea typeface="+mn-ea"/>
              <a:cs typeface="Arial" pitchFamily="34" charset="0"/>
            </a:endParaRPr>
          </a:p>
        </p:txBody>
      </p:sp>
      <p:pic>
        <p:nvPicPr>
          <p:cNvPr id="9" name="Picture 7"/>
          <p:cNvPicPr>
            <a:picLocks noChangeAspect="1" noChangeArrowheads="1"/>
          </p:cNvPicPr>
          <p:nvPr/>
        </p:nvPicPr>
        <p:blipFill>
          <a:blip r:embed="rId3"/>
          <a:srcRect/>
          <a:stretch>
            <a:fillRect/>
          </a:stretch>
        </p:blipFill>
        <p:spPr bwMode="auto">
          <a:xfrm>
            <a:off x="0" y="4778375"/>
            <a:ext cx="9142413" cy="377825"/>
          </a:xfrm>
          <a:prstGeom prst="rect">
            <a:avLst/>
          </a:prstGeom>
          <a:noFill/>
          <a:ln w="9525">
            <a:noFill/>
            <a:miter lim="800000"/>
            <a:headEnd/>
            <a:tailEnd/>
          </a:ln>
        </p:spPr>
      </p:pic>
      <p:sp>
        <p:nvSpPr>
          <p:cNvPr id="10" name="Rectangle 10"/>
          <p:cNvSpPr>
            <a:spLocks noChangeArrowheads="1"/>
          </p:cNvSpPr>
          <p:nvPr/>
        </p:nvSpPr>
        <p:spPr bwMode="black">
          <a:xfrm>
            <a:off x="2032000" y="1301750"/>
            <a:ext cx="4103688" cy="306388"/>
          </a:xfrm>
          <a:prstGeom prst="rect">
            <a:avLst/>
          </a:prstGeom>
          <a:noFill/>
          <a:ln w="9525" algn="ctr">
            <a:noFill/>
            <a:miter lim="800000"/>
            <a:headEnd/>
            <a:tailEnd/>
          </a:ln>
          <a:effectLst/>
        </p:spPr>
        <p:txBody>
          <a:bodyPr lIns="18288" tIns="18288" rIns="18288" bIns="18288" anchor="ctr"/>
          <a:lstStyle/>
          <a:p>
            <a:pPr marL="342900" indent="-342900" algn="l">
              <a:lnSpc>
                <a:spcPct val="98000"/>
              </a:lnSpc>
              <a:spcBef>
                <a:spcPct val="20000"/>
              </a:spcBef>
              <a:buClrTx/>
              <a:buFontTx/>
              <a:buNone/>
              <a:defRPr/>
            </a:pPr>
            <a:r>
              <a:rPr lang="en-US" altLang="en-US">
                <a:solidFill>
                  <a:srgbClr val="FFFFFF"/>
                </a:solidFill>
                <a:latin typeface="Arial" pitchFamily="34" charset="0"/>
                <a:ea typeface="+mn-ea"/>
                <a:cs typeface="Arial" pitchFamily="34" charset="0"/>
              </a:rPr>
              <a:t>IBM Software Group</a:t>
            </a:r>
          </a:p>
        </p:txBody>
      </p:sp>
      <p:sp>
        <p:nvSpPr>
          <p:cNvPr id="11" name="Line 11"/>
          <p:cNvSpPr>
            <a:spLocks noChangeShapeType="1"/>
          </p:cNvSpPr>
          <p:nvPr/>
        </p:nvSpPr>
        <p:spPr bwMode="black">
          <a:xfrm flipV="1">
            <a:off x="1887538" y="1362075"/>
            <a:ext cx="0" cy="328613"/>
          </a:xfrm>
          <a:prstGeom prst="line">
            <a:avLst/>
          </a:prstGeom>
          <a:noFill/>
          <a:ln w="12700">
            <a:solidFill>
              <a:srgbClr val="FFFFFF"/>
            </a:solidFill>
            <a:round/>
            <a:headEnd/>
            <a:tailEnd/>
          </a:ln>
          <a:effectLst/>
        </p:spPr>
        <p:txBody>
          <a:bodyPr/>
          <a:lstStyle/>
          <a:p>
            <a:pPr>
              <a:buFont typeface="Wingdings" pitchFamily="2" charset="2"/>
              <a:buNone/>
              <a:defRPr/>
            </a:pPr>
            <a:endParaRPr lang="en-US">
              <a:latin typeface="Arial" pitchFamily="34" charset="0"/>
              <a:ea typeface="+mn-ea"/>
              <a:cs typeface="Arial" pitchFamily="34" charset="0"/>
            </a:endParaRPr>
          </a:p>
        </p:txBody>
      </p:sp>
      <p:sp>
        <p:nvSpPr>
          <p:cNvPr id="12" name="Rectangle 12"/>
          <p:cNvSpPr>
            <a:spLocks noChangeArrowheads="1"/>
          </p:cNvSpPr>
          <p:nvPr/>
        </p:nvSpPr>
        <p:spPr bwMode="black">
          <a:xfrm>
            <a:off x="7239000" y="6248400"/>
            <a:ext cx="1639888" cy="244475"/>
          </a:xfrm>
          <a:prstGeom prst="rect">
            <a:avLst/>
          </a:prstGeom>
          <a:noFill/>
          <a:ln w="9525">
            <a:noFill/>
            <a:miter lim="800000"/>
            <a:headEnd/>
            <a:tailEnd/>
          </a:ln>
          <a:effectLst/>
        </p:spPr>
        <p:txBody>
          <a:bodyPr>
            <a:spAutoFit/>
          </a:bodyPr>
          <a:lstStyle/>
          <a:p>
            <a:pPr algn="r" eaLnBrk="0" hangingPunct="0">
              <a:lnSpc>
                <a:spcPct val="100000"/>
              </a:lnSpc>
              <a:buClrTx/>
              <a:buFontTx/>
              <a:buNone/>
              <a:defRPr/>
            </a:pPr>
            <a:r>
              <a:rPr lang="en-US" altLang="en-US" sz="1000" dirty="0">
                <a:solidFill>
                  <a:srgbClr val="FFFFFF"/>
                </a:solidFill>
                <a:latin typeface="Arial" pitchFamily="34" charset="0"/>
                <a:ea typeface="+mn-ea"/>
                <a:cs typeface="Arial" pitchFamily="34" charset="0"/>
              </a:rPr>
              <a:t>2009 IBM Corporation</a:t>
            </a:r>
          </a:p>
        </p:txBody>
      </p:sp>
      <p:pic>
        <p:nvPicPr>
          <p:cNvPr id="13" name="Picture 13" descr="e©bizondemand_NEG"/>
          <p:cNvPicPr>
            <a:picLocks noChangeAspect="1" noChangeArrowheads="1"/>
          </p:cNvPicPr>
          <p:nvPr/>
        </p:nvPicPr>
        <p:blipFill>
          <a:blip r:embed="rId4"/>
          <a:srcRect/>
          <a:stretch>
            <a:fillRect/>
          </a:stretch>
        </p:blipFill>
        <p:spPr bwMode="black">
          <a:xfrm>
            <a:off x="6767513" y="5303838"/>
            <a:ext cx="2022475" cy="225425"/>
          </a:xfrm>
          <a:prstGeom prst="rect">
            <a:avLst/>
          </a:prstGeom>
          <a:noFill/>
          <a:ln w="9525">
            <a:noFill/>
            <a:miter lim="800000"/>
            <a:headEnd/>
            <a:tailEnd/>
          </a:ln>
        </p:spPr>
      </p:pic>
      <p:sp>
        <p:nvSpPr>
          <p:cNvPr id="9224" name="Rectangle 8"/>
          <p:cNvSpPr>
            <a:spLocks noGrp="1" noChangeArrowheads="1"/>
          </p:cNvSpPr>
          <p:nvPr>
            <p:ph type="ctrTitle"/>
          </p:nvPr>
        </p:nvSpPr>
        <p:spPr bwMode="black">
          <a:xfrm>
            <a:off x="390525" y="2493963"/>
            <a:ext cx="7954963" cy="476250"/>
          </a:xfrm>
        </p:spPr>
        <p:txBody>
          <a:bodyPr/>
          <a:lstStyle>
            <a:lvl1pPr>
              <a:defRPr>
                <a:solidFill>
                  <a:schemeClr val="tx1"/>
                </a:solidFill>
              </a:defRPr>
            </a:lvl1pPr>
          </a:lstStyle>
          <a:p>
            <a:r>
              <a:rPr lang="en-US" altLang="en-US"/>
              <a:t>Presentation Title</a:t>
            </a:r>
          </a:p>
        </p:txBody>
      </p:sp>
      <p:sp>
        <p:nvSpPr>
          <p:cNvPr id="9225" name="Rectangle 9"/>
          <p:cNvSpPr>
            <a:spLocks noGrp="1" noChangeArrowheads="1"/>
          </p:cNvSpPr>
          <p:nvPr>
            <p:ph type="subTitle" idx="1"/>
          </p:nvPr>
        </p:nvSpPr>
        <p:spPr bwMode="black">
          <a:xfrm>
            <a:off x="390525" y="3349625"/>
            <a:ext cx="7953375" cy="339725"/>
          </a:xfrm>
        </p:spPr>
        <p:txBody>
          <a:bodyPr>
            <a:spAutoFit/>
          </a:bodyPr>
          <a:lstStyle>
            <a:lvl1pPr marL="0" indent="0">
              <a:lnSpc>
                <a:spcPct val="90000"/>
              </a:lnSpc>
              <a:buFont typeface="Wingdings" pitchFamily="2" charset="2"/>
              <a:buNone/>
              <a:defRPr b="1" i="1"/>
            </a:lvl1pPr>
          </a:lstStyle>
          <a:p>
            <a:r>
              <a:rPr lang="en-US" altLang="en-US"/>
              <a:t>Presentation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808038"/>
            <a:ext cx="2119313"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3988" y="808038"/>
            <a:ext cx="6208712"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E030FF66-12F9-F44F-8241-F84EAF8745C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3988" y="808038"/>
            <a:ext cx="8467725" cy="47625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85850" y="1776413"/>
            <a:ext cx="7548563" cy="2259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85850" y="4187825"/>
            <a:ext cx="7548563" cy="225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sldNum" sz="quarter" idx="10"/>
          </p:nvPr>
        </p:nvSpPr>
        <p:spPr>
          <a:ln/>
        </p:spPr>
        <p:txBody>
          <a:bodyPr/>
          <a:lstStyle>
            <a:lvl1pPr>
              <a:defRPr/>
            </a:lvl1pPr>
          </a:lstStyle>
          <a:p>
            <a:pPr>
              <a:defRPr/>
            </a:pPr>
            <a:fld id="{054ECBBF-A9FE-9F42-B224-36D9DA47742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988" y="808038"/>
            <a:ext cx="8467725" cy="476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85850" y="1776413"/>
            <a:ext cx="7548563" cy="4670425"/>
          </a:xfrm>
        </p:spPr>
        <p:txBody>
          <a:bodyPr/>
          <a:lstStyle/>
          <a:p>
            <a:pPr lvl="0"/>
            <a:endParaRPr lang="en-US" noProof="0" smtClean="0"/>
          </a:p>
        </p:txBody>
      </p:sp>
      <p:sp>
        <p:nvSpPr>
          <p:cNvPr id="4" name="Rectangle 9"/>
          <p:cNvSpPr>
            <a:spLocks noGrp="1" noChangeArrowheads="1"/>
          </p:cNvSpPr>
          <p:nvPr>
            <p:ph type="sldNum" sz="quarter" idx="10"/>
          </p:nvPr>
        </p:nvSpPr>
        <p:spPr>
          <a:ln/>
        </p:spPr>
        <p:txBody>
          <a:bodyPr/>
          <a:lstStyle>
            <a:lvl1pPr>
              <a:defRPr/>
            </a:lvl1pPr>
          </a:lstStyle>
          <a:p>
            <a:pPr>
              <a:defRPr/>
            </a:pPr>
            <a:fld id="{7FB0CF97-6D66-CA45-9DF6-5BD82150B7B2}"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988" y="808038"/>
            <a:ext cx="8467725" cy="476250"/>
          </a:xfrm>
        </p:spPr>
        <p:txBody>
          <a:bodyPr/>
          <a:lstStyle/>
          <a:p>
            <a:r>
              <a:rPr lang="en-US" smtClean="0"/>
              <a:t>Click to edit Master title style</a:t>
            </a:r>
            <a:endParaRPr lang="en-US"/>
          </a:p>
        </p:txBody>
      </p:sp>
      <p:sp>
        <p:nvSpPr>
          <p:cNvPr id="3" name="Content Placeholder 2"/>
          <p:cNvSpPr>
            <a:spLocks noGrp="1"/>
          </p:cNvSpPr>
          <p:nvPr>
            <p:ph idx="1"/>
          </p:nvPr>
        </p:nvSpPr>
        <p:spPr>
          <a:xfrm>
            <a:off x="1085850" y="1776413"/>
            <a:ext cx="7548563" cy="467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031088B4-80FB-7E41-B9BC-1B51E49ABC0F}"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C75ED1BA-9D2A-EB4E-ACA5-59B2A5A14184}"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20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676400"/>
            <a:ext cx="3924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676400"/>
            <a:ext cx="39243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304800" y="6534150"/>
            <a:ext cx="1219200" cy="323850"/>
          </a:xfrm>
        </p:spPr>
        <p:txBody>
          <a:bodyPr/>
          <a:lstStyle>
            <a:lvl1pPr>
              <a:defRPr/>
            </a:lvl1pPr>
          </a:lstStyle>
          <a:p>
            <a:pPr>
              <a:defRPr/>
            </a:pPr>
            <a:fld id="{80FCC587-0F25-6140-92E6-41133B02F02B}" type="slidenum">
              <a:rPr lang="en-GB"/>
              <a:pPr>
                <a:defRPr/>
              </a:pPr>
              <a:t>‹#›</a:t>
            </a:fld>
            <a:endParaRPr lang="en-GB"/>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sldNum" sz="quarter" idx="10"/>
          </p:nvPr>
        </p:nvSpPr>
        <p:spPr>
          <a:xfrm>
            <a:off x="8328025" y="6529388"/>
            <a:ext cx="673100" cy="304800"/>
          </a:xfrm>
        </p:spPr>
        <p:txBody>
          <a:bodyPr/>
          <a:lstStyle>
            <a:lvl1pPr>
              <a:defRPr>
                <a:latin typeface="Arial" pitchFamily="34" charset="0"/>
                <a:ea typeface="+mn-ea"/>
                <a:cs typeface="Arial" pitchFamily="34" charset="0"/>
              </a:defRPr>
            </a:lvl1pPr>
          </a:lstStyle>
          <a:p>
            <a:pPr>
              <a:defRPr/>
            </a:pPr>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85850" y="1776413"/>
            <a:ext cx="3697288" cy="4670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35538" y="1776413"/>
            <a:ext cx="3698875" cy="4670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sldNum" sz="quarter" idx="10"/>
          </p:nvPr>
        </p:nvSpPr>
        <p:spPr>
          <a:ln/>
        </p:spPr>
        <p:txBody>
          <a:bodyPr/>
          <a:lstStyle>
            <a:lvl1pPr>
              <a:defRPr/>
            </a:lvl1pPr>
          </a:lstStyle>
          <a:p>
            <a:pPr>
              <a:defRPr/>
            </a:pPr>
            <a:fld id="{87DC940A-F412-1D4B-9CC1-B62AC991F58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a:ln/>
        </p:spPr>
        <p:txBody>
          <a:bodyPr/>
          <a:lstStyle>
            <a:lvl1pPr>
              <a:defRPr/>
            </a:lvl1pPr>
          </a:lstStyle>
          <a:p>
            <a:pPr>
              <a:defRPr/>
            </a:pPr>
            <a:fld id="{49FD1AAF-61C6-D34A-A02F-DDF83E4AF56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pPr>
              <a:defRPr/>
            </a:pPr>
            <a:fld id="{89809B4E-C7F6-6041-ADA2-0D13D96B014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3E740CE5-0288-0D4D-B009-88CECFD210F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85BF3948-186D-F04D-80A6-8503469CD64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7042CA4F-A9B8-0B45-9B83-8E025CFE0B2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eg"/><Relationship Id="rId1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blackWhite">
          <a:xfrm>
            <a:off x="0" y="0"/>
            <a:ext cx="9144000" cy="438150"/>
          </a:xfrm>
          <a:prstGeom prst="rect">
            <a:avLst/>
          </a:prstGeom>
          <a:solidFill>
            <a:schemeClr val="accent1"/>
          </a:solidFill>
          <a:ln w="3175" algn="ctr">
            <a:noFill/>
            <a:miter lim="800000"/>
            <a:headEnd/>
            <a:tailEnd/>
          </a:ln>
          <a:effectLst/>
        </p:spPr>
        <p:txBody>
          <a:bodyPr wrap="none" anchor="ctr"/>
          <a:lstStyle/>
          <a:p>
            <a:pPr>
              <a:buFont typeface="Wingdings" pitchFamily="2" charset="2"/>
              <a:buNone/>
              <a:defRPr/>
            </a:pPr>
            <a:endParaRPr lang="en-US">
              <a:latin typeface="Arial" pitchFamily="34" charset="0"/>
              <a:ea typeface="+mn-ea"/>
              <a:cs typeface="Arial" pitchFamily="34" charset="0"/>
            </a:endParaRPr>
          </a:p>
        </p:txBody>
      </p:sp>
      <p:pic>
        <p:nvPicPr>
          <p:cNvPr id="1027" name="Picture 3" descr="ibm_light_gray_logo_300dpi"/>
          <p:cNvPicPr>
            <a:picLocks noChangeAspect="1" noChangeArrowheads="1"/>
          </p:cNvPicPr>
          <p:nvPr/>
        </p:nvPicPr>
        <p:blipFill>
          <a:blip r:embed="rId17">
            <a:clrChange>
              <a:clrFrom>
                <a:srgbClr val="7889FB"/>
              </a:clrFrom>
              <a:clrTo>
                <a:srgbClr val="7889FB">
                  <a:alpha val="0"/>
                </a:srgbClr>
              </a:clrTo>
            </a:clrChange>
            <a:lum bright="100000" contrast="100000"/>
          </a:blip>
          <a:srcRect r="6470"/>
          <a:stretch>
            <a:fillRect/>
          </a:stretch>
        </p:blipFill>
        <p:spPr bwMode="invGray">
          <a:xfrm>
            <a:off x="8370888" y="100013"/>
            <a:ext cx="623887" cy="247650"/>
          </a:xfrm>
          <a:prstGeom prst="rect">
            <a:avLst/>
          </a:prstGeom>
          <a:noFill/>
          <a:ln w="9525">
            <a:noFill/>
            <a:miter lim="800000"/>
            <a:headEnd/>
            <a:tailEnd/>
          </a:ln>
        </p:spPr>
      </p:pic>
      <p:sp>
        <p:nvSpPr>
          <p:cNvPr id="8196" name="Rectangle 4"/>
          <p:cNvSpPr>
            <a:spLocks noChangeArrowheads="1"/>
          </p:cNvSpPr>
          <p:nvPr/>
        </p:nvSpPr>
        <p:spPr bwMode="blackWhite">
          <a:xfrm>
            <a:off x="0" y="6470650"/>
            <a:ext cx="9144000" cy="387350"/>
          </a:xfrm>
          <a:prstGeom prst="rect">
            <a:avLst/>
          </a:prstGeom>
          <a:solidFill>
            <a:schemeClr val="accent1"/>
          </a:solidFill>
          <a:ln w="3175">
            <a:solidFill>
              <a:schemeClr val="accent1"/>
            </a:solidFill>
            <a:miter lim="800000"/>
            <a:headEnd/>
            <a:tailEnd/>
          </a:ln>
          <a:effectLst/>
        </p:spPr>
        <p:txBody>
          <a:bodyPr wrap="none" anchor="ctr"/>
          <a:lstStyle/>
          <a:p>
            <a:pPr>
              <a:buFont typeface="Wingdings" pitchFamily="2" charset="2"/>
              <a:buNone/>
              <a:defRPr/>
            </a:pPr>
            <a:endParaRPr lang="en-US">
              <a:latin typeface="Arial" pitchFamily="34" charset="0"/>
              <a:ea typeface="+mn-ea"/>
              <a:cs typeface="Arial" pitchFamily="34" charset="0"/>
            </a:endParaRPr>
          </a:p>
        </p:txBody>
      </p:sp>
      <p:pic>
        <p:nvPicPr>
          <p:cNvPr id="1029" name="Picture 5"/>
          <p:cNvPicPr>
            <a:picLocks noChangeAspect="1" noChangeArrowheads="1"/>
          </p:cNvPicPr>
          <p:nvPr/>
        </p:nvPicPr>
        <p:blipFill>
          <a:blip r:embed="rId18"/>
          <a:srcRect/>
          <a:stretch>
            <a:fillRect/>
          </a:stretch>
        </p:blipFill>
        <p:spPr bwMode="auto">
          <a:xfrm>
            <a:off x="-3175" y="6442075"/>
            <a:ext cx="9142413" cy="285750"/>
          </a:xfrm>
          <a:prstGeom prst="rect">
            <a:avLst/>
          </a:prstGeom>
          <a:noFill/>
          <a:ln w="9525">
            <a:noFill/>
            <a:miter lim="800000"/>
            <a:headEnd/>
            <a:tailEnd/>
          </a:ln>
        </p:spPr>
      </p:pic>
      <p:sp>
        <p:nvSpPr>
          <p:cNvPr id="1030" name="Rectangle 6"/>
          <p:cNvSpPr>
            <a:spLocks noGrp="1" noChangeArrowheads="1"/>
          </p:cNvSpPr>
          <p:nvPr>
            <p:ph type="title"/>
          </p:nvPr>
        </p:nvSpPr>
        <p:spPr bwMode="auto">
          <a:xfrm>
            <a:off x="153988" y="808038"/>
            <a:ext cx="8467725"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031" name="Rectangle 7"/>
          <p:cNvSpPr>
            <a:spLocks noGrp="1" noChangeArrowheads="1"/>
          </p:cNvSpPr>
          <p:nvPr>
            <p:ph type="body" idx="1"/>
          </p:nvPr>
        </p:nvSpPr>
        <p:spPr bwMode="auto">
          <a:xfrm>
            <a:off x="1085850" y="1776413"/>
            <a:ext cx="7548563" cy="4670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00" name="Text Box 8"/>
          <p:cNvSpPr txBox="1">
            <a:spLocks noChangeArrowheads="1"/>
          </p:cNvSpPr>
          <p:nvPr/>
        </p:nvSpPr>
        <p:spPr bwMode="black">
          <a:xfrm>
            <a:off x="1435100" y="123825"/>
            <a:ext cx="1790700" cy="304800"/>
          </a:xfrm>
          <a:prstGeom prst="rect">
            <a:avLst/>
          </a:prstGeom>
          <a:noFill/>
          <a:ln w="9525">
            <a:noFill/>
            <a:miter lim="800000"/>
            <a:headEnd/>
            <a:tailEnd/>
          </a:ln>
          <a:effectLst/>
        </p:spPr>
        <p:txBody>
          <a:bodyPr wrap="none">
            <a:spAutoFit/>
          </a:bodyPr>
          <a:lstStyle/>
          <a:p>
            <a:pPr algn="l" eaLnBrk="0" hangingPunct="0">
              <a:lnSpc>
                <a:spcPct val="100000"/>
              </a:lnSpc>
              <a:buClrTx/>
              <a:buFontTx/>
              <a:buNone/>
              <a:defRPr/>
            </a:pPr>
            <a:r>
              <a:rPr lang="en-US" altLang="en-US" sz="1400">
                <a:solidFill>
                  <a:srgbClr val="FFFFFF"/>
                </a:solidFill>
                <a:latin typeface="Arial" pitchFamily="34" charset="0"/>
                <a:ea typeface="+mn-ea"/>
                <a:cs typeface="Arial" pitchFamily="34" charset="0"/>
              </a:rPr>
              <a:t>IBM Software Group</a:t>
            </a:r>
          </a:p>
        </p:txBody>
      </p:sp>
      <p:sp>
        <p:nvSpPr>
          <p:cNvPr id="8201" name="Rectangle 9"/>
          <p:cNvSpPr>
            <a:spLocks noGrp="1" noChangeArrowheads="1"/>
          </p:cNvSpPr>
          <p:nvPr>
            <p:ph type="sldNum" sz="quarter" idx="4"/>
          </p:nvPr>
        </p:nvSpPr>
        <p:spPr bwMode="black">
          <a:xfrm>
            <a:off x="8328025" y="6529388"/>
            <a:ext cx="673100" cy="152400"/>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lvl1pPr algn="r">
              <a:lnSpc>
                <a:spcPct val="100000"/>
              </a:lnSpc>
              <a:spcBef>
                <a:spcPct val="50000"/>
              </a:spcBef>
              <a:buClrTx/>
              <a:buFontTx/>
              <a:buNone/>
              <a:defRPr sz="1000" b="1">
                <a:solidFill>
                  <a:srgbClr val="000000"/>
                </a:solidFill>
              </a:defRPr>
            </a:lvl1pPr>
          </a:lstStyle>
          <a:p>
            <a:pPr>
              <a:defRPr/>
            </a:pPr>
            <a:fld id="{C80810EE-733F-6145-B3D5-3CAB5193A07C}" type="slidenum">
              <a:rPr lang="en-US"/>
              <a:pPr>
                <a:defRPr/>
              </a:pPr>
              <a:t>‹#›</a:t>
            </a:fld>
            <a:endParaRPr lang="en-US"/>
          </a:p>
        </p:txBody>
      </p:sp>
      <p:sp>
        <p:nvSpPr>
          <p:cNvPr id="8202" name="Line 10"/>
          <p:cNvSpPr>
            <a:spLocks noChangeShapeType="1"/>
          </p:cNvSpPr>
          <p:nvPr/>
        </p:nvSpPr>
        <p:spPr bwMode="black">
          <a:xfrm>
            <a:off x="1435100" y="195263"/>
            <a:ext cx="0" cy="234950"/>
          </a:xfrm>
          <a:prstGeom prst="line">
            <a:avLst/>
          </a:prstGeom>
          <a:noFill/>
          <a:ln w="9525">
            <a:solidFill>
              <a:srgbClr val="FFFFFF"/>
            </a:solidFill>
            <a:round/>
            <a:headEnd/>
            <a:tailEnd/>
          </a:ln>
          <a:effectLst/>
        </p:spPr>
        <p:txBody>
          <a:bodyPr wrap="none" anchor="ctr"/>
          <a:lstStyle/>
          <a:p>
            <a:pPr>
              <a:buFont typeface="Wingdings" pitchFamily="2" charset="2"/>
              <a:buNone/>
              <a:defRPr/>
            </a:pPr>
            <a:endParaRPr lang="en-US">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4" r:id="rId15"/>
  </p:sldLayoutIdLst>
  <p:hf hdr="0" ftr="0" dt="0"/>
  <p:txStyles>
    <p:titleStyle>
      <a:lvl1pPr algn="l" rtl="0" eaLnBrk="0" fontAlgn="base" hangingPunct="0">
        <a:lnSpc>
          <a:spcPct val="90000"/>
        </a:lnSpc>
        <a:spcBef>
          <a:spcPct val="0"/>
        </a:spcBef>
        <a:spcAft>
          <a:spcPct val="0"/>
        </a:spcAft>
        <a:defRPr sz="2800">
          <a:solidFill>
            <a:schemeClr val="tx2"/>
          </a:solidFill>
          <a:latin typeface="+mj-lt"/>
          <a:ea typeface="Arial" charset="0"/>
          <a:cs typeface="+mj-cs"/>
        </a:defRPr>
      </a:lvl1pPr>
      <a:lvl2pPr algn="l" rtl="0" eaLnBrk="0" fontAlgn="base" hangingPunct="0">
        <a:lnSpc>
          <a:spcPct val="90000"/>
        </a:lnSpc>
        <a:spcBef>
          <a:spcPct val="0"/>
        </a:spcBef>
        <a:spcAft>
          <a:spcPct val="0"/>
        </a:spcAft>
        <a:defRPr sz="2800">
          <a:solidFill>
            <a:schemeClr val="tx2"/>
          </a:solidFill>
          <a:latin typeface="Arial" pitchFamily="34" charset="0"/>
          <a:ea typeface="Arial" charset="0"/>
          <a:cs typeface="Arial" pitchFamily="34" charset="0"/>
        </a:defRPr>
      </a:lvl2pPr>
      <a:lvl3pPr algn="l" rtl="0" eaLnBrk="0" fontAlgn="base" hangingPunct="0">
        <a:lnSpc>
          <a:spcPct val="90000"/>
        </a:lnSpc>
        <a:spcBef>
          <a:spcPct val="0"/>
        </a:spcBef>
        <a:spcAft>
          <a:spcPct val="0"/>
        </a:spcAft>
        <a:defRPr sz="2800">
          <a:solidFill>
            <a:schemeClr val="tx2"/>
          </a:solidFill>
          <a:latin typeface="Arial" pitchFamily="34" charset="0"/>
          <a:ea typeface="Arial" charset="0"/>
          <a:cs typeface="Arial" pitchFamily="34" charset="0"/>
        </a:defRPr>
      </a:lvl3pPr>
      <a:lvl4pPr algn="l" rtl="0" eaLnBrk="0" fontAlgn="base" hangingPunct="0">
        <a:lnSpc>
          <a:spcPct val="90000"/>
        </a:lnSpc>
        <a:spcBef>
          <a:spcPct val="0"/>
        </a:spcBef>
        <a:spcAft>
          <a:spcPct val="0"/>
        </a:spcAft>
        <a:defRPr sz="2800">
          <a:solidFill>
            <a:schemeClr val="tx2"/>
          </a:solidFill>
          <a:latin typeface="Arial" pitchFamily="34" charset="0"/>
          <a:ea typeface="Arial" charset="0"/>
          <a:cs typeface="Arial" pitchFamily="34" charset="0"/>
        </a:defRPr>
      </a:lvl4pPr>
      <a:lvl5pPr algn="l" rtl="0" eaLnBrk="0" fontAlgn="base" hangingPunct="0">
        <a:lnSpc>
          <a:spcPct val="90000"/>
        </a:lnSpc>
        <a:spcBef>
          <a:spcPct val="0"/>
        </a:spcBef>
        <a:spcAft>
          <a:spcPct val="0"/>
        </a:spcAft>
        <a:defRPr sz="2800">
          <a:solidFill>
            <a:schemeClr val="tx2"/>
          </a:solidFill>
          <a:latin typeface="Arial" pitchFamily="34" charset="0"/>
          <a:ea typeface="Arial" charset="0"/>
          <a:cs typeface="Arial" pitchFamily="34" charset="0"/>
        </a:defRPr>
      </a:lvl5pPr>
      <a:lvl6pPr marL="457200" algn="l" rtl="0" fontAlgn="base">
        <a:lnSpc>
          <a:spcPct val="90000"/>
        </a:lnSpc>
        <a:spcBef>
          <a:spcPct val="0"/>
        </a:spcBef>
        <a:spcAft>
          <a:spcPct val="0"/>
        </a:spcAft>
        <a:defRPr sz="2800">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800">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800">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800">
          <a:solidFill>
            <a:schemeClr val="tx2"/>
          </a:solidFill>
          <a:latin typeface="Arial" pitchFamily="34" charset="0"/>
          <a:cs typeface="Arial" pitchFamily="34" charset="0"/>
        </a:defRPr>
      </a:lvl9pPr>
    </p:titleStyle>
    <p:bodyStyle>
      <a:lvl1pPr marL="228600" indent="-228600" algn="l" rtl="0" eaLnBrk="0" fontAlgn="base" hangingPunct="0">
        <a:spcBef>
          <a:spcPct val="25000"/>
        </a:spcBef>
        <a:spcAft>
          <a:spcPct val="15000"/>
        </a:spcAft>
        <a:buClr>
          <a:schemeClr val="accent1"/>
        </a:buClr>
        <a:buFont typeface="Wingdings" charset="2"/>
        <a:buChar char="§"/>
        <a:defRPr sz="3200">
          <a:solidFill>
            <a:schemeClr val="tx1"/>
          </a:solidFill>
          <a:latin typeface="+mn-lt"/>
          <a:ea typeface="Arial" charset="0"/>
          <a:cs typeface="+mn-cs"/>
        </a:defRPr>
      </a:lvl1pPr>
      <a:lvl2pPr marL="457200" indent="-227013" algn="l" rtl="0" eaLnBrk="0" fontAlgn="base" hangingPunct="0">
        <a:spcBef>
          <a:spcPct val="15000"/>
        </a:spcBef>
        <a:spcAft>
          <a:spcPct val="15000"/>
        </a:spcAft>
        <a:buClr>
          <a:schemeClr val="accent1"/>
        </a:buClr>
        <a:buFont typeface="Webdings" charset="2"/>
        <a:buChar char="4"/>
        <a:defRPr sz="1600">
          <a:solidFill>
            <a:schemeClr val="tx1"/>
          </a:solidFill>
          <a:latin typeface="+mn-lt"/>
          <a:ea typeface="Arial" charset="0"/>
          <a:cs typeface="+mn-cs"/>
        </a:defRPr>
      </a:lvl2pPr>
      <a:lvl3pPr marL="682625" indent="-223838" algn="l" rtl="0" eaLnBrk="0" fontAlgn="base" hangingPunct="0">
        <a:spcBef>
          <a:spcPct val="15000"/>
        </a:spcBef>
        <a:spcAft>
          <a:spcPct val="15000"/>
        </a:spcAft>
        <a:buClr>
          <a:schemeClr val="accent1"/>
        </a:buClr>
        <a:buFont typeface="Wingdings" charset="2"/>
        <a:buChar char="§"/>
        <a:defRPr sz="1600">
          <a:solidFill>
            <a:schemeClr val="tx1"/>
          </a:solidFill>
          <a:latin typeface="+mn-lt"/>
          <a:ea typeface="Arial" charset="0"/>
          <a:cs typeface="+mn-cs"/>
        </a:defRPr>
      </a:lvl3pPr>
      <a:lvl4pPr marL="912813" indent="-228600" algn="l" rtl="0" eaLnBrk="0" fontAlgn="base" hangingPunct="0">
        <a:spcBef>
          <a:spcPct val="15000"/>
        </a:spcBef>
        <a:spcAft>
          <a:spcPct val="15000"/>
        </a:spcAft>
        <a:buClr>
          <a:schemeClr val="accent1"/>
        </a:buClr>
        <a:buFont typeface="Arial" charset="0"/>
        <a:buChar char="–"/>
        <a:defRPr sz="1600">
          <a:solidFill>
            <a:schemeClr val="tx1"/>
          </a:solidFill>
          <a:latin typeface="+mn-lt"/>
          <a:ea typeface="Arial" charset="0"/>
          <a:cs typeface="+mn-cs"/>
        </a:defRPr>
      </a:lvl4pPr>
      <a:lvl5pPr marL="1143000" indent="-228600" algn="l" rtl="0" eaLnBrk="0" fontAlgn="base" hangingPunct="0">
        <a:spcBef>
          <a:spcPct val="15000"/>
        </a:spcBef>
        <a:spcAft>
          <a:spcPct val="15000"/>
        </a:spcAft>
        <a:buClr>
          <a:schemeClr val="accent1"/>
        </a:buClr>
        <a:buFont typeface="Arial" charset="0"/>
        <a:buChar char="–"/>
        <a:defRPr sz="1600">
          <a:solidFill>
            <a:schemeClr val="tx1"/>
          </a:solidFill>
          <a:latin typeface="+mn-lt"/>
          <a:ea typeface="Arial" charset="0"/>
          <a:cs typeface="+mn-cs"/>
        </a:defRPr>
      </a:lvl5pPr>
      <a:lvl6pPr marL="16002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6pPr>
      <a:lvl7pPr marL="20574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7pPr>
      <a:lvl8pPr marL="25146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8pPr>
      <a:lvl9pPr marL="2971800" indent="-228600" algn="l" rtl="0" fontAlgn="base">
        <a:spcBef>
          <a:spcPct val="15000"/>
        </a:spcBef>
        <a:spcAft>
          <a:spcPct val="15000"/>
        </a:spcAft>
        <a:buClr>
          <a:schemeClr val="accent1"/>
        </a:buClr>
        <a:buFont typeface="Arial" pitchFamily="34"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8.xml.rels><?xml version="1.0" encoding="UTF-8" standalone="yes"?>
<Relationships xmlns="http://schemas.openxmlformats.org/package/2006/relationships"><Relationship Id="rId3" Type="http://schemas.openxmlformats.org/officeDocument/2006/relationships/slide" Target="slide51.xml"/><Relationship Id="rId4" Type="http://schemas.openxmlformats.org/officeDocument/2006/relationships/slide" Target="slide41.xml"/><Relationship Id="rId5" Type="http://schemas.openxmlformats.org/officeDocument/2006/relationships/slide" Target="slide22.xml"/><Relationship Id="rId6" Type="http://schemas.openxmlformats.org/officeDocument/2006/relationships/slide" Target="slide27.xml"/><Relationship Id="rId7" Type="http://schemas.openxmlformats.org/officeDocument/2006/relationships/slide" Target="slide56.xml"/><Relationship Id="rId8" Type="http://schemas.openxmlformats.org/officeDocument/2006/relationships/slide" Target="slide35.xml"/><Relationship Id="rId9" Type="http://schemas.openxmlformats.org/officeDocument/2006/relationships/slide" Target="slide24.xml"/><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50.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51.jpeg"/><Relationship Id="rId5" Type="http://schemas.openxmlformats.org/officeDocument/2006/relationships/image" Target="../media/image46.png"/><Relationship Id="rId6"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51.jpeg"/><Relationship Id="rId5" Type="http://schemas.openxmlformats.org/officeDocument/2006/relationships/image" Target="../media/image46.png"/><Relationship Id="rId6" Type="http://schemas.openxmlformats.org/officeDocument/2006/relationships/image" Target="../media/image53.jpe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jpeg"/><Relationship Id="rId9"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jpeg"/><Relationship Id="rId7" Type="http://schemas.openxmlformats.org/officeDocument/2006/relationships/image" Target="../media/image11.jpeg"/><Relationship Id="rId1" Type="http://schemas.openxmlformats.org/officeDocument/2006/relationships/slideLayout" Target="../slideLayouts/slideLayout5.xml"/><Relationship Id="rId2"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oleObject" Target="../embeddings/oleObject1.bin"/><Relationship Id="rId5" Type="http://schemas.openxmlformats.org/officeDocument/2006/relationships/image" Target="../media/image81.png"/><Relationship Id="rId1" Type="http://schemas.openxmlformats.org/officeDocument/2006/relationships/vmlDrawing" Target="../drawings/vmlDrawing1.vml"/><Relationship Id="rId2"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152400" y="1828800"/>
            <a:ext cx="7954963" cy="1597025"/>
          </a:xfrm>
        </p:spPr>
        <p:txBody>
          <a:bodyPr/>
          <a:lstStyle/>
          <a:p>
            <a:pPr algn="ctr"/>
            <a:r>
              <a:rPr lang="en-US" altLang="zh-CN" sz="3600" b="1" dirty="0" smtClean="0">
                <a:solidFill>
                  <a:srgbClr val="1E3AF8"/>
                </a:solidFill>
                <a:ea typeface="SimSun" pitchFamily="2" charset="-122"/>
                <a:cs typeface="SimSun" pitchFamily="2" charset="-122"/>
              </a:rPr>
              <a:t>Municipal Reference Model</a:t>
            </a:r>
            <a:br>
              <a:rPr lang="en-US" altLang="zh-CN" sz="3600" b="1" dirty="0" smtClean="0">
                <a:solidFill>
                  <a:srgbClr val="1E3AF8"/>
                </a:solidFill>
                <a:ea typeface="SimSun" pitchFamily="2" charset="-122"/>
                <a:cs typeface="SimSun" pitchFamily="2" charset="-122"/>
              </a:rPr>
            </a:br>
            <a:r>
              <a:rPr lang="en-US" altLang="zh-CN" sz="3600" b="1" dirty="0" smtClean="0">
                <a:solidFill>
                  <a:srgbClr val="1E3AF8"/>
                </a:solidFill>
                <a:ea typeface="SimSun" pitchFamily="2" charset="-122"/>
                <a:cs typeface="SimSun" pitchFamily="2" charset="-122"/>
              </a:rPr>
              <a:t>for </a:t>
            </a:r>
            <a:br>
              <a:rPr lang="en-US" altLang="zh-CN" sz="3600" b="1" dirty="0" smtClean="0">
                <a:solidFill>
                  <a:srgbClr val="1E3AF8"/>
                </a:solidFill>
                <a:ea typeface="SimSun" pitchFamily="2" charset="-122"/>
                <a:cs typeface="SimSun" pitchFamily="2" charset="-122"/>
              </a:rPr>
            </a:br>
            <a:r>
              <a:rPr lang="en-US" altLang="zh-CN" sz="3600" b="1" dirty="0" smtClean="0">
                <a:solidFill>
                  <a:srgbClr val="1E3AF8"/>
                </a:solidFill>
                <a:ea typeface="SimSun" pitchFamily="2" charset="-122"/>
                <a:cs typeface="SimSun" pitchFamily="2" charset="-122"/>
              </a:rPr>
              <a:t>Smarter Cities</a:t>
            </a:r>
            <a:endParaRPr lang="en-US" sz="1800" b="1" dirty="0" smtClean="0">
              <a:solidFill>
                <a:srgbClr val="1E3AF8"/>
              </a:solidFill>
            </a:endParaRPr>
          </a:p>
        </p:txBody>
      </p:sp>
      <p:sp>
        <p:nvSpPr>
          <p:cNvPr id="19459" name="Rectangle 3"/>
          <p:cNvSpPr txBox="1">
            <a:spLocks noChangeArrowheads="1"/>
          </p:cNvSpPr>
          <p:nvPr/>
        </p:nvSpPr>
        <p:spPr bwMode="black">
          <a:xfrm>
            <a:off x="228600" y="3581400"/>
            <a:ext cx="8763000" cy="1066800"/>
          </a:xfrm>
          <a:prstGeom prst="rect">
            <a:avLst/>
          </a:prstGeom>
          <a:noFill/>
          <a:ln w="9525">
            <a:noFill/>
            <a:miter lim="800000"/>
            <a:headEnd/>
            <a:tailEnd/>
          </a:ln>
        </p:spPr>
        <p:txBody>
          <a:bodyPr>
            <a:prstTxWarp prst="textNoShape">
              <a:avLst/>
            </a:prstTxWarp>
            <a:spAutoFit/>
          </a:bodyPr>
          <a:lstStyle/>
          <a:p>
            <a:pPr algn="l" eaLnBrk="0" hangingPunct="0">
              <a:spcBef>
                <a:spcPct val="25000"/>
              </a:spcBef>
              <a:spcAft>
                <a:spcPct val="15000"/>
              </a:spcAft>
              <a:buClr>
                <a:schemeClr val="accent1"/>
              </a:buClr>
            </a:pPr>
            <a:r>
              <a:rPr lang="en-US" dirty="0"/>
              <a:t>Alison</a:t>
            </a:r>
            <a:r>
              <a:rPr lang="en-US" dirty="0" smtClean="0"/>
              <a:t> </a:t>
            </a:r>
            <a:r>
              <a:rPr lang="en-US" dirty="0" err="1" smtClean="0"/>
              <a:t>Oleksiak</a:t>
            </a:r>
            <a:r>
              <a:rPr lang="en-US" dirty="0"/>
              <a:t>, DE, S&amp;D Provincial Government, Health and Education</a:t>
            </a:r>
          </a:p>
          <a:p>
            <a:pPr algn="l" eaLnBrk="0" hangingPunct="0">
              <a:spcBef>
                <a:spcPct val="25000"/>
              </a:spcBef>
              <a:spcAft>
                <a:spcPct val="15000"/>
              </a:spcAft>
              <a:buClr>
                <a:schemeClr val="accent1"/>
              </a:buClr>
            </a:pPr>
            <a:r>
              <a:rPr lang="en-US" dirty="0"/>
              <a:t>Jim Amsden, STSM, Solution Architect, Unleash the Labs</a:t>
            </a:r>
          </a:p>
          <a:p>
            <a:pPr algn="l" eaLnBrk="0" hangingPunct="0">
              <a:spcBef>
                <a:spcPct val="25000"/>
              </a:spcBef>
              <a:spcAft>
                <a:spcPct val="15000"/>
              </a:spcAft>
              <a:buClr>
                <a:schemeClr val="accent1"/>
              </a:buClr>
            </a:pPr>
            <a:r>
              <a:rPr lang="en-US" dirty="0" smtClean="0"/>
              <a:t>January 11, 2011 </a:t>
            </a:r>
            <a:endParaRPr lang="en-US" dirty="0">
              <a:solidFill>
                <a:srgbClr val="1E3AF8"/>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
          <p:cNvGrpSpPr>
            <a:grpSpLocks/>
          </p:cNvGrpSpPr>
          <p:nvPr/>
        </p:nvGrpSpPr>
        <p:grpSpPr bwMode="auto">
          <a:xfrm>
            <a:off x="184150" y="1189038"/>
            <a:ext cx="8715375" cy="5135562"/>
            <a:chOff x="116" y="603"/>
            <a:chExt cx="5490" cy="3658"/>
          </a:xfrm>
        </p:grpSpPr>
        <p:grpSp>
          <p:nvGrpSpPr>
            <p:cNvPr id="35856" name="Group 3"/>
            <p:cNvGrpSpPr>
              <a:grpSpLocks/>
            </p:cNvGrpSpPr>
            <p:nvPr/>
          </p:nvGrpSpPr>
          <p:grpSpPr bwMode="auto">
            <a:xfrm>
              <a:off x="152" y="667"/>
              <a:ext cx="5446" cy="3558"/>
              <a:chOff x="152" y="667"/>
              <a:chExt cx="5446" cy="3558"/>
            </a:xfrm>
          </p:grpSpPr>
          <p:sp>
            <p:nvSpPr>
              <p:cNvPr id="35870" name="Rectangle 4"/>
              <p:cNvSpPr>
                <a:spLocks noChangeArrowheads="1"/>
              </p:cNvSpPr>
              <p:nvPr/>
            </p:nvSpPr>
            <p:spPr bwMode="auto">
              <a:xfrm flipH="1">
                <a:off x="158" y="2133"/>
                <a:ext cx="5427" cy="2092"/>
              </a:xfrm>
              <a:prstGeom prst="rect">
                <a:avLst/>
              </a:prstGeom>
              <a:gradFill rotWithShape="1">
                <a:gsLst>
                  <a:gs pos="0">
                    <a:srgbClr val="CCECFF"/>
                  </a:gs>
                  <a:gs pos="100000">
                    <a:schemeClr val="bg1"/>
                  </a:gs>
                </a:gsLst>
                <a:lin ang="0" scaled="1"/>
              </a:gradFill>
              <a:ln w="9525">
                <a:noFill/>
                <a:miter lim="800000"/>
                <a:headEnd/>
                <a:tailEnd/>
              </a:ln>
            </p:spPr>
            <p:txBody>
              <a:bodyPr wrap="none" anchor="ctr">
                <a:prstTxWarp prst="textNoShape">
                  <a:avLst/>
                </a:prstTxWarp>
              </a:bodyPr>
              <a:lstStyle/>
              <a:p>
                <a:endParaRPr lang="en-US"/>
              </a:p>
            </p:txBody>
          </p:sp>
          <p:sp>
            <p:nvSpPr>
              <p:cNvPr id="35871" name="Rectangle 5"/>
              <p:cNvSpPr>
                <a:spLocks noChangeArrowheads="1"/>
              </p:cNvSpPr>
              <p:nvPr/>
            </p:nvSpPr>
            <p:spPr bwMode="auto">
              <a:xfrm>
                <a:off x="152" y="667"/>
                <a:ext cx="5427" cy="2092"/>
              </a:xfrm>
              <a:prstGeom prst="rect">
                <a:avLst/>
              </a:prstGeom>
              <a:gradFill rotWithShape="1">
                <a:gsLst>
                  <a:gs pos="0">
                    <a:schemeClr val="bg1"/>
                  </a:gs>
                  <a:gs pos="100000">
                    <a:srgbClr val="99CCFF"/>
                  </a:gs>
                </a:gsLst>
                <a:lin ang="0" scaled="1"/>
              </a:gradFill>
              <a:ln w="9525">
                <a:noFill/>
                <a:miter lim="800000"/>
                <a:headEnd/>
                <a:tailEnd/>
              </a:ln>
            </p:spPr>
            <p:txBody>
              <a:bodyPr wrap="none" anchor="ctr">
                <a:prstTxWarp prst="textNoShape">
                  <a:avLst/>
                </a:prstTxWarp>
              </a:bodyPr>
              <a:lstStyle/>
              <a:p>
                <a:endParaRPr lang="en-US"/>
              </a:p>
            </p:txBody>
          </p:sp>
          <p:sp>
            <p:nvSpPr>
              <p:cNvPr id="35872" name="Freeform 6"/>
              <p:cNvSpPr>
                <a:spLocks/>
              </p:cNvSpPr>
              <p:nvPr/>
            </p:nvSpPr>
            <p:spPr bwMode="auto">
              <a:xfrm>
                <a:off x="152" y="1758"/>
                <a:ext cx="5446" cy="1910"/>
              </a:xfrm>
              <a:custGeom>
                <a:avLst/>
                <a:gdLst>
                  <a:gd name="T0" fmla="*/ 0 w 5446"/>
                  <a:gd name="T1" fmla="*/ 971 h 1910"/>
                  <a:gd name="T2" fmla="*/ 384 w 5446"/>
                  <a:gd name="T3" fmla="*/ 971 h 1910"/>
                  <a:gd name="T4" fmla="*/ 841 w 5446"/>
                  <a:gd name="T5" fmla="*/ 939 h 1910"/>
                  <a:gd name="T6" fmla="*/ 1162 w 5446"/>
                  <a:gd name="T7" fmla="*/ 879 h 1910"/>
                  <a:gd name="T8" fmla="*/ 1817 w 5446"/>
                  <a:gd name="T9" fmla="*/ 755 h 1910"/>
                  <a:gd name="T10" fmla="*/ 2490 w 5446"/>
                  <a:gd name="T11" fmla="*/ 582 h 1910"/>
                  <a:gd name="T12" fmla="*/ 2999 w 5446"/>
                  <a:gd name="T13" fmla="*/ 429 h 1910"/>
                  <a:gd name="T14" fmla="*/ 3488 w 5446"/>
                  <a:gd name="T15" fmla="*/ 282 h 1910"/>
                  <a:gd name="T16" fmla="*/ 3870 w 5446"/>
                  <a:gd name="T17" fmla="*/ 194 h 1910"/>
                  <a:gd name="T18" fmla="*/ 4184 w 5446"/>
                  <a:gd name="T19" fmla="*/ 122 h 1910"/>
                  <a:gd name="T20" fmla="*/ 4468 w 5446"/>
                  <a:gd name="T21" fmla="*/ 78 h 1910"/>
                  <a:gd name="T22" fmla="*/ 4732 w 5446"/>
                  <a:gd name="T23" fmla="*/ 50 h 1910"/>
                  <a:gd name="T24" fmla="*/ 4920 w 5446"/>
                  <a:gd name="T25" fmla="*/ 34 h 1910"/>
                  <a:gd name="T26" fmla="*/ 5126 w 5446"/>
                  <a:gd name="T27" fmla="*/ 20 h 1910"/>
                  <a:gd name="T28" fmla="*/ 5344 w 5446"/>
                  <a:gd name="T29" fmla="*/ 14 h 1910"/>
                  <a:gd name="T30" fmla="*/ 5446 w 5446"/>
                  <a:gd name="T31" fmla="*/ 0 h 1910"/>
                  <a:gd name="T32" fmla="*/ 5446 w 5446"/>
                  <a:gd name="T33" fmla="*/ 1011 h 1910"/>
                  <a:gd name="T34" fmla="*/ 5209 w 5446"/>
                  <a:gd name="T35" fmla="*/ 1001 h 1910"/>
                  <a:gd name="T36" fmla="*/ 4846 w 5446"/>
                  <a:gd name="T37" fmla="*/ 1031 h 1910"/>
                  <a:gd name="T38" fmla="*/ 4566 w 5446"/>
                  <a:gd name="T39" fmla="*/ 1051 h 1910"/>
                  <a:gd name="T40" fmla="*/ 4193 w 5446"/>
                  <a:gd name="T41" fmla="*/ 1113 h 1910"/>
                  <a:gd name="T42" fmla="*/ 3860 w 5446"/>
                  <a:gd name="T43" fmla="*/ 1185 h 1910"/>
                  <a:gd name="T44" fmla="*/ 3498 w 5446"/>
                  <a:gd name="T45" fmla="*/ 1287 h 1910"/>
                  <a:gd name="T46" fmla="*/ 3248 w 5446"/>
                  <a:gd name="T47" fmla="*/ 1348 h 1910"/>
                  <a:gd name="T48" fmla="*/ 3010 w 5446"/>
                  <a:gd name="T49" fmla="*/ 1420 h 1910"/>
                  <a:gd name="T50" fmla="*/ 2770 w 5446"/>
                  <a:gd name="T51" fmla="*/ 1491 h 1910"/>
                  <a:gd name="T52" fmla="*/ 2459 w 5446"/>
                  <a:gd name="T53" fmla="*/ 1583 h 1910"/>
                  <a:gd name="T54" fmla="*/ 2211 w 5446"/>
                  <a:gd name="T55" fmla="*/ 1655 h 1910"/>
                  <a:gd name="T56" fmla="*/ 2003 w 5446"/>
                  <a:gd name="T57" fmla="*/ 1706 h 1910"/>
                  <a:gd name="T58" fmla="*/ 1660 w 5446"/>
                  <a:gd name="T59" fmla="*/ 1767 h 1910"/>
                  <a:gd name="T60" fmla="*/ 1380 w 5446"/>
                  <a:gd name="T61" fmla="*/ 1818 h 1910"/>
                  <a:gd name="T62" fmla="*/ 1121 w 5446"/>
                  <a:gd name="T63" fmla="*/ 1859 h 1910"/>
                  <a:gd name="T64" fmla="*/ 903 w 5446"/>
                  <a:gd name="T65" fmla="*/ 1890 h 1910"/>
                  <a:gd name="T66" fmla="*/ 664 w 5446"/>
                  <a:gd name="T67" fmla="*/ 1900 h 1910"/>
                  <a:gd name="T68" fmla="*/ 270 w 5446"/>
                  <a:gd name="T69" fmla="*/ 1910 h 1910"/>
                  <a:gd name="T70" fmla="*/ 0 w 5446"/>
                  <a:gd name="T71" fmla="*/ 1910 h 1910"/>
                  <a:gd name="T72" fmla="*/ 0 w 5446"/>
                  <a:gd name="T73" fmla="*/ 971 h 19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446"/>
                  <a:gd name="T112" fmla="*/ 0 h 1910"/>
                  <a:gd name="T113" fmla="*/ 5446 w 5446"/>
                  <a:gd name="T114" fmla="*/ 1910 h 19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446" h="1910">
                    <a:moveTo>
                      <a:pt x="0" y="971"/>
                    </a:moveTo>
                    <a:lnTo>
                      <a:pt x="384" y="971"/>
                    </a:lnTo>
                    <a:lnTo>
                      <a:pt x="841" y="939"/>
                    </a:lnTo>
                    <a:lnTo>
                      <a:pt x="1162" y="879"/>
                    </a:lnTo>
                    <a:lnTo>
                      <a:pt x="1817" y="755"/>
                    </a:lnTo>
                    <a:lnTo>
                      <a:pt x="2490" y="582"/>
                    </a:lnTo>
                    <a:lnTo>
                      <a:pt x="2999" y="429"/>
                    </a:lnTo>
                    <a:lnTo>
                      <a:pt x="3488" y="282"/>
                    </a:lnTo>
                    <a:lnTo>
                      <a:pt x="3870" y="194"/>
                    </a:lnTo>
                    <a:lnTo>
                      <a:pt x="4184" y="122"/>
                    </a:lnTo>
                    <a:lnTo>
                      <a:pt x="4468" y="78"/>
                    </a:lnTo>
                    <a:lnTo>
                      <a:pt x="4732" y="50"/>
                    </a:lnTo>
                    <a:lnTo>
                      <a:pt x="4920" y="34"/>
                    </a:lnTo>
                    <a:lnTo>
                      <a:pt x="5126" y="20"/>
                    </a:lnTo>
                    <a:lnTo>
                      <a:pt x="5344" y="14"/>
                    </a:lnTo>
                    <a:lnTo>
                      <a:pt x="5446" y="0"/>
                    </a:lnTo>
                    <a:lnTo>
                      <a:pt x="5446" y="1011"/>
                    </a:lnTo>
                    <a:lnTo>
                      <a:pt x="5209" y="1001"/>
                    </a:lnTo>
                    <a:lnTo>
                      <a:pt x="4846" y="1031"/>
                    </a:lnTo>
                    <a:lnTo>
                      <a:pt x="4566" y="1051"/>
                    </a:lnTo>
                    <a:lnTo>
                      <a:pt x="4193" y="1113"/>
                    </a:lnTo>
                    <a:lnTo>
                      <a:pt x="3860" y="1185"/>
                    </a:lnTo>
                    <a:lnTo>
                      <a:pt x="3498" y="1287"/>
                    </a:lnTo>
                    <a:lnTo>
                      <a:pt x="3248" y="1348"/>
                    </a:lnTo>
                    <a:lnTo>
                      <a:pt x="3010" y="1420"/>
                    </a:lnTo>
                    <a:lnTo>
                      <a:pt x="2770" y="1491"/>
                    </a:lnTo>
                    <a:lnTo>
                      <a:pt x="2459" y="1583"/>
                    </a:lnTo>
                    <a:lnTo>
                      <a:pt x="2211" y="1655"/>
                    </a:lnTo>
                    <a:lnTo>
                      <a:pt x="2003" y="1706"/>
                    </a:lnTo>
                    <a:lnTo>
                      <a:pt x="1660" y="1767"/>
                    </a:lnTo>
                    <a:lnTo>
                      <a:pt x="1380" y="1818"/>
                    </a:lnTo>
                    <a:lnTo>
                      <a:pt x="1121" y="1859"/>
                    </a:lnTo>
                    <a:lnTo>
                      <a:pt x="903" y="1890"/>
                    </a:lnTo>
                    <a:lnTo>
                      <a:pt x="664" y="1900"/>
                    </a:lnTo>
                    <a:lnTo>
                      <a:pt x="270" y="1910"/>
                    </a:lnTo>
                    <a:lnTo>
                      <a:pt x="0" y="1910"/>
                    </a:lnTo>
                    <a:lnTo>
                      <a:pt x="0" y="971"/>
                    </a:lnTo>
                    <a:close/>
                  </a:path>
                </a:pathLst>
              </a:custGeom>
              <a:solidFill>
                <a:schemeClr val="bg1"/>
              </a:solidFill>
              <a:ln w="9525">
                <a:noFill/>
                <a:round/>
                <a:headEnd/>
                <a:tailEnd/>
              </a:ln>
            </p:spPr>
            <p:txBody>
              <a:bodyPr>
                <a:prstTxWarp prst="textNoShape">
                  <a:avLst/>
                </a:prstTxWarp>
              </a:bodyPr>
              <a:lstStyle/>
              <a:p>
                <a:endParaRPr lang="en-US"/>
              </a:p>
            </p:txBody>
          </p:sp>
        </p:grpSp>
        <p:pic>
          <p:nvPicPr>
            <p:cNvPr id="35857" name="Picture 44" descr="slope1_041310_"/>
            <p:cNvPicPr>
              <a:picLocks noChangeAspect="1" noChangeArrowheads="1"/>
            </p:cNvPicPr>
            <p:nvPr/>
          </p:nvPicPr>
          <p:blipFill>
            <a:blip r:embed="rId2"/>
            <a:srcRect/>
            <a:stretch>
              <a:fillRect/>
            </a:stretch>
          </p:blipFill>
          <p:spPr bwMode="auto">
            <a:xfrm>
              <a:off x="131" y="1034"/>
              <a:ext cx="60" cy="3185"/>
            </a:xfrm>
            <a:prstGeom prst="rect">
              <a:avLst/>
            </a:prstGeom>
            <a:noFill/>
            <a:ln w="9525">
              <a:noFill/>
              <a:miter lim="800000"/>
              <a:headEnd/>
              <a:tailEnd/>
            </a:ln>
          </p:spPr>
        </p:pic>
        <p:pic>
          <p:nvPicPr>
            <p:cNvPr id="35858" name="Picture 45" descr="slope2_041310"/>
            <p:cNvPicPr>
              <a:picLocks noChangeAspect="1" noChangeArrowheads="1"/>
            </p:cNvPicPr>
            <p:nvPr/>
          </p:nvPicPr>
          <p:blipFill>
            <a:blip r:embed="rId3"/>
            <a:srcRect/>
            <a:stretch>
              <a:fillRect/>
            </a:stretch>
          </p:blipFill>
          <p:spPr bwMode="auto">
            <a:xfrm>
              <a:off x="152" y="4185"/>
              <a:ext cx="5454" cy="76"/>
            </a:xfrm>
            <a:prstGeom prst="rect">
              <a:avLst/>
            </a:prstGeom>
            <a:noFill/>
            <a:ln w="9525">
              <a:noFill/>
              <a:miter lim="800000"/>
              <a:headEnd/>
              <a:tailEnd/>
            </a:ln>
          </p:spPr>
        </p:pic>
        <p:sp>
          <p:nvSpPr>
            <p:cNvPr id="35859" name="Rectangle 8"/>
            <p:cNvSpPr>
              <a:spLocks noChangeArrowheads="1"/>
            </p:cNvSpPr>
            <p:nvPr/>
          </p:nvSpPr>
          <p:spPr bwMode="gray">
            <a:xfrm>
              <a:off x="1843" y="638"/>
              <a:ext cx="875" cy="586"/>
            </a:xfrm>
            <a:prstGeom prst="rect">
              <a:avLst/>
            </a:prstGeom>
            <a:noFill/>
            <a:ln w="9525">
              <a:noFill/>
              <a:miter lim="800000"/>
              <a:headEnd/>
              <a:tailEnd/>
            </a:ln>
          </p:spPr>
          <p:txBody>
            <a:bodyPr lIns="27432" tIns="27432" rIns="27432" bIns="27432" anchor="ctr">
              <a:prstTxWarp prst="textNoShape">
                <a:avLst/>
              </a:prstTxWarp>
              <a:spAutoFit/>
            </a:bodyPr>
            <a:lstStyle/>
            <a:p>
              <a:pPr algn="l">
                <a:buClrTx/>
              </a:pPr>
              <a:r>
                <a:rPr lang="en-US" sz="1400" b="1">
                  <a:solidFill>
                    <a:srgbClr val="00649D"/>
                  </a:solidFill>
                  <a:latin typeface="Arial Unicode MS" charset="0"/>
                </a:rPr>
                <a:t>Financial Performance &amp; Strategy Management</a:t>
              </a:r>
            </a:p>
          </p:txBody>
        </p:sp>
        <p:sp>
          <p:nvSpPr>
            <p:cNvPr id="35860" name="Rectangle 9"/>
            <p:cNvSpPr>
              <a:spLocks noChangeArrowheads="1"/>
            </p:cNvSpPr>
            <p:nvPr/>
          </p:nvSpPr>
          <p:spPr bwMode="gray">
            <a:xfrm>
              <a:off x="3195" y="652"/>
              <a:ext cx="861" cy="312"/>
            </a:xfrm>
            <a:prstGeom prst="rect">
              <a:avLst/>
            </a:prstGeom>
            <a:noFill/>
            <a:ln w="9525">
              <a:noFill/>
              <a:miter lim="800000"/>
              <a:headEnd/>
              <a:tailEnd/>
            </a:ln>
          </p:spPr>
          <p:txBody>
            <a:bodyPr lIns="27432" tIns="27432" rIns="27432" bIns="27432" anchor="ctr">
              <a:prstTxWarp prst="textNoShape">
                <a:avLst/>
              </a:prstTxWarp>
              <a:spAutoFit/>
            </a:bodyPr>
            <a:lstStyle/>
            <a:p>
              <a:pPr algn="l">
                <a:buClrTx/>
              </a:pPr>
              <a:r>
                <a:rPr lang="en-US" sz="1400" b="1">
                  <a:solidFill>
                    <a:srgbClr val="00649D"/>
                  </a:solidFill>
                  <a:latin typeface="Arial Unicode MS" charset="0"/>
                </a:rPr>
                <a:t>Advanced Analytics</a:t>
              </a:r>
            </a:p>
          </p:txBody>
        </p:sp>
        <p:sp>
          <p:nvSpPr>
            <p:cNvPr id="35861" name="Rectangle 15"/>
            <p:cNvSpPr>
              <a:spLocks noChangeArrowheads="1"/>
            </p:cNvSpPr>
            <p:nvPr/>
          </p:nvSpPr>
          <p:spPr bwMode="gray">
            <a:xfrm>
              <a:off x="424" y="653"/>
              <a:ext cx="1005" cy="312"/>
            </a:xfrm>
            <a:prstGeom prst="rect">
              <a:avLst/>
            </a:prstGeom>
            <a:noFill/>
            <a:ln w="9525">
              <a:noFill/>
              <a:miter lim="800000"/>
              <a:headEnd/>
              <a:tailEnd/>
            </a:ln>
          </p:spPr>
          <p:txBody>
            <a:bodyPr lIns="27432" tIns="27432" rIns="27432" bIns="27432" anchor="ctr">
              <a:prstTxWarp prst="textNoShape">
                <a:avLst/>
              </a:prstTxWarp>
              <a:spAutoFit/>
            </a:bodyPr>
            <a:lstStyle/>
            <a:p>
              <a:pPr algn="l">
                <a:buClrTx/>
              </a:pPr>
              <a:r>
                <a:rPr lang="en-US" sz="1400" b="1">
                  <a:solidFill>
                    <a:srgbClr val="00649D"/>
                  </a:solidFill>
                  <a:latin typeface="Arial Unicode MS" charset="0"/>
                </a:rPr>
                <a:t>Business Intelligence</a:t>
              </a:r>
            </a:p>
          </p:txBody>
        </p:sp>
        <p:sp>
          <p:nvSpPr>
            <p:cNvPr id="35862" name="Text Box 12"/>
            <p:cNvSpPr txBox="1">
              <a:spLocks noChangeArrowheads="1"/>
            </p:cNvSpPr>
            <p:nvPr/>
          </p:nvSpPr>
          <p:spPr bwMode="auto">
            <a:xfrm>
              <a:off x="116" y="606"/>
              <a:ext cx="366" cy="593"/>
            </a:xfrm>
            <a:prstGeom prst="rect">
              <a:avLst/>
            </a:prstGeom>
            <a:noFill/>
            <a:ln w="9525">
              <a:noFill/>
              <a:miter lim="800000"/>
              <a:headEnd/>
              <a:tailEnd/>
            </a:ln>
          </p:spPr>
          <p:txBody>
            <a:bodyPr>
              <a:prstTxWarp prst="textNoShape">
                <a:avLst/>
              </a:prstTxWarp>
              <a:spAutoFit/>
            </a:bodyPr>
            <a:lstStyle/>
            <a:p>
              <a:pPr algn="l">
                <a:spcBef>
                  <a:spcPct val="50000"/>
                </a:spcBef>
                <a:buClrTx/>
                <a:buFontTx/>
                <a:buNone/>
              </a:pPr>
              <a:r>
                <a:rPr lang="en-US" sz="5400" b="1">
                  <a:solidFill>
                    <a:srgbClr val="00649D"/>
                  </a:solidFill>
                </a:rPr>
                <a:t>1</a:t>
              </a:r>
            </a:p>
          </p:txBody>
        </p:sp>
        <p:sp>
          <p:nvSpPr>
            <p:cNvPr id="35863" name="Text Box 13"/>
            <p:cNvSpPr txBox="1">
              <a:spLocks noChangeArrowheads="1"/>
            </p:cNvSpPr>
            <p:nvPr/>
          </p:nvSpPr>
          <p:spPr bwMode="auto">
            <a:xfrm>
              <a:off x="1489" y="612"/>
              <a:ext cx="396" cy="593"/>
            </a:xfrm>
            <a:prstGeom prst="rect">
              <a:avLst/>
            </a:prstGeom>
            <a:noFill/>
            <a:ln w="9525">
              <a:noFill/>
              <a:miter lim="800000"/>
              <a:headEnd/>
              <a:tailEnd/>
            </a:ln>
          </p:spPr>
          <p:txBody>
            <a:bodyPr>
              <a:prstTxWarp prst="textNoShape">
                <a:avLst/>
              </a:prstTxWarp>
              <a:spAutoFit/>
            </a:bodyPr>
            <a:lstStyle/>
            <a:p>
              <a:pPr algn="l">
                <a:spcBef>
                  <a:spcPct val="50000"/>
                </a:spcBef>
                <a:buClrTx/>
                <a:buFontTx/>
                <a:buNone/>
              </a:pPr>
              <a:r>
                <a:rPr lang="en-US" sz="5400" b="1">
                  <a:solidFill>
                    <a:srgbClr val="00649D"/>
                  </a:solidFill>
                </a:rPr>
                <a:t>2</a:t>
              </a:r>
            </a:p>
          </p:txBody>
        </p:sp>
        <p:sp>
          <p:nvSpPr>
            <p:cNvPr id="35864" name="Text Box 14"/>
            <p:cNvSpPr txBox="1">
              <a:spLocks noChangeArrowheads="1"/>
            </p:cNvSpPr>
            <p:nvPr/>
          </p:nvSpPr>
          <p:spPr bwMode="auto">
            <a:xfrm>
              <a:off x="2841" y="603"/>
              <a:ext cx="396" cy="593"/>
            </a:xfrm>
            <a:prstGeom prst="rect">
              <a:avLst/>
            </a:prstGeom>
            <a:noFill/>
            <a:ln w="9525">
              <a:noFill/>
              <a:miter lim="800000"/>
              <a:headEnd/>
              <a:tailEnd/>
            </a:ln>
          </p:spPr>
          <p:txBody>
            <a:bodyPr>
              <a:prstTxWarp prst="textNoShape">
                <a:avLst/>
              </a:prstTxWarp>
              <a:spAutoFit/>
            </a:bodyPr>
            <a:lstStyle/>
            <a:p>
              <a:pPr algn="l">
                <a:spcBef>
                  <a:spcPct val="50000"/>
                </a:spcBef>
                <a:buClrTx/>
                <a:buFontTx/>
                <a:buNone/>
              </a:pPr>
              <a:r>
                <a:rPr lang="en-US" sz="5400" b="1">
                  <a:solidFill>
                    <a:srgbClr val="00649D"/>
                  </a:solidFill>
                </a:rPr>
                <a:t>3</a:t>
              </a:r>
            </a:p>
          </p:txBody>
        </p:sp>
        <p:pic>
          <p:nvPicPr>
            <p:cNvPr id="35865" name="Picture 37" descr="divider.png"/>
            <p:cNvPicPr>
              <a:picLocks noChangeAspect="1"/>
            </p:cNvPicPr>
            <p:nvPr/>
          </p:nvPicPr>
          <p:blipFill>
            <a:blip r:embed="rId4"/>
            <a:srcRect/>
            <a:stretch>
              <a:fillRect/>
            </a:stretch>
          </p:blipFill>
          <p:spPr bwMode="auto">
            <a:xfrm>
              <a:off x="1429" y="926"/>
              <a:ext cx="115" cy="3063"/>
            </a:xfrm>
            <a:prstGeom prst="rect">
              <a:avLst/>
            </a:prstGeom>
            <a:noFill/>
            <a:ln w="9525">
              <a:noFill/>
              <a:miter lim="800000"/>
              <a:headEnd/>
              <a:tailEnd/>
            </a:ln>
          </p:spPr>
        </p:pic>
        <p:pic>
          <p:nvPicPr>
            <p:cNvPr id="35866" name="Picture 37" descr="divider.png"/>
            <p:cNvPicPr>
              <a:picLocks noChangeAspect="1"/>
            </p:cNvPicPr>
            <p:nvPr/>
          </p:nvPicPr>
          <p:blipFill>
            <a:blip r:embed="rId4"/>
            <a:srcRect/>
            <a:stretch>
              <a:fillRect/>
            </a:stretch>
          </p:blipFill>
          <p:spPr bwMode="auto">
            <a:xfrm>
              <a:off x="2809" y="926"/>
              <a:ext cx="115" cy="3063"/>
            </a:xfrm>
            <a:prstGeom prst="rect">
              <a:avLst/>
            </a:prstGeom>
            <a:noFill/>
            <a:ln w="9525">
              <a:noFill/>
              <a:miter lim="800000"/>
              <a:headEnd/>
              <a:tailEnd/>
            </a:ln>
          </p:spPr>
        </p:pic>
        <p:pic>
          <p:nvPicPr>
            <p:cNvPr id="35867" name="Picture 37" descr="divider.png"/>
            <p:cNvPicPr>
              <a:picLocks noChangeAspect="1"/>
            </p:cNvPicPr>
            <p:nvPr/>
          </p:nvPicPr>
          <p:blipFill>
            <a:blip r:embed="rId4"/>
            <a:srcRect/>
            <a:stretch>
              <a:fillRect/>
            </a:stretch>
          </p:blipFill>
          <p:spPr bwMode="auto">
            <a:xfrm>
              <a:off x="4109" y="926"/>
              <a:ext cx="115" cy="3063"/>
            </a:xfrm>
            <a:prstGeom prst="rect">
              <a:avLst/>
            </a:prstGeom>
            <a:noFill/>
            <a:ln w="9525">
              <a:noFill/>
              <a:miter lim="800000"/>
              <a:headEnd/>
              <a:tailEnd/>
            </a:ln>
          </p:spPr>
        </p:pic>
        <p:sp>
          <p:nvSpPr>
            <p:cNvPr id="35868" name="Rectangle 9"/>
            <p:cNvSpPr>
              <a:spLocks noChangeArrowheads="1"/>
            </p:cNvSpPr>
            <p:nvPr/>
          </p:nvSpPr>
          <p:spPr bwMode="gray">
            <a:xfrm>
              <a:off x="4541" y="649"/>
              <a:ext cx="892" cy="312"/>
            </a:xfrm>
            <a:prstGeom prst="rect">
              <a:avLst/>
            </a:prstGeom>
            <a:noFill/>
            <a:ln w="9525">
              <a:noFill/>
              <a:miter lim="800000"/>
              <a:headEnd/>
              <a:tailEnd/>
            </a:ln>
          </p:spPr>
          <p:txBody>
            <a:bodyPr lIns="27432" tIns="27432" rIns="27432" bIns="27432" anchor="ctr">
              <a:prstTxWarp prst="textNoShape">
                <a:avLst/>
              </a:prstTxWarp>
              <a:spAutoFit/>
            </a:bodyPr>
            <a:lstStyle/>
            <a:p>
              <a:pPr algn="l">
                <a:buClrTx/>
              </a:pPr>
              <a:r>
                <a:rPr lang="en-US" sz="1400" b="1">
                  <a:solidFill>
                    <a:srgbClr val="00649D"/>
                  </a:solidFill>
                  <a:latin typeface="Arial Unicode MS" charset="0"/>
                </a:rPr>
                <a:t>Analytic Applications</a:t>
              </a:r>
            </a:p>
          </p:txBody>
        </p:sp>
        <p:sp>
          <p:nvSpPr>
            <p:cNvPr id="35869" name="Text Box 14"/>
            <p:cNvSpPr txBox="1">
              <a:spLocks noChangeArrowheads="1"/>
            </p:cNvSpPr>
            <p:nvPr/>
          </p:nvSpPr>
          <p:spPr bwMode="auto">
            <a:xfrm>
              <a:off x="4187" y="609"/>
              <a:ext cx="396" cy="592"/>
            </a:xfrm>
            <a:prstGeom prst="rect">
              <a:avLst/>
            </a:prstGeom>
            <a:noFill/>
            <a:ln w="9525">
              <a:noFill/>
              <a:miter lim="800000"/>
              <a:headEnd/>
              <a:tailEnd/>
            </a:ln>
          </p:spPr>
          <p:txBody>
            <a:bodyPr>
              <a:prstTxWarp prst="textNoShape">
                <a:avLst/>
              </a:prstTxWarp>
              <a:spAutoFit/>
            </a:bodyPr>
            <a:lstStyle/>
            <a:p>
              <a:pPr algn="l">
                <a:spcBef>
                  <a:spcPct val="50000"/>
                </a:spcBef>
                <a:buClrTx/>
                <a:buFontTx/>
                <a:buNone/>
              </a:pPr>
              <a:r>
                <a:rPr lang="en-US" sz="5400" b="1">
                  <a:solidFill>
                    <a:srgbClr val="00649D"/>
                  </a:solidFill>
                </a:rPr>
                <a:t>4</a:t>
              </a:r>
            </a:p>
          </p:txBody>
        </p:sp>
      </p:grpSp>
      <p:sp>
        <p:nvSpPr>
          <p:cNvPr id="35843" name="Rectangle 20"/>
          <p:cNvSpPr>
            <a:spLocks noGrp="1" noChangeArrowheads="1"/>
          </p:cNvSpPr>
          <p:nvPr>
            <p:ph type="title"/>
          </p:nvPr>
        </p:nvSpPr>
        <p:spPr>
          <a:xfrm>
            <a:off x="182563" y="404813"/>
            <a:ext cx="8685212" cy="835025"/>
          </a:xfrm>
        </p:spPr>
        <p:txBody>
          <a:bodyPr/>
          <a:lstStyle/>
          <a:p>
            <a:r>
              <a:rPr lang="en-US" sz="1800" b="1"/>
              <a:t>ITR surfaced additional needs for measurement and reporting, and stronger ties between program and service planning with operational management and analysis</a:t>
            </a:r>
          </a:p>
        </p:txBody>
      </p:sp>
      <p:sp>
        <p:nvSpPr>
          <p:cNvPr id="35844" name="Text Box 21"/>
          <p:cNvSpPr txBox="1">
            <a:spLocks noChangeArrowheads="1"/>
          </p:cNvSpPr>
          <p:nvPr/>
        </p:nvSpPr>
        <p:spPr bwMode="auto">
          <a:xfrm>
            <a:off x="452438" y="4149725"/>
            <a:ext cx="1833562" cy="711200"/>
          </a:xfrm>
          <a:prstGeom prst="rect">
            <a:avLst/>
          </a:prstGeom>
          <a:noFill/>
          <a:ln w="9525">
            <a:noFill/>
            <a:miter lim="800000"/>
            <a:headEnd/>
            <a:tailEnd/>
          </a:ln>
        </p:spPr>
        <p:txBody>
          <a:bodyPr>
            <a:prstTxWarp prst="textNoShape">
              <a:avLst/>
            </a:prstTxWarp>
            <a:spAutoFit/>
          </a:bodyPr>
          <a:lstStyle/>
          <a:p>
            <a:pPr marL="112713" indent="-112713" algn="l" defTabSz="457200">
              <a:lnSpc>
                <a:spcPct val="97000"/>
              </a:lnSpc>
              <a:buClr>
                <a:srgbClr val="000600"/>
              </a:buClr>
              <a:buSzPct val="100000"/>
              <a:buFont typeface="Arial" charset="0"/>
              <a:buChar char="•"/>
            </a:pPr>
            <a:r>
              <a:rPr lang="en-US" sz="1400">
                <a:solidFill>
                  <a:srgbClr val="000600"/>
                </a:solidFill>
              </a:rPr>
              <a:t>Scorecards</a:t>
            </a:r>
          </a:p>
          <a:p>
            <a:pPr marL="112713" indent="-112713" algn="l" defTabSz="457200">
              <a:lnSpc>
                <a:spcPct val="97000"/>
              </a:lnSpc>
              <a:buClr>
                <a:srgbClr val="000600"/>
              </a:buClr>
              <a:buSzPct val="100000"/>
              <a:buFont typeface="Arial" charset="0"/>
              <a:buChar char="•"/>
            </a:pPr>
            <a:r>
              <a:rPr lang="en-US" sz="1400">
                <a:solidFill>
                  <a:srgbClr val="000600"/>
                </a:solidFill>
              </a:rPr>
              <a:t>Reporting</a:t>
            </a:r>
          </a:p>
          <a:p>
            <a:pPr marL="112713" indent="-112713" algn="l" defTabSz="457200">
              <a:lnSpc>
                <a:spcPct val="97000"/>
              </a:lnSpc>
              <a:buClr>
                <a:srgbClr val="000600"/>
              </a:buClr>
              <a:buSzPct val="100000"/>
              <a:buFont typeface="Arial" charset="0"/>
              <a:buChar char="•"/>
            </a:pPr>
            <a:r>
              <a:rPr lang="en-US" sz="1400">
                <a:solidFill>
                  <a:srgbClr val="000600"/>
                </a:solidFill>
              </a:rPr>
              <a:t>Analysis</a:t>
            </a:r>
          </a:p>
        </p:txBody>
      </p:sp>
      <p:sp>
        <p:nvSpPr>
          <p:cNvPr id="35845" name="Text Box 22"/>
          <p:cNvSpPr txBox="1">
            <a:spLocks noChangeArrowheads="1"/>
          </p:cNvSpPr>
          <p:nvPr/>
        </p:nvSpPr>
        <p:spPr bwMode="auto">
          <a:xfrm>
            <a:off x="2544763" y="3789363"/>
            <a:ext cx="1833562" cy="1123950"/>
          </a:xfrm>
          <a:prstGeom prst="rect">
            <a:avLst/>
          </a:prstGeom>
          <a:noFill/>
          <a:ln w="9525">
            <a:noFill/>
            <a:miter lim="800000"/>
            <a:headEnd/>
            <a:tailEnd/>
          </a:ln>
        </p:spPr>
        <p:txBody>
          <a:bodyPr>
            <a:prstTxWarp prst="textNoShape">
              <a:avLst/>
            </a:prstTxWarp>
            <a:spAutoFit/>
          </a:bodyPr>
          <a:lstStyle/>
          <a:p>
            <a:pPr marL="112713" indent="-112713" algn="l" defTabSz="457200">
              <a:lnSpc>
                <a:spcPct val="97000"/>
              </a:lnSpc>
              <a:buClr>
                <a:srgbClr val="000600"/>
              </a:buClr>
              <a:buSzPct val="100000"/>
              <a:buFont typeface="Arial" charset="0"/>
              <a:buChar char="•"/>
            </a:pPr>
            <a:r>
              <a:rPr lang="en-US" sz="1400">
                <a:solidFill>
                  <a:srgbClr val="000600"/>
                </a:solidFill>
              </a:rPr>
              <a:t>Financial Reporting</a:t>
            </a:r>
          </a:p>
          <a:p>
            <a:pPr marL="112713" indent="-112713" algn="l" defTabSz="457200">
              <a:lnSpc>
                <a:spcPct val="97000"/>
              </a:lnSpc>
              <a:buClr>
                <a:srgbClr val="000600"/>
              </a:buClr>
              <a:buSzPct val="100000"/>
              <a:buFont typeface="Arial" charset="0"/>
              <a:buChar char="•"/>
            </a:pPr>
            <a:r>
              <a:rPr lang="en-US" sz="1400">
                <a:solidFill>
                  <a:srgbClr val="000600"/>
                </a:solidFill>
              </a:rPr>
              <a:t>Financial Analysis</a:t>
            </a:r>
          </a:p>
          <a:p>
            <a:pPr marL="112713" indent="-112713" algn="l" defTabSz="457200">
              <a:lnSpc>
                <a:spcPct val="97000"/>
              </a:lnSpc>
              <a:buClr>
                <a:srgbClr val="000600"/>
              </a:buClr>
              <a:buSzPct val="100000"/>
              <a:buFont typeface="Arial" charset="0"/>
              <a:buChar char="•"/>
            </a:pPr>
            <a:r>
              <a:rPr lang="en-US" sz="1400">
                <a:solidFill>
                  <a:srgbClr val="000600"/>
                </a:solidFill>
              </a:rPr>
              <a:t>Operational &amp; Financial Risk Management</a:t>
            </a:r>
          </a:p>
        </p:txBody>
      </p:sp>
      <p:sp>
        <p:nvSpPr>
          <p:cNvPr id="35846" name="Text Box 23"/>
          <p:cNvSpPr txBox="1">
            <a:spLocks noChangeArrowheads="1"/>
          </p:cNvSpPr>
          <p:nvPr/>
        </p:nvSpPr>
        <p:spPr bwMode="auto">
          <a:xfrm>
            <a:off x="4687888" y="3500438"/>
            <a:ext cx="1930400" cy="917575"/>
          </a:xfrm>
          <a:prstGeom prst="rect">
            <a:avLst/>
          </a:prstGeom>
          <a:noFill/>
          <a:ln w="9525">
            <a:noFill/>
            <a:miter lim="800000"/>
            <a:headEnd/>
            <a:tailEnd/>
          </a:ln>
        </p:spPr>
        <p:txBody>
          <a:bodyPr>
            <a:prstTxWarp prst="textNoShape">
              <a:avLst/>
            </a:prstTxWarp>
            <a:spAutoFit/>
          </a:bodyPr>
          <a:lstStyle/>
          <a:p>
            <a:pPr marL="112713" indent="-112713" algn="l" defTabSz="457200">
              <a:lnSpc>
                <a:spcPct val="97000"/>
              </a:lnSpc>
              <a:buClr>
                <a:srgbClr val="000600"/>
              </a:buClr>
              <a:buSzPct val="100000"/>
              <a:buFont typeface="Arial" charset="0"/>
              <a:buChar char="•"/>
            </a:pPr>
            <a:r>
              <a:rPr lang="en-US" sz="1400">
                <a:solidFill>
                  <a:srgbClr val="000600"/>
                </a:solidFill>
              </a:rPr>
              <a:t>Planning</a:t>
            </a:r>
          </a:p>
          <a:p>
            <a:pPr marL="112713" indent="-112713" algn="l" defTabSz="457200">
              <a:lnSpc>
                <a:spcPct val="97000"/>
              </a:lnSpc>
              <a:buClr>
                <a:srgbClr val="000600"/>
              </a:buClr>
              <a:buSzPct val="100000"/>
              <a:buFont typeface="Arial" charset="0"/>
              <a:buChar char="•"/>
            </a:pPr>
            <a:r>
              <a:rPr lang="en-US" sz="1400">
                <a:solidFill>
                  <a:srgbClr val="000600"/>
                </a:solidFill>
              </a:rPr>
              <a:t>What-If Scenarios</a:t>
            </a:r>
          </a:p>
          <a:p>
            <a:pPr marL="112713" indent="-112713" algn="l" defTabSz="457200">
              <a:lnSpc>
                <a:spcPct val="97000"/>
              </a:lnSpc>
              <a:buClr>
                <a:srgbClr val="000600"/>
              </a:buClr>
              <a:buSzPct val="100000"/>
              <a:buFont typeface="Arial" charset="0"/>
              <a:buChar char="•"/>
            </a:pPr>
            <a:r>
              <a:rPr lang="en-US" sz="1400">
                <a:solidFill>
                  <a:srgbClr val="000600"/>
                </a:solidFill>
              </a:rPr>
              <a:t>Forecasting</a:t>
            </a:r>
          </a:p>
          <a:p>
            <a:pPr marL="112713" indent="-112713" algn="l" defTabSz="457200">
              <a:lnSpc>
                <a:spcPct val="97000"/>
              </a:lnSpc>
              <a:buClr>
                <a:srgbClr val="000600"/>
              </a:buClr>
              <a:buSzPct val="100000"/>
              <a:buFont typeface="Arial" charset="0"/>
              <a:buChar char="•"/>
            </a:pPr>
            <a:r>
              <a:rPr lang="en-US" sz="1400">
                <a:solidFill>
                  <a:srgbClr val="000600"/>
                </a:solidFill>
              </a:rPr>
              <a:t>Predictive Analytics</a:t>
            </a:r>
          </a:p>
        </p:txBody>
      </p:sp>
      <p:sp>
        <p:nvSpPr>
          <p:cNvPr id="35847" name="Text Box 24"/>
          <p:cNvSpPr txBox="1">
            <a:spLocks noChangeArrowheads="1"/>
          </p:cNvSpPr>
          <p:nvPr/>
        </p:nvSpPr>
        <p:spPr bwMode="auto">
          <a:xfrm>
            <a:off x="6718300" y="3228975"/>
            <a:ext cx="2090738" cy="1123950"/>
          </a:xfrm>
          <a:prstGeom prst="rect">
            <a:avLst/>
          </a:prstGeom>
          <a:noFill/>
          <a:ln w="9525">
            <a:noFill/>
            <a:miter lim="800000"/>
            <a:headEnd/>
            <a:tailEnd/>
          </a:ln>
        </p:spPr>
        <p:txBody>
          <a:bodyPr>
            <a:prstTxWarp prst="textNoShape">
              <a:avLst/>
            </a:prstTxWarp>
            <a:spAutoFit/>
          </a:bodyPr>
          <a:lstStyle/>
          <a:p>
            <a:pPr marL="112713" indent="-112713" algn="l" defTabSz="457200">
              <a:lnSpc>
                <a:spcPct val="97000"/>
              </a:lnSpc>
              <a:buClr>
                <a:srgbClr val="000600"/>
              </a:buClr>
              <a:buSzPct val="100000"/>
              <a:buFont typeface="Arial" charset="0"/>
              <a:buChar char="•"/>
            </a:pPr>
            <a:r>
              <a:rPr lang="en-US" sz="1400">
                <a:solidFill>
                  <a:srgbClr val="000600"/>
                </a:solidFill>
              </a:rPr>
              <a:t>Supply Chain Analytics</a:t>
            </a:r>
          </a:p>
          <a:p>
            <a:pPr marL="112713" indent="-112713" algn="l" defTabSz="457200">
              <a:lnSpc>
                <a:spcPct val="97000"/>
              </a:lnSpc>
              <a:buClr>
                <a:srgbClr val="000600"/>
              </a:buClr>
              <a:buSzPct val="100000"/>
              <a:buFont typeface="Arial" charset="0"/>
              <a:buChar char="•"/>
            </a:pPr>
            <a:r>
              <a:rPr lang="en-US" sz="1400">
                <a:solidFill>
                  <a:srgbClr val="000600"/>
                </a:solidFill>
              </a:rPr>
              <a:t>Workforce Analytics</a:t>
            </a:r>
          </a:p>
          <a:p>
            <a:pPr marL="112713" indent="-112713" algn="l" defTabSz="457200">
              <a:lnSpc>
                <a:spcPct val="97000"/>
              </a:lnSpc>
              <a:buClr>
                <a:srgbClr val="000600"/>
              </a:buClr>
              <a:buSzPct val="100000"/>
              <a:buFont typeface="Arial" charset="0"/>
              <a:buChar char="•"/>
            </a:pPr>
            <a:r>
              <a:rPr lang="en-US" sz="1400">
                <a:solidFill>
                  <a:srgbClr val="000600"/>
                </a:solidFill>
              </a:rPr>
              <a:t>Financial Performance Analytics</a:t>
            </a:r>
          </a:p>
        </p:txBody>
      </p:sp>
      <p:sp>
        <p:nvSpPr>
          <p:cNvPr id="35848" name="Text Box 30"/>
          <p:cNvSpPr txBox="1">
            <a:spLocks noChangeArrowheads="1"/>
          </p:cNvSpPr>
          <p:nvPr/>
        </p:nvSpPr>
        <p:spPr bwMode="auto">
          <a:xfrm>
            <a:off x="2430463" y="2147888"/>
            <a:ext cx="2078037" cy="917575"/>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200" b="1">
                <a:solidFill>
                  <a:srgbClr val="000000"/>
                </a:solidFill>
              </a:rPr>
              <a:t>Financial and operational performance tied to attaining mission objectives.</a:t>
            </a:r>
          </a:p>
        </p:txBody>
      </p:sp>
      <p:sp>
        <p:nvSpPr>
          <p:cNvPr id="35849" name="Text Box 31"/>
          <p:cNvSpPr txBox="1">
            <a:spLocks noChangeArrowheads="1"/>
          </p:cNvSpPr>
          <p:nvPr/>
        </p:nvSpPr>
        <p:spPr bwMode="auto">
          <a:xfrm>
            <a:off x="363538" y="2149475"/>
            <a:ext cx="1998662" cy="752475"/>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kumimoji="1" lang="en-US" sz="1200" b="1"/>
              <a:t>Monitoring &amp; measuring mission performance to ensure the best outcomes.</a:t>
            </a:r>
          </a:p>
        </p:txBody>
      </p:sp>
      <p:sp>
        <p:nvSpPr>
          <p:cNvPr id="35850" name="Text Box 33"/>
          <p:cNvSpPr txBox="1">
            <a:spLocks noChangeArrowheads="1"/>
          </p:cNvSpPr>
          <p:nvPr/>
        </p:nvSpPr>
        <p:spPr bwMode="auto">
          <a:xfrm>
            <a:off x="4622800" y="2143125"/>
            <a:ext cx="1917700" cy="1082675"/>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200" b="1">
                <a:solidFill>
                  <a:srgbClr val="000000"/>
                </a:solidFill>
              </a:rPr>
              <a:t>Predictive models, forecasting &amp; “what-if” scenarios for refining finance and operations to deliver mission objectives.</a:t>
            </a:r>
          </a:p>
        </p:txBody>
      </p:sp>
      <p:sp>
        <p:nvSpPr>
          <p:cNvPr id="35851" name="Text Box 33"/>
          <p:cNvSpPr txBox="1">
            <a:spLocks noChangeArrowheads="1"/>
          </p:cNvSpPr>
          <p:nvPr/>
        </p:nvSpPr>
        <p:spPr bwMode="auto">
          <a:xfrm>
            <a:off x="6680200" y="2136775"/>
            <a:ext cx="1997075" cy="917575"/>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200" b="1">
                <a:solidFill>
                  <a:srgbClr val="000000"/>
                </a:solidFill>
              </a:rPr>
              <a:t>Analytic applications developed for specific functions to better manage mission outcomes.</a:t>
            </a:r>
          </a:p>
        </p:txBody>
      </p:sp>
      <p:sp>
        <p:nvSpPr>
          <p:cNvPr id="35852" name="Text Box 30"/>
          <p:cNvSpPr txBox="1">
            <a:spLocks noChangeArrowheads="1"/>
          </p:cNvSpPr>
          <p:nvPr/>
        </p:nvSpPr>
        <p:spPr bwMode="auto">
          <a:xfrm>
            <a:off x="2360613" y="5240338"/>
            <a:ext cx="2174875" cy="476250"/>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400" b="1">
                <a:solidFill>
                  <a:srgbClr val="000000"/>
                </a:solidFill>
              </a:rPr>
              <a:t>Office of Finance, Program Offices</a:t>
            </a:r>
          </a:p>
        </p:txBody>
      </p:sp>
      <p:sp>
        <p:nvSpPr>
          <p:cNvPr id="35853" name="Text Box 31"/>
          <p:cNvSpPr txBox="1">
            <a:spLocks noChangeArrowheads="1"/>
          </p:cNvSpPr>
          <p:nvPr/>
        </p:nvSpPr>
        <p:spPr bwMode="auto">
          <a:xfrm>
            <a:off x="293688" y="5241925"/>
            <a:ext cx="2062162" cy="476250"/>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kumimoji="1" lang="en-US" sz="1400" b="1"/>
              <a:t>Senior Executive Level, Managers</a:t>
            </a:r>
          </a:p>
        </p:txBody>
      </p:sp>
      <p:sp>
        <p:nvSpPr>
          <p:cNvPr id="35854" name="Text Box 33"/>
          <p:cNvSpPr txBox="1">
            <a:spLocks noChangeArrowheads="1"/>
          </p:cNvSpPr>
          <p:nvPr/>
        </p:nvSpPr>
        <p:spPr bwMode="auto">
          <a:xfrm>
            <a:off x="4552950" y="5235575"/>
            <a:ext cx="1997075" cy="668338"/>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400" b="1">
                <a:solidFill>
                  <a:srgbClr val="000000"/>
                </a:solidFill>
              </a:rPr>
              <a:t>Office of Finance, Program Offices, Administration</a:t>
            </a:r>
          </a:p>
        </p:txBody>
      </p:sp>
      <p:sp>
        <p:nvSpPr>
          <p:cNvPr id="35855" name="Text Box 33"/>
          <p:cNvSpPr txBox="1">
            <a:spLocks noChangeArrowheads="1"/>
          </p:cNvSpPr>
          <p:nvPr/>
        </p:nvSpPr>
        <p:spPr bwMode="auto">
          <a:xfrm>
            <a:off x="6610350" y="5229225"/>
            <a:ext cx="1997075" cy="668338"/>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400" b="1">
                <a:solidFill>
                  <a:srgbClr val="000000"/>
                </a:solidFill>
              </a:rPr>
              <a:t>Specific Roles (HR, Supply Chain, Finance, Logistics)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184150" y="908050"/>
            <a:ext cx="8715375" cy="5329238"/>
            <a:chOff x="116" y="603"/>
            <a:chExt cx="5490" cy="3658"/>
          </a:xfrm>
        </p:grpSpPr>
        <p:grpSp>
          <p:nvGrpSpPr>
            <p:cNvPr id="36888" name="Group 3"/>
            <p:cNvGrpSpPr>
              <a:grpSpLocks/>
            </p:cNvGrpSpPr>
            <p:nvPr/>
          </p:nvGrpSpPr>
          <p:grpSpPr bwMode="auto">
            <a:xfrm>
              <a:off x="152" y="667"/>
              <a:ext cx="5446" cy="3558"/>
              <a:chOff x="152" y="667"/>
              <a:chExt cx="5446" cy="3558"/>
            </a:xfrm>
          </p:grpSpPr>
          <p:sp>
            <p:nvSpPr>
              <p:cNvPr id="36902" name="Rectangle 4"/>
              <p:cNvSpPr>
                <a:spLocks noChangeArrowheads="1"/>
              </p:cNvSpPr>
              <p:nvPr/>
            </p:nvSpPr>
            <p:spPr bwMode="auto">
              <a:xfrm flipH="1">
                <a:off x="158" y="2133"/>
                <a:ext cx="5427" cy="2092"/>
              </a:xfrm>
              <a:prstGeom prst="rect">
                <a:avLst/>
              </a:prstGeom>
              <a:gradFill rotWithShape="1">
                <a:gsLst>
                  <a:gs pos="0">
                    <a:srgbClr val="CCECFF"/>
                  </a:gs>
                  <a:gs pos="100000">
                    <a:schemeClr val="bg1"/>
                  </a:gs>
                </a:gsLst>
                <a:lin ang="0" scaled="1"/>
              </a:gradFill>
              <a:ln w="9525">
                <a:noFill/>
                <a:miter lim="800000"/>
                <a:headEnd/>
                <a:tailEnd/>
              </a:ln>
            </p:spPr>
            <p:txBody>
              <a:bodyPr wrap="none" anchor="ctr">
                <a:prstTxWarp prst="textNoShape">
                  <a:avLst/>
                </a:prstTxWarp>
              </a:bodyPr>
              <a:lstStyle/>
              <a:p>
                <a:endParaRPr lang="en-US"/>
              </a:p>
            </p:txBody>
          </p:sp>
          <p:sp>
            <p:nvSpPr>
              <p:cNvPr id="36903" name="Rectangle 5"/>
              <p:cNvSpPr>
                <a:spLocks noChangeArrowheads="1"/>
              </p:cNvSpPr>
              <p:nvPr/>
            </p:nvSpPr>
            <p:spPr bwMode="auto">
              <a:xfrm>
                <a:off x="152" y="667"/>
                <a:ext cx="5427" cy="2092"/>
              </a:xfrm>
              <a:prstGeom prst="rect">
                <a:avLst/>
              </a:prstGeom>
              <a:gradFill rotWithShape="1">
                <a:gsLst>
                  <a:gs pos="0">
                    <a:schemeClr val="bg1"/>
                  </a:gs>
                  <a:gs pos="100000">
                    <a:srgbClr val="99CCFF"/>
                  </a:gs>
                </a:gsLst>
                <a:lin ang="0" scaled="1"/>
              </a:gradFill>
              <a:ln w="9525">
                <a:noFill/>
                <a:miter lim="800000"/>
                <a:headEnd/>
                <a:tailEnd/>
              </a:ln>
            </p:spPr>
            <p:txBody>
              <a:bodyPr wrap="none" anchor="ctr">
                <a:prstTxWarp prst="textNoShape">
                  <a:avLst/>
                </a:prstTxWarp>
              </a:bodyPr>
              <a:lstStyle/>
              <a:p>
                <a:endParaRPr lang="en-US"/>
              </a:p>
            </p:txBody>
          </p:sp>
          <p:sp>
            <p:nvSpPr>
              <p:cNvPr id="36904" name="Freeform 6"/>
              <p:cNvSpPr>
                <a:spLocks/>
              </p:cNvSpPr>
              <p:nvPr/>
            </p:nvSpPr>
            <p:spPr bwMode="auto">
              <a:xfrm>
                <a:off x="152" y="1758"/>
                <a:ext cx="5446" cy="1910"/>
              </a:xfrm>
              <a:custGeom>
                <a:avLst/>
                <a:gdLst>
                  <a:gd name="T0" fmla="*/ 0 w 5446"/>
                  <a:gd name="T1" fmla="*/ 971 h 1910"/>
                  <a:gd name="T2" fmla="*/ 384 w 5446"/>
                  <a:gd name="T3" fmla="*/ 971 h 1910"/>
                  <a:gd name="T4" fmla="*/ 841 w 5446"/>
                  <a:gd name="T5" fmla="*/ 939 h 1910"/>
                  <a:gd name="T6" fmla="*/ 1162 w 5446"/>
                  <a:gd name="T7" fmla="*/ 879 h 1910"/>
                  <a:gd name="T8" fmla="*/ 1817 w 5446"/>
                  <a:gd name="T9" fmla="*/ 755 h 1910"/>
                  <a:gd name="T10" fmla="*/ 2490 w 5446"/>
                  <a:gd name="T11" fmla="*/ 582 h 1910"/>
                  <a:gd name="T12" fmla="*/ 2999 w 5446"/>
                  <a:gd name="T13" fmla="*/ 429 h 1910"/>
                  <a:gd name="T14" fmla="*/ 3488 w 5446"/>
                  <a:gd name="T15" fmla="*/ 282 h 1910"/>
                  <a:gd name="T16" fmla="*/ 3870 w 5446"/>
                  <a:gd name="T17" fmla="*/ 194 h 1910"/>
                  <a:gd name="T18" fmla="*/ 4184 w 5446"/>
                  <a:gd name="T19" fmla="*/ 122 h 1910"/>
                  <a:gd name="T20" fmla="*/ 4468 w 5446"/>
                  <a:gd name="T21" fmla="*/ 78 h 1910"/>
                  <a:gd name="T22" fmla="*/ 4732 w 5446"/>
                  <a:gd name="T23" fmla="*/ 50 h 1910"/>
                  <a:gd name="T24" fmla="*/ 4920 w 5446"/>
                  <a:gd name="T25" fmla="*/ 34 h 1910"/>
                  <a:gd name="T26" fmla="*/ 5126 w 5446"/>
                  <a:gd name="T27" fmla="*/ 20 h 1910"/>
                  <a:gd name="T28" fmla="*/ 5344 w 5446"/>
                  <a:gd name="T29" fmla="*/ 14 h 1910"/>
                  <a:gd name="T30" fmla="*/ 5446 w 5446"/>
                  <a:gd name="T31" fmla="*/ 0 h 1910"/>
                  <a:gd name="T32" fmla="*/ 5446 w 5446"/>
                  <a:gd name="T33" fmla="*/ 1011 h 1910"/>
                  <a:gd name="T34" fmla="*/ 5209 w 5446"/>
                  <a:gd name="T35" fmla="*/ 1001 h 1910"/>
                  <a:gd name="T36" fmla="*/ 4846 w 5446"/>
                  <a:gd name="T37" fmla="*/ 1031 h 1910"/>
                  <a:gd name="T38" fmla="*/ 4566 w 5446"/>
                  <a:gd name="T39" fmla="*/ 1051 h 1910"/>
                  <a:gd name="T40" fmla="*/ 4193 w 5446"/>
                  <a:gd name="T41" fmla="*/ 1113 h 1910"/>
                  <a:gd name="T42" fmla="*/ 3860 w 5446"/>
                  <a:gd name="T43" fmla="*/ 1185 h 1910"/>
                  <a:gd name="T44" fmla="*/ 3498 w 5446"/>
                  <a:gd name="T45" fmla="*/ 1287 h 1910"/>
                  <a:gd name="T46" fmla="*/ 3248 w 5446"/>
                  <a:gd name="T47" fmla="*/ 1348 h 1910"/>
                  <a:gd name="T48" fmla="*/ 3010 w 5446"/>
                  <a:gd name="T49" fmla="*/ 1420 h 1910"/>
                  <a:gd name="T50" fmla="*/ 2770 w 5446"/>
                  <a:gd name="T51" fmla="*/ 1491 h 1910"/>
                  <a:gd name="T52" fmla="*/ 2459 w 5446"/>
                  <a:gd name="T53" fmla="*/ 1583 h 1910"/>
                  <a:gd name="T54" fmla="*/ 2211 w 5446"/>
                  <a:gd name="T55" fmla="*/ 1655 h 1910"/>
                  <a:gd name="T56" fmla="*/ 2003 w 5446"/>
                  <a:gd name="T57" fmla="*/ 1706 h 1910"/>
                  <a:gd name="T58" fmla="*/ 1660 w 5446"/>
                  <a:gd name="T59" fmla="*/ 1767 h 1910"/>
                  <a:gd name="T60" fmla="*/ 1380 w 5446"/>
                  <a:gd name="T61" fmla="*/ 1818 h 1910"/>
                  <a:gd name="T62" fmla="*/ 1121 w 5446"/>
                  <a:gd name="T63" fmla="*/ 1859 h 1910"/>
                  <a:gd name="T64" fmla="*/ 903 w 5446"/>
                  <a:gd name="T65" fmla="*/ 1890 h 1910"/>
                  <a:gd name="T66" fmla="*/ 664 w 5446"/>
                  <a:gd name="T67" fmla="*/ 1900 h 1910"/>
                  <a:gd name="T68" fmla="*/ 270 w 5446"/>
                  <a:gd name="T69" fmla="*/ 1910 h 1910"/>
                  <a:gd name="T70" fmla="*/ 0 w 5446"/>
                  <a:gd name="T71" fmla="*/ 1910 h 1910"/>
                  <a:gd name="T72" fmla="*/ 0 w 5446"/>
                  <a:gd name="T73" fmla="*/ 971 h 19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446"/>
                  <a:gd name="T112" fmla="*/ 0 h 1910"/>
                  <a:gd name="T113" fmla="*/ 5446 w 5446"/>
                  <a:gd name="T114" fmla="*/ 1910 h 19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446" h="1910">
                    <a:moveTo>
                      <a:pt x="0" y="971"/>
                    </a:moveTo>
                    <a:lnTo>
                      <a:pt x="384" y="971"/>
                    </a:lnTo>
                    <a:lnTo>
                      <a:pt x="841" y="939"/>
                    </a:lnTo>
                    <a:lnTo>
                      <a:pt x="1162" y="879"/>
                    </a:lnTo>
                    <a:lnTo>
                      <a:pt x="1817" y="755"/>
                    </a:lnTo>
                    <a:lnTo>
                      <a:pt x="2490" y="582"/>
                    </a:lnTo>
                    <a:lnTo>
                      <a:pt x="2999" y="429"/>
                    </a:lnTo>
                    <a:lnTo>
                      <a:pt x="3488" y="282"/>
                    </a:lnTo>
                    <a:lnTo>
                      <a:pt x="3870" y="194"/>
                    </a:lnTo>
                    <a:lnTo>
                      <a:pt x="4184" y="122"/>
                    </a:lnTo>
                    <a:lnTo>
                      <a:pt x="4468" y="78"/>
                    </a:lnTo>
                    <a:lnTo>
                      <a:pt x="4732" y="50"/>
                    </a:lnTo>
                    <a:lnTo>
                      <a:pt x="4920" y="34"/>
                    </a:lnTo>
                    <a:lnTo>
                      <a:pt x="5126" y="20"/>
                    </a:lnTo>
                    <a:lnTo>
                      <a:pt x="5344" y="14"/>
                    </a:lnTo>
                    <a:lnTo>
                      <a:pt x="5446" y="0"/>
                    </a:lnTo>
                    <a:lnTo>
                      <a:pt x="5446" y="1011"/>
                    </a:lnTo>
                    <a:lnTo>
                      <a:pt x="5209" y="1001"/>
                    </a:lnTo>
                    <a:lnTo>
                      <a:pt x="4846" y="1031"/>
                    </a:lnTo>
                    <a:lnTo>
                      <a:pt x="4566" y="1051"/>
                    </a:lnTo>
                    <a:lnTo>
                      <a:pt x="4193" y="1113"/>
                    </a:lnTo>
                    <a:lnTo>
                      <a:pt x="3860" y="1185"/>
                    </a:lnTo>
                    <a:lnTo>
                      <a:pt x="3498" y="1287"/>
                    </a:lnTo>
                    <a:lnTo>
                      <a:pt x="3248" y="1348"/>
                    </a:lnTo>
                    <a:lnTo>
                      <a:pt x="3010" y="1420"/>
                    </a:lnTo>
                    <a:lnTo>
                      <a:pt x="2770" y="1491"/>
                    </a:lnTo>
                    <a:lnTo>
                      <a:pt x="2459" y="1583"/>
                    </a:lnTo>
                    <a:lnTo>
                      <a:pt x="2211" y="1655"/>
                    </a:lnTo>
                    <a:lnTo>
                      <a:pt x="2003" y="1706"/>
                    </a:lnTo>
                    <a:lnTo>
                      <a:pt x="1660" y="1767"/>
                    </a:lnTo>
                    <a:lnTo>
                      <a:pt x="1380" y="1818"/>
                    </a:lnTo>
                    <a:lnTo>
                      <a:pt x="1121" y="1859"/>
                    </a:lnTo>
                    <a:lnTo>
                      <a:pt x="903" y="1890"/>
                    </a:lnTo>
                    <a:lnTo>
                      <a:pt x="664" y="1900"/>
                    </a:lnTo>
                    <a:lnTo>
                      <a:pt x="270" y="1910"/>
                    </a:lnTo>
                    <a:lnTo>
                      <a:pt x="0" y="1910"/>
                    </a:lnTo>
                    <a:lnTo>
                      <a:pt x="0" y="971"/>
                    </a:lnTo>
                    <a:close/>
                  </a:path>
                </a:pathLst>
              </a:custGeom>
              <a:solidFill>
                <a:schemeClr val="bg1"/>
              </a:solidFill>
              <a:ln w="9525">
                <a:noFill/>
                <a:round/>
                <a:headEnd/>
                <a:tailEnd/>
              </a:ln>
            </p:spPr>
            <p:txBody>
              <a:bodyPr>
                <a:prstTxWarp prst="textNoShape">
                  <a:avLst/>
                </a:prstTxWarp>
              </a:bodyPr>
              <a:lstStyle/>
              <a:p>
                <a:endParaRPr lang="en-US"/>
              </a:p>
            </p:txBody>
          </p:sp>
        </p:grpSp>
        <p:pic>
          <p:nvPicPr>
            <p:cNvPr id="36889" name="Picture 44" descr="slope1_041310_"/>
            <p:cNvPicPr>
              <a:picLocks noChangeAspect="1" noChangeArrowheads="1"/>
            </p:cNvPicPr>
            <p:nvPr/>
          </p:nvPicPr>
          <p:blipFill>
            <a:blip r:embed="rId2"/>
            <a:srcRect/>
            <a:stretch>
              <a:fillRect/>
            </a:stretch>
          </p:blipFill>
          <p:spPr bwMode="auto">
            <a:xfrm>
              <a:off x="131" y="1034"/>
              <a:ext cx="60" cy="3185"/>
            </a:xfrm>
            <a:prstGeom prst="rect">
              <a:avLst/>
            </a:prstGeom>
            <a:noFill/>
            <a:ln w="9525">
              <a:noFill/>
              <a:miter lim="800000"/>
              <a:headEnd/>
              <a:tailEnd/>
            </a:ln>
          </p:spPr>
        </p:pic>
        <p:pic>
          <p:nvPicPr>
            <p:cNvPr id="36890" name="Picture 45" descr="slope2_041310"/>
            <p:cNvPicPr>
              <a:picLocks noChangeAspect="1" noChangeArrowheads="1"/>
            </p:cNvPicPr>
            <p:nvPr/>
          </p:nvPicPr>
          <p:blipFill>
            <a:blip r:embed="rId3"/>
            <a:srcRect/>
            <a:stretch>
              <a:fillRect/>
            </a:stretch>
          </p:blipFill>
          <p:spPr bwMode="auto">
            <a:xfrm>
              <a:off x="152" y="4185"/>
              <a:ext cx="5454" cy="76"/>
            </a:xfrm>
            <a:prstGeom prst="rect">
              <a:avLst/>
            </a:prstGeom>
            <a:noFill/>
            <a:ln w="9525">
              <a:noFill/>
              <a:miter lim="800000"/>
              <a:headEnd/>
              <a:tailEnd/>
            </a:ln>
          </p:spPr>
        </p:pic>
        <p:sp>
          <p:nvSpPr>
            <p:cNvPr id="36891" name="Rectangle 8"/>
            <p:cNvSpPr>
              <a:spLocks noChangeArrowheads="1"/>
            </p:cNvSpPr>
            <p:nvPr/>
          </p:nvSpPr>
          <p:spPr bwMode="gray">
            <a:xfrm>
              <a:off x="1843" y="649"/>
              <a:ext cx="875" cy="564"/>
            </a:xfrm>
            <a:prstGeom prst="rect">
              <a:avLst/>
            </a:prstGeom>
            <a:noFill/>
            <a:ln w="9525">
              <a:noFill/>
              <a:miter lim="800000"/>
              <a:headEnd/>
              <a:tailEnd/>
            </a:ln>
          </p:spPr>
          <p:txBody>
            <a:bodyPr lIns="27432" tIns="27432" rIns="27432" bIns="27432" anchor="ctr">
              <a:prstTxWarp prst="textNoShape">
                <a:avLst/>
              </a:prstTxWarp>
              <a:spAutoFit/>
            </a:bodyPr>
            <a:lstStyle/>
            <a:p>
              <a:pPr algn="l">
                <a:buClrTx/>
              </a:pPr>
              <a:r>
                <a:rPr lang="en-US" sz="1400" b="1">
                  <a:solidFill>
                    <a:srgbClr val="00649D"/>
                  </a:solidFill>
                  <a:latin typeface="Arial Unicode MS" charset="0"/>
                </a:rPr>
                <a:t>Financial Performance &amp; Strategy Management</a:t>
              </a:r>
            </a:p>
          </p:txBody>
        </p:sp>
        <p:sp>
          <p:nvSpPr>
            <p:cNvPr id="36892" name="Rectangle 9"/>
            <p:cNvSpPr>
              <a:spLocks noChangeArrowheads="1"/>
            </p:cNvSpPr>
            <p:nvPr/>
          </p:nvSpPr>
          <p:spPr bwMode="gray">
            <a:xfrm>
              <a:off x="3195" y="657"/>
              <a:ext cx="861" cy="301"/>
            </a:xfrm>
            <a:prstGeom prst="rect">
              <a:avLst/>
            </a:prstGeom>
            <a:noFill/>
            <a:ln w="9525">
              <a:noFill/>
              <a:miter lim="800000"/>
              <a:headEnd/>
              <a:tailEnd/>
            </a:ln>
          </p:spPr>
          <p:txBody>
            <a:bodyPr lIns="27432" tIns="27432" rIns="27432" bIns="27432" anchor="ctr">
              <a:prstTxWarp prst="textNoShape">
                <a:avLst/>
              </a:prstTxWarp>
              <a:spAutoFit/>
            </a:bodyPr>
            <a:lstStyle/>
            <a:p>
              <a:pPr algn="l">
                <a:buClrTx/>
              </a:pPr>
              <a:r>
                <a:rPr lang="en-US" sz="1400" b="1">
                  <a:solidFill>
                    <a:srgbClr val="00649D"/>
                  </a:solidFill>
                  <a:latin typeface="Arial Unicode MS" charset="0"/>
                </a:rPr>
                <a:t>Advanced Analytics</a:t>
              </a:r>
            </a:p>
          </p:txBody>
        </p:sp>
        <p:sp>
          <p:nvSpPr>
            <p:cNvPr id="36893" name="Rectangle 15"/>
            <p:cNvSpPr>
              <a:spLocks noChangeArrowheads="1"/>
            </p:cNvSpPr>
            <p:nvPr/>
          </p:nvSpPr>
          <p:spPr bwMode="gray">
            <a:xfrm>
              <a:off x="424" y="659"/>
              <a:ext cx="1005" cy="300"/>
            </a:xfrm>
            <a:prstGeom prst="rect">
              <a:avLst/>
            </a:prstGeom>
            <a:noFill/>
            <a:ln w="9525">
              <a:noFill/>
              <a:miter lim="800000"/>
              <a:headEnd/>
              <a:tailEnd/>
            </a:ln>
          </p:spPr>
          <p:txBody>
            <a:bodyPr lIns="27432" tIns="27432" rIns="27432" bIns="27432" anchor="ctr">
              <a:prstTxWarp prst="textNoShape">
                <a:avLst/>
              </a:prstTxWarp>
              <a:spAutoFit/>
            </a:bodyPr>
            <a:lstStyle/>
            <a:p>
              <a:pPr algn="l">
                <a:buClrTx/>
              </a:pPr>
              <a:r>
                <a:rPr lang="en-US" sz="1400" b="1">
                  <a:solidFill>
                    <a:srgbClr val="00649D"/>
                  </a:solidFill>
                  <a:latin typeface="Arial Unicode MS" charset="0"/>
                </a:rPr>
                <a:t>Business Intelligence</a:t>
              </a:r>
            </a:p>
          </p:txBody>
        </p:sp>
        <p:sp>
          <p:nvSpPr>
            <p:cNvPr id="36894" name="Text Box 12"/>
            <p:cNvSpPr txBox="1">
              <a:spLocks noChangeArrowheads="1"/>
            </p:cNvSpPr>
            <p:nvPr/>
          </p:nvSpPr>
          <p:spPr bwMode="auto">
            <a:xfrm>
              <a:off x="116" y="606"/>
              <a:ext cx="366" cy="571"/>
            </a:xfrm>
            <a:prstGeom prst="rect">
              <a:avLst/>
            </a:prstGeom>
            <a:noFill/>
            <a:ln w="9525">
              <a:noFill/>
              <a:miter lim="800000"/>
              <a:headEnd/>
              <a:tailEnd/>
            </a:ln>
          </p:spPr>
          <p:txBody>
            <a:bodyPr>
              <a:prstTxWarp prst="textNoShape">
                <a:avLst/>
              </a:prstTxWarp>
              <a:spAutoFit/>
            </a:bodyPr>
            <a:lstStyle/>
            <a:p>
              <a:pPr algn="l">
                <a:spcBef>
                  <a:spcPct val="50000"/>
                </a:spcBef>
                <a:buClrTx/>
                <a:buFontTx/>
                <a:buNone/>
              </a:pPr>
              <a:r>
                <a:rPr lang="en-US" sz="5400" b="1">
                  <a:solidFill>
                    <a:srgbClr val="00649D"/>
                  </a:solidFill>
                </a:rPr>
                <a:t>1</a:t>
              </a:r>
            </a:p>
          </p:txBody>
        </p:sp>
        <p:sp>
          <p:nvSpPr>
            <p:cNvPr id="36895" name="Text Box 13"/>
            <p:cNvSpPr txBox="1">
              <a:spLocks noChangeArrowheads="1"/>
            </p:cNvSpPr>
            <p:nvPr/>
          </p:nvSpPr>
          <p:spPr bwMode="auto">
            <a:xfrm>
              <a:off x="1489" y="613"/>
              <a:ext cx="396" cy="571"/>
            </a:xfrm>
            <a:prstGeom prst="rect">
              <a:avLst/>
            </a:prstGeom>
            <a:noFill/>
            <a:ln w="9525">
              <a:noFill/>
              <a:miter lim="800000"/>
              <a:headEnd/>
              <a:tailEnd/>
            </a:ln>
          </p:spPr>
          <p:txBody>
            <a:bodyPr>
              <a:prstTxWarp prst="textNoShape">
                <a:avLst/>
              </a:prstTxWarp>
              <a:spAutoFit/>
            </a:bodyPr>
            <a:lstStyle/>
            <a:p>
              <a:pPr algn="l">
                <a:spcBef>
                  <a:spcPct val="50000"/>
                </a:spcBef>
                <a:buClrTx/>
                <a:buFontTx/>
                <a:buNone/>
              </a:pPr>
              <a:r>
                <a:rPr lang="en-US" sz="5400" b="1">
                  <a:solidFill>
                    <a:srgbClr val="00649D"/>
                  </a:solidFill>
                </a:rPr>
                <a:t>2</a:t>
              </a:r>
            </a:p>
          </p:txBody>
        </p:sp>
        <p:sp>
          <p:nvSpPr>
            <p:cNvPr id="36896" name="Text Box 14"/>
            <p:cNvSpPr txBox="1">
              <a:spLocks noChangeArrowheads="1"/>
            </p:cNvSpPr>
            <p:nvPr/>
          </p:nvSpPr>
          <p:spPr bwMode="auto">
            <a:xfrm>
              <a:off x="2841" y="603"/>
              <a:ext cx="396" cy="571"/>
            </a:xfrm>
            <a:prstGeom prst="rect">
              <a:avLst/>
            </a:prstGeom>
            <a:noFill/>
            <a:ln w="9525">
              <a:noFill/>
              <a:miter lim="800000"/>
              <a:headEnd/>
              <a:tailEnd/>
            </a:ln>
          </p:spPr>
          <p:txBody>
            <a:bodyPr>
              <a:prstTxWarp prst="textNoShape">
                <a:avLst/>
              </a:prstTxWarp>
              <a:spAutoFit/>
            </a:bodyPr>
            <a:lstStyle/>
            <a:p>
              <a:pPr algn="l">
                <a:spcBef>
                  <a:spcPct val="50000"/>
                </a:spcBef>
                <a:buClrTx/>
                <a:buFontTx/>
                <a:buNone/>
              </a:pPr>
              <a:r>
                <a:rPr lang="en-US" sz="5400" b="1">
                  <a:solidFill>
                    <a:srgbClr val="00649D"/>
                  </a:solidFill>
                </a:rPr>
                <a:t>3</a:t>
              </a:r>
            </a:p>
          </p:txBody>
        </p:sp>
        <p:pic>
          <p:nvPicPr>
            <p:cNvPr id="36897" name="Picture 37" descr="divider.png"/>
            <p:cNvPicPr>
              <a:picLocks noChangeAspect="1"/>
            </p:cNvPicPr>
            <p:nvPr/>
          </p:nvPicPr>
          <p:blipFill>
            <a:blip r:embed="rId4"/>
            <a:srcRect/>
            <a:stretch>
              <a:fillRect/>
            </a:stretch>
          </p:blipFill>
          <p:spPr bwMode="auto">
            <a:xfrm>
              <a:off x="1429" y="926"/>
              <a:ext cx="115" cy="3063"/>
            </a:xfrm>
            <a:prstGeom prst="rect">
              <a:avLst/>
            </a:prstGeom>
            <a:noFill/>
            <a:ln w="9525">
              <a:noFill/>
              <a:miter lim="800000"/>
              <a:headEnd/>
              <a:tailEnd/>
            </a:ln>
          </p:spPr>
        </p:pic>
        <p:pic>
          <p:nvPicPr>
            <p:cNvPr id="36898" name="Picture 37" descr="divider.png"/>
            <p:cNvPicPr>
              <a:picLocks noChangeAspect="1"/>
            </p:cNvPicPr>
            <p:nvPr/>
          </p:nvPicPr>
          <p:blipFill>
            <a:blip r:embed="rId4"/>
            <a:srcRect/>
            <a:stretch>
              <a:fillRect/>
            </a:stretch>
          </p:blipFill>
          <p:spPr bwMode="auto">
            <a:xfrm>
              <a:off x="2809" y="926"/>
              <a:ext cx="115" cy="3063"/>
            </a:xfrm>
            <a:prstGeom prst="rect">
              <a:avLst/>
            </a:prstGeom>
            <a:noFill/>
            <a:ln w="9525">
              <a:noFill/>
              <a:miter lim="800000"/>
              <a:headEnd/>
              <a:tailEnd/>
            </a:ln>
          </p:spPr>
        </p:pic>
        <p:pic>
          <p:nvPicPr>
            <p:cNvPr id="36899" name="Picture 37" descr="divider.png"/>
            <p:cNvPicPr>
              <a:picLocks noChangeAspect="1"/>
            </p:cNvPicPr>
            <p:nvPr/>
          </p:nvPicPr>
          <p:blipFill>
            <a:blip r:embed="rId4"/>
            <a:srcRect/>
            <a:stretch>
              <a:fillRect/>
            </a:stretch>
          </p:blipFill>
          <p:spPr bwMode="auto">
            <a:xfrm>
              <a:off x="4109" y="926"/>
              <a:ext cx="115" cy="3063"/>
            </a:xfrm>
            <a:prstGeom prst="rect">
              <a:avLst/>
            </a:prstGeom>
            <a:noFill/>
            <a:ln w="9525">
              <a:noFill/>
              <a:miter lim="800000"/>
              <a:headEnd/>
              <a:tailEnd/>
            </a:ln>
          </p:spPr>
        </p:pic>
        <p:sp>
          <p:nvSpPr>
            <p:cNvPr id="36900" name="Rectangle 9"/>
            <p:cNvSpPr>
              <a:spLocks noChangeArrowheads="1"/>
            </p:cNvSpPr>
            <p:nvPr/>
          </p:nvSpPr>
          <p:spPr bwMode="gray">
            <a:xfrm>
              <a:off x="4541" y="655"/>
              <a:ext cx="892" cy="301"/>
            </a:xfrm>
            <a:prstGeom prst="rect">
              <a:avLst/>
            </a:prstGeom>
            <a:noFill/>
            <a:ln w="9525">
              <a:noFill/>
              <a:miter lim="800000"/>
              <a:headEnd/>
              <a:tailEnd/>
            </a:ln>
          </p:spPr>
          <p:txBody>
            <a:bodyPr lIns="27432" tIns="27432" rIns="27432" bIns="27432" anchor="ctr">
              <a:prstTxWarp prst="textNoShape">
                <a:avLst/>
              </a:prstTxWarp>
              <a:spAutoFit/>
            </a:bodyPr>
            <a:lstStyle/>
            <a:p>
              <a:pPr algn="l">
                <a:buClrTx/>
              </a:pPr>
              <a:r>
                <a:rPr lang="en-US" sz="1400" b="1">
                  <a:solidFill>
                    <a:srgbClr val="00649D"/>
                  </a:solidFill>
                  <a:latin typeface="Arial Unicode MS" charset="0"/>
                </a:rPr>
                <a:t>Analytic Applications</a:t>
              </a:r>
            </a:p>
          </p:txBody>
        </p:sp>
        <p:sp>
          <p:nvSpPr>
            <p:cNvPr id="36901" name="Text Box 14"/>
            <p:cNvSpPr txBox="1">
              <a:spLocks noChangeArrowheads="1"/>
            </p:cNvSpPr>
            <p:nvPr/>
          </p:nvSpPr>
          <p:spPr bwMode="auto">
            <a:xfrm>
              <a:off x="4187" y="610"/>
              <a:ext cx="396" cy="571"/>
            </a:xfrm>
            <a:prstGeom prst="rect">
              <a:avLst/>
            </a:prstGeom>
            <a:noFill/>
            <a:ln w="9525">
              <a:noFill/>
              <a:miter lim="800000"/>
              <a:headEnd/>
              <a:tailEnd/>
            </a:ln>
          </p:spPr>
          <p:txBody>
            <a:bodyPr>
              <a:prstTxWarp prst="textNoShape">
                <a:avLst/>
              </a:prstTxWarp>
              <a:spAutoFit/>
            </a:bodyPr>
            <a:lstStyle/>
            <a:p>
              <a:pPr algn="l">
                <a:spcBef>
                  <a:spcPct val="50000"/>
                </a:spcBef>
                <a:buClrTx/>
                <a:buFontTx/>
                <a:buNone/>
              </a:pPr>
              <a:r>
                <a:rPr lang="en-US" sz="5400" b="1">
                  <a:solidFill>
                    <a:srgbClr val="00649D"/>
                  </a:solidFill>
                </a:rPr>
                <a:t>4</a:t>
              </a:r>
            </a:p>
          </p:txBody>
        </p:sp>
      </p:grpSp>
      <p:sp>
        <p:nvSpPr>
          <p:cNvPr id="36867" name="Rectangle 20"/>
          <p:cNvSpPr>
            <a:spLocks noGrp="1" noChangeArrowheads="1"/>
          </p:cNvSpPr>
          <p:nvPr>
            <p:ph type="title"/>
          </p:nvPr>
        </p:nvSpPr>
        <p:spPr>
          <a:xfrm>
            <a:off x="-9525" y="404813"/>
            <a:ext cx="8685213" cy="533400"/>
          </a:xfrm>
        </p:spPr>
        <p:txBody>
          <a:bodyPr/>
          <a:lstStyle/>
          <a:p>
            <a:r>
              <a:rPr lang="en-US" sz="1600" b="1"/>
              <a:t>ITR recommendation: Measurement and supporting functionality is available out-of-the-box with products superior to writing scripts that will later require maintenance effort</a:t>
            </a:r>
          </a:p>
        </p:txBody>
      </p:sp>
      <p:sp>
        <p:nvSpPr>
          <p:cNvPr id="36868" name="Text Box 30"/>
          <p:cNvSpPr txBox="1">
            <a:spLocks noChangeArrowheads="1"/>
          </p:cNvSpPr>
          <p:nvPr/>
        </p:nvSpPr>
        <p:spPr bwMode="auto">
          <a:xfrm>
            <a:off x="2430463" y="1931988"/>
            <a:ext cx="2078037" cy="917575"/>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200" b="1">
                <a:solidFill>
                  <a:srgbClr val="000000"/>
                </a:solidFill>
              </a:rPr>
              <a:t>Financial and operational performance tied to attaining mission objectives.</a:t>
            </a:r>
          </a:p>
        </p:txBody>
      </p:sp>
      <p:sp>
        <p:nvSpPr>
          <p:cNvPr id="36869" name="Text Box 31"/>
          <p:cNvSpPr txBox="1">
            <a:spLocks noChangeArrowheads="1"/>
          </p:cNvSpPr>
          <p:nvPr/>
        </p:nvSpPr>
        <p:spPr bwMode="auto">
          <a:xfrm>
            <a:off x="363538" y="1933575"/>
            <a:ext cx="1998662" cy="752475"/>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kumimoji="1" lang="en-US" sz="1200" b="1"/>
              <a:t>Monitoring &amp; measuring mission performance to ensure the best outcomes.</a:t>
            </a:r>
          </a:p>
        </p:txBody>
      </p:sp>
      <p:sp>
        <p:nvSpPr>
          <p:cNvPr id="36870" name="Text Box 33"/>
          <p:cNvSpPr txBox="1">
            <a:spLocks noChangeArrowheads="1"/>
          </p:cNvSpPr>
          <p:nvPr/>
        </p:nvSpPr>
        <p:spPr bwMode="auto">
          <a:xfrm>
            <a:off x="4622800" y="1927225"/>
            <a:ext cx="1917700" cy="1082675"/>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200" b="1">
                <a:solidFill>
                  <a:srgbClr val="000000"/>
                </a:solidFill>
              </a:rPr>
              <a:t>Predictive models, forecasting &amp; “what-if” scenarios for refining finance and operations to deliver mission objectives.</a:t>
            </a:r>
          </a:p>
        </p:txBody>
      </p:sp>
      <p:sp>
        <p:nvSpPr>
          <p:cNvPr id="36871" name="Text Box 33"/>
          <p:cNvSpPr txBox="1">
            <a:spLocks noChangeArrowheads="1"/>
          </p:cNvSpPr>
          <p:nvPr/>
        </p:nvSpPr>
        <p:spPr bwMode="auto">
          <a:xfrm>
            <a:off x="6680200" y="1920875"/>
            <a:ext cx="1997075" cy="917575"/>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200" b="1">
                <a:solidFill>
                  <a:srgbClr val="000000"/>
                </a:solidFill>
              </a:rPr>
              <a:t>Analytic applications developed for specific functions to better manage mission outcomes.</a:t>
            </a:r>
          </a:p>
        </p:txBody>
      </p:sp>
      <p:sp>
        <p:nvSpPr>
          <p:cNvPr id="36872" name="Text Box 30"/>
          <p:cNvSpPr txBox="1">
            <a:spLocks noChangeArrowheads="1"/>
          </p:cNvSpPr>
          <p:nvPr/>
        </p:nvSpPr>
        <p:spPr bwMode="auto">
          <a:xfrm>
            <a:off x="2360613" y="5240338"/>
            <a:ext cx="2174875" cy="476250"/>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400" b="1">
                <a:solidFill>
                  <a:srgbClr val="000000"/>
                </a:solidFill>
              </a:rPr>
              <a:t>Office of Finance, Program Offices</a:t>
            </a:r>
          </a:p>
        </p:txBody>
      </p:sp>
      <p:sp>
        <p:nvSpPr>
          <p:cNvPr id="36873" name="Text Box 31"/>
          <p:cNvSpPr txBox="1">
            <a:spLocks noChangeArrowheads="1"/>
          </p:cNvSpPr>
          <p:nvPr/>
        </p:nvSpPr>
        <p:spPr bwMode="auto">
          <a:xfrm>
            <a:off x="293688" y="5241925"/>
            <a:ext cx="2062162" cy="476250"/>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kumimoji="1" lang="en-US" sz="1400" b="1"/>
              <a:t>Senior Executive Level, Managers</a:t>
            </a:r>
          </a:p>
        </p:txBody>
      </p:sp>
      <p:sp>
        <p:nvSpPr>
          <p:cNvPr id="36874" name="Text Box 33"/>
          <p:cNvSpPr txBox="1">
            <a:spLocks noChangeArrowheads="1"/>
          </p:cNvSpPr>
          <p:nvPr/>
        </p:nvSpPr>
        <p:spPr bwMode="auto">
          <a:xfrm>
            <a:off x="4552950" y="5235575"/>
            <a:ext cx="1997075" cy="668338"/>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400" b="1">
                <a:solidFill>
                  <a:srgbClr val="000000"/>
                </a:solidFill>
              </a:rPr>
              <a:t>Office of Finance, Program Offices, Administration</a:t>
            </a:r>
          </a:p>
        </p:txBody>
      </p:sp>
      <p:sp>
        <p:nvSpPr>
          <p:cNvPr id="36875" name="Text Box 33"/>
          <p:cNvSpPr txBox="1">
            <a:spLocks noChangeArrowheads="1"/>
          </p:cNvSpPr>
          <p:nvPr/>
        </p:nvSpPr>
        <p:spPr bwMode="auto">
          <a:xfrm>
            <a:off x="6610350" y="5229225"/>
            <a:ext cx="1997075" cy="668338"/>
          </a:xfrm>
          <a:prstGeom prst="rect">
            <a:avLst/>
          </a:prstGeom>
          <a:noFill/>
          <a:ln w="9525">
            <a:noFill/>
            <a:miter lim="800000"/>
            <a:headEnd/>
            <a:tailEnd/>
          </a:ln>
        </p:spPr>
        <p:txBody>
          <a:bodyPr>
            <a:prstTxWarp prst="textNoShape">
              <a:avLst/>
            </a:prstTxWarp>
            <a:spAutoFit/>
          </a:bodyPr>
          <a:lstStyle/>
          <a:p>
            <a:pPr marL="114300" indent="-114300" algn="l">
              <a:buClrTx/>
              <a:buFontTx/>
              <a:buChar char="•"/>
            </a:pPr>
            <a:r>
              <a:rPr lang="en-US" sz="1400" b="1">
                <a:solidFill>
                  <a:srgbClr val="000000"/>
                </a:solidFill>
              </a:rPr>
              <a:t>Specific Roles (HR, Supply Chain, Finance, Logistics)</a:t>
            </a:r>
          </a:p>
        </p:txBody>
      </p:sp>
      <p:pic>
        <p:nvPicPr>
          <p:cNvPr id="36876" name="Picture 29" descr="Cognos_22P"/>
          <p:cNvPicPr>
            <a:picLocks noChangeAspect="1" noChangeArrowheads="1"/>
          </p:cNvPicPr>
          <p:nvPr/>
        </p:nvPicPr>
        <p:blipFill>
          <a:blip r:embed="rId5"/>
          <a:srcRect/>
          <a:stretch>
            <a:fillRect/>
          </a:stretch>
        </p:blipFill>
        <p:spPr bwMode="auto">
          <a:xfrm>
            <a:off x="900113" y="4724400"/>
            <a:ext cx="923925" cy="474663"/>
          </a:xfrm>
          <a:prstGeom prst="rect">
            <a:avLst/>
          </a:prstGeom>
          <a:noFill/>
          <a:ln w="9525">
            <a:noFill/>
            <a:miter lim="800000"/>
            <a:headEnd/>
            <a:tailEnd/>
          </a:ln>
        </p:spPr>
      </p:pic>
      <p:pic>
        <p:nvPicPr>
          <p:cNvPr id="36877" name="Picture 30" descr="Cognos_22P"/>
          <p:cNvPicPr>
            <a:picLocks noChangeAspect="1" noChangeArrowheads="1"/>
          </p:cNvPicPr>
          <p:nvPr/>
        </p:nvPicPr>
        <p:blipFill>
          <a:blip r:embed="rId5"/>
          <a:srcRect/>
          <a:stretch>
            <a:fillRect/>
          </a:stretch>
        </p:blipFill>
        <p:spPr bwMode="auto">
          <a:xfrm>
            <a:off x="5072063" y="3644900"/>
            <a:ext cx="923925" cy="474663"/>
          </a:xfrm>
          <a:prstGeom prst="rect">
            <a:avLst/>
          </a:prstGeom>
          <a:noFill/>
          <a:ln w="9525">
            <a:noFill/>
            <a:miter lim="800000"/>
            <a:headEnd/>
            <a:tailEnd/>
          </a:ln>
        </p:spPr>
      </p:pic>
      <p:pic>
        <p:nvPicPr>
          <p:cNvPr id="36878" name="Picture 31" descr="Cognos_22P"/>
          <p:cNvPicPr>
            <a:picLocks noChangeAspect="1" noChangeArrowheads="1"/>
          </p:cNvPicPr>
          <p:nvPr/>
        </p:nvPicPr>
        <p:blipFill>
          <a:blip r:embed="rId5"/>
          <a:srcRect/>
          <a:stretch>
            <a:fillRect/>
          </a:stretch>
        </p:blipFill>
        <p:spPr bwMode="auto">
          <a:xfrm>
            <a:off x="7245350" y="3675063"/>
            <a:ext cx="923925" cy="474662"/>
          </a:xfrm>
          <a:prstGeom prst="rect">
            <a:avLst/>
          </a:prstGeom>
          <a:noFill/>
          <a:ln w="9525">
            <a:noFill/>
            <a:miter lim="800000"/>
            <a:headEnd/>
            <a:tailEnd/>
          </a:ln>
        </p:spPr>
      </p:pic>
      <p:pic>
        <p:nvPicPr>
          <p:cNvPr id="36879" name="Picture 32"/>
          <p:cNvPicPr>
            <a:picLocks noChangeAspect="1" noChangeArrowheads="1"/>
          </p:cNvPicPr>
          <p:nvPr/>
        </p:nvPicPr>
        <p:blipFill>
          <a:blip r:embed="rId6"/>
          <a:srcRect/>
          <a:stretch>
            <a:fillRect/>
          </a:stretch>
        </p:blipFill>
        <p:spPr bwMode="auto">
          <a:xfrm>
            <a:off x="5195888" y="4181475"/>
            <a:ext cx="601662" cy="601663"/>
          </a:xfrm>
          <a:prstGeom prst="rect">
            <a:avLst/>
          </a:prstGeom>
          <a:noFill/>
          <a:ln w="9525">
            <a:noFill/>
            <a:miter lim="800000"/>
            <a:headEnd/>
            <a:tailEnd/>
          </a:ln>
        </p:spPr>
      </p:pic>
      <p:pic>
        <p:nvPicPr>
          <p:cNvPr id="36880" name="Picture 33" descr="Cognos_22P"/>
          <p:cNvPicPr>
            <a:picLocks noChangeAspect="1" noChangeArrowheads="1"/>
          </p:cNvPicPr>
          <p:nvPr/>
        </p:nvPicPr>
        <p:blipFill>
          <a:blip r:embed="rId5"/>
          <a:srcRect/>
          <a:stretch>
            <a:fillRect/>
          </a:stretch>
        </p:blipFill>
        <p:spPr bwMode="auto">
          <a:xfrm>
            <a:off x="2916238" y="4508500"/>
            <a:ext cx="923925" cy="474663"/>
          </a:xfrm>
          <a:prstGeom prst="rect">
            <a:avLst/>
          </a:prstGeom>
          <a:noFill/>
          <a:ln w="9525">
            <a:noFill/>
            <a:miter lim="800000"/>
            <a:headEnd/>
            <a:tailEnd/>
          </a:ln>
        </p:spPr>
      </p:pic>
      <p:pic>
        <p:nvPicPr>
          <p:cNvPr id="36881" name="Picture 34"/>
          <p:cNvPicPr>
            <a:picLocks noChangeAspect="1" noChangeArrowheads="1"/>
          </p:cNvPicPr>
          <p:nvPr/>
        </p:nvPicPr>
        <p:blipFill>
          <a:blip r:embed="rId6"/>
          <a:srcRect/>
          <a:stretch>
            <a:fillRect/>
          </a:stretch>
        </p:blipFill>
        <p:spPr bwMode="auto">
          <a:xfrm>
            <a:off x="3825875" y="4437063"/>
            <a:ext cx="601663" cy="601662"/>
          </a:xfrm>
          <a:prstGeom prst="rect">
            <a:avLst/>
          </a:prstGeom>
          <a:noFill/>
          <a:ln w="9525">
            <a:noFill/>
            <a:miter lim="800000"/>
            <a:headEnd/>
            <a:tailEnd/>
          </a:ln>
        </p:spPr>
      </p:pic>
      <p:sp>
        <p:nvSpPr>
          <p:cNvPr id="36882" name="Rectangle 35"/>
          <p:cNvSpPr>
            <a:spLocks noChangeArrowheads="1"/>
          </p:cNvSpPr>
          <p:nvPr/>
        </p:nvSpPr>
        <p:spPr bwMode="auto">
          <a:xfrm>
            <a:off x="6877050" y="4292600"/>
            <a:ext cx="1976438" cy="639763"/>
          </a:xfrm>
          <a:prstGeom prst="rect">
            <a:avLst/>
          </a:prstGeom>
          <a:solidFill>
            <a:srgbClr val="6699FF">
              <a:alpha val="70195"/>
            </a:srgbClr>
          </a:solidFill>
          <a:ln w="9525">
            <a:solidFill>
              <a:schemeClr val="folHlink"/>
            </a:solidFill>
            <a:miter lim="800000"/>
            <a:headEnd/>
            <a:tailEnd/>
          </a:ln>
        </p:spPr>
        <p:txBody>
          <a:bodyPr anchor="ctr">
            <a:prstTxWarp prst="textNoShape">
              <a:avLst/>
            </a:prstTxWarp>
          </a:bodyPr>
          <a:lstStyle/>
          <a:p>
            <a:pPr marL="288925" indent="-122238" algn="l" defTabSz="457200">
              <a:lnSpc>
                <a:spcPct val="97000"/>
              </a:lnSpc>
              <a:buClr>
                <a:schemeClr val="bg1"/>
              </a:buClr>
              <a:buSzPct val="100000"/>
              <a:buFont typeface="Arial" charset="0"/>
              <a:buChar char="•"/>
            </a:pPr>
            <a:r>
              <a:rPr lang="en-US" sz="1400" b="1">
                <a:solidFill>
                  <a:schemeClr val="bg1"/>
                </a:solidFill>
              </a:rPr>
              <a:t>Analytic Applications for Government</a:t>
            </a:r>
          </a:p>
        </p:txBody>
      </p:sp>
      <p:sp>
        <p:nvSpPr>
          <p:cNvPr id="36883" name="Rectangle 36"/>
          <p:cNvSpPr>
            <a:spLocks noChangeArrowheads="1"/>
          </p:cNvSpPr>
          <p:nvPr/>
        </p:nvSpPr>
        <p:spPr bwMode="auto">
          <a:xfrm>
            <a:off x="417513" y="3509963"/>
            <a:ext cx="2398712" cy="639762"/>
          </a:xfrm>
          <a:prstGeom prst="rect">
            <a:avLst/>
          </a:prstGeom>
          <a:solidFill>
            <a:srgbClr val="6699FF">
              <a:alpha val="70195"/>
            </a:srgbClr>
          </a:solidFill>
          <a:ln w="9525">
            <a:solidFill>
              <a:schemeClr val="folHlink"/>
            </a:solidFill>
            <a:miter lim="800000"/>
            <a:headEnd/>
            <a:tailEnd/>
          </a:ln>
        </p:spPr>
        <p:txBody>
          <a:bodyPr anchor="ctr">
            <a:prstTxWarp prst="textNoShape">
              <a:avLst/>
            </a:prstTxWarp>
          </a:bodyPr>
          <a:lstStyle/>
          <a:p>
            <a:pPr marL="233363" indent="-122238" algn="l" defTabSz="457200">
              <a:lnSpc>
                <a:spcPct val="97000"/>
              </a:lnSpc>
              <a:buClr>
                <a:schemeClr val="bg1"/>
              </a:buClr>
              <a:buSzPct val="100000"/>
              <a:buFont typeface="Arial" charset="0"/>
              <a:buChar char="•"/>
            </a:pPr>
            <a:r>
              <a:rPr lang="en-US" sz="1400" b="1">
                <a:solidFill>
                  <a:schemeClr val="bg1"/>
                </a:solidFill>
              </a:rPr>
              <a:t>Municipal Performance Scorecard</a:t>
            </a:r>
          </a:p>
        </p:txBody>
      </p:sp>
      <p:sp>
        <p:nvSpPr>
          <p:cNvPr id="36884" name="Rectangle 37"/>
          <p:cNvSpPr>
            <a:spLocks noChangeArrowheads="1"/>
          </p:cNvSpPr>
          <p:nvPr/>
        </p:nvSpPr>
        <p:spPr bwMode="auto">
          <a:xfrm>
            <a:off x="2139950" y="2924175"/>
            <a:ext cx="4743450" cy="639763"/>
          </a:xfrm>
          <a:prstGeom prst="rect">
            <a:avLst/>
          </a:prstGeom>
          <a:solidFill>
            <a:srgbClr val="6699FF">
              <a:alpha val="70195"/>
            </a:srgbClr>
          </a:solidFill>
          <a:ln w="9525">
            <a:solidFill>
              <a:schemeClr val="folHlink"/>
            </a:solidFill>
            <a:miter lim="800000"/>
            <a:headEnd/>
            <a:tailEnd/>
          </a:ln>
        </p:spPr>
        <p:txBody>
          <a:bodyPr anchor="ctr">
            <a:prstTxWarp prst="textNoShape">
              <a:avLst/>
            </a:prstTxWarp>
          </a:bodyPr>
          <a:lstStyle/>
          <a:p>
            <a:pPr marL="808038" indent="-122238" algn="l" defTabSz="457200">
              <a:lnSpc>
                <a:spcPct val="97000"/>
              </a:lnSpc>
              <a:buClr>
                <a:schemeClr val="bg1"/>
              </a:buClr>
              <a:buSzPct val="100000"/>
              <a:buFont typeface="Arial" charset="0"/>
              <a:buChar char="•"/>
            </a:pPr>
            <a:r>
              <a:rPr lang="en-US" sz="1400" b="1">
                <a:solidFill>
                  <a:schemeClr val="bg1"/>
                </a:solidFill>
              </a:rPr>
              <a:t>Municipal Executive Dashboard</a:t>
            </a:r>
          </a:p>
          <a:p>
            <a:pPr marL="808038" indent="-122238" algn="l" defTabSz="457200">
              <a:lnSpc>
                <a:spcPct val="97000"/>
              </a:lnSpc>
              <a:buClr>
                <a:schemeClr val="bg1"/>
              </a:buClr>
              <a:buSzPct val="100000"/>
              <a:buFont typeface="Arial" charset="0"/>
              <a:buChar char="•"/>
            </a:pPr>
            <a:r>
              <a:rPr lang="en-US" sz="1400" b="1">
                <a:solidFill>
                  <a:schemeClr val="bg1"/>
                </a:solidFill>
              </a:rPr>
              <a:t>CFO Dashboard for Government</a:t>
            </a:r>
          </a:p>
        </p:txBody>
      </p:sp>
      <p:sp>
        <p:nvSpPr>
          <p:cNvPr id="36885" name="Text Box 39"/>
          <p:cNvSpPr txBox="1">
            <a:spLocks noChangeArrowheads="1"/>
          </p:cNvSpPr>
          <p:nvPr/>
        </p:nvSpPr>
        <p:spPr bwMode="auto">
          <a:xfrm>
            <a:off x="468313" y="4221163"/>
            <a:ext cx="1766887" cy="476250"/>
          </a:xfrm>
          <a:prstGeom prst="rect">
            <a:avLst/>
          </a:prstGeom>
          <a:solidFill>
            <a:srgbClr val="3366FF"/>
          </a:solidFill>
          <a:ln w="12700">
            <a:noFill/>
            <a:miter lim="800000"/>
            <a:headEnd/>
            <a:tailEnd/>
          </a:ln>
          <a:effectLst>
            <a:prstShdw prst="shdw17" dist="17961" dir="2700000">
              <a:srgbClr val="1F3D99">
                <a:alpha val="74997"/>
              </a:srgbClr>
            </a:prstShdw>
          </a:effectLst>
        </p:spPr>
        <p:txBody>
          <a:bodyPr wrap="none">
            <a:prstTxWarp prst="textNoShape">
              <a:avLst/>
            </a:prstTxWarp>
            <a:spAutoFit/>
          </a:bodyPr>
          <a:lstStyle/>
          <a:p>
            <a:r>
              <a:rPr lang="en-US" sz="1400" b="1"/>
              <a:t>Rational</a:t>
            </a:r>
          </a:p>
          <a:p>
            <a:r>
              <a:rPr lang="en-US" sz="1400" b="1"/>
              <a:t>Focal Point/Insight</a:t>
            </a:r>
          </a:p>
        </p:txBody>
      </p:sp>
      <p:sp>
        <p:nvSpPr>
          <p:cNvPr id="36886" name="Text Box 40"/>
          <p:cNvSpPr txBox="1">
            <a:spLocks noChangeArrowheads="1"/>
          </p:cNvSpPr>
          <p:nvPr/>
        </p:nvSpPr>
        <p:spPr bwMode="auto">
          <a:xfrm>
            <a:off x="2733675" y="3960813"/>
            <a:ext cx="1766888" cy="476250"/>
          </a:xfrm>
          <a:prstGeom prst="rect">
            <a:avLst/>
          </a:prstGeom>
          <a:solidFill>
            <a:srgbClr val="3366FF"/>
          </a:solidFill>
          <a:ln w="12700">
            <a:noFill/>
            <a:miter lim="800000"/>
            <a:headEnd/>
            <a:tailEnd/>
          </a:ln>
          <a:effectLst>
            <a:prstShdw prst="shdw17" dist="17961" dir="2700000">
              <a:srgbClr val="1F3D99">
                <a:alpha val="74997"/>
              </a:srgbClr>
            </a:prstShdw>
          </a:effectLst>
        </p:spPr>
        <p:txBody>
          <a:bodyPr wrap="none">
            <a:prstTxWarp prst="textNoShape">
              <a:avLst/>
            </a:prstTxWarp>
            <a:spAutoFit/>
          </a:bodyPr>
          <a:lstStyle/>
          <a:p>
            <a:r>
              <a:rPr lang="en-US" sz="1400" b="1"/>
              <a:t>Rational</a:t>
            </a:r>
          </a:p>
          <a:p>
            <a:r>
              <a:rPr lang="en-US" sz="1400" b="1"/>
              <a:t>Focal Point/Insight</a:t>
            </a:r>
          </a:p>
        </p:txBody>
      </p:sp>
      <p:sp>
        <p:nvSpPr>
          <p:cNvPr id="140291" name="Text Box 3"/>
          <p:cNvSpPr txBox="1">
            <a:spLocks noChangeArrowheads="1"/>
          </p:cNvSpPr>
          <p:nvPr/>
        </p:nvSpPr>
        <p:spPr bwMode="auto">
          <a:xfrm>
            <a:off x="107950" y="5908675"/>
            <a:ext cx="8964613" cy="615950"/>
          </a:xfrm>
          <a:prstGeom prst="rect">
            <a:avLst/>
          </a:prstGeom>
          <a:solidFill>
            <a:srgbClr val="FFFF99"/>
          </a:solidFill>
          <a:ln w="6350">
            <a:solidFill>
              <a:schemeClr val="tx1"/>
            </a:solidFill>
            <a:miter lim="800000"/>
            <a:headEnd/>
            <a:tailEnd/>
          </a:ln>
        </p:spPr>
        <p:txBody>
          <a:bodyPr tIns="91440" bIns="91440">
            <a:prstTxWarp prst="textNoShape">
              <a:avLst/>
            </a:prstTxWarp>
            <a:spAutoFit/>
          </a:bodyPr>
          <a:lstStyle/>
          <a:p>
            <a:pPr algn="l">
              <a:lnSpc>
                <a:spcPct val="100000"/>
              </a:lnSpc>
              <a:spcBef>
                <a:spcPct val="10000"/>
              </a:spcBef>
              <a:buClrTx/>
              <a:buFontTx/>
              <a:buNone/>
            </a:pPr>
            <a:r>
              <a:rPr lang="en-US" sz="1400" b="1" i="1">
                <a:solidFill>
                  <a:srgbClr val="000000"/>
                </a:solidFill>
                <a:latin typeface="Lucida Sans Unicode" charset="0"/>
              </a:rPr>
              <a:t>Note – Rational Insight, Rational FocalPoint and Cognos already integrated with Rational tools.  Request to investigate whether other BI/Dashboard/Analytics tools integrated (e.g. BusinessObjects)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 calcmode="lin" valueType="num">
                                      <p:cBhvr additive="base">
                                        <p:cTn id="7" dur="500" fill="hold"/>
                                        <p:tgtEl>
                                          <p:spTgt spid="140291"/>
                                        </p:tgtEl>
                                        <p:attrNameLst>
                                          <p:attrName>ppt_x</p:attrName>
                                        </p:attrNameLst>
                                      </p:cBhvr>
                                      <p:tavLst>
                                        <p:tav tm="0">
                                          <p:val>
                                            <p:strVal val="#ppt_x"/>
                                          </p:val>
                                        </p:tav>
                                        <p:tav tm="100000">
                                          <p:val>
                                            <p:strVal val="#ppt_x"/>
                                          </p:val>
                                        </p:tav>
                                      </p:tavLst>
                                    </p:anim>
                                    <p:anim calcmode="lin" valueType="num">
                                      <p:cBhvr additive="base">
                                        <p:cTn id="8" dur="500" fill="hold"/>
                                        <p:tgtEl>
                                          <p:spTgt spid="140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ChangeArrowheads="1"/>
          </p:cNvSpPr>
          <p:nvPr/>
        </p:nvSpPr>
        <p:spPr bwMode="auto">
          <a:xfrm>
            <a:off x="1042988" y="1989138"/>
            <a:ext cx="2449512" cy="3816350"/>
          </a:xfrm>
          <a:prstGeom prst="rect">
            <a:avLst/>
          </a:prstGeom>
          <a:solidFill>
            <a:srgbClr val="CCFFCC"/>
          </a:solidFill>
          <a:ln w="12700">
            <a:solidFill>
              <a:schemeClr val="tx1"/>
            </a:solidFill>
            <a:miter lim="800000"/>
            <a:headEnd/>
            <a:tailEnd/>
          </a:ln>
        </p:spPr>
        <p:txBody>
          <a:bodyPr wrap="none" anchor="ctr">
            <a:prstTxWarp prst="textNoShape">
              <a:avLst/>
            </a:prstTxWarp>
            <a:spAutoFit/>
          </a:bodyPr>
          <a:lstStyle/>
          <a:p>
            <a:endParaRPr lang="en-US"/>
          </a:p>
        </p:txBody>
      </p:sp>
      <p:sp>
        <p:nvSpPr>
          <p:cNvPr id="37891" name="Rectangle 2"/>
          <p:cNvSpPr>
            <a:spLocks noGrp="1" noChangeArrowheads="1"/>
          </p:cNvSpPr>
          <p:nvPr>
            <p:ph type="title"/>
          </p:nvPr>
        </p:nvSpPr>
        <p:spPr>
          <a:xfrm>
            <a:off x="153988" y="476250"/>
            <a:ext cx="8467725" cy="650875"/>
          </a:xfrm>
        </p:spPr>
        <p:txBody>
          <a:bodyPr/>
          <a:lstStyle/>
          <a:p>
            <a:r>
              <a:rPr lang="en-US" sz="2000" smtClean="0"/>
              <a:t>IBM to productizing industry model plug-ins that enable tool integration in a seamless fashion</a:t>
            </a:r>
          </a:p>
        </p:txBody>
      </p:sp>
      <p:sp>
        <p:nvSpPr>
          <p:cNvPr id="37892" name="AutoShape 4"/>
          <p:cNvSpPr>
            <a:spLocks noChangeArrowheads="1"/>
          </p:cNvSpPr>
          <p:nvPr/>
        </p:nvSpPr>
        <p:spPr bwMode="auto">
          <a:xfrm>
            <a:off x="1619250" y="3716338"/>
            <a:ext cx="1447800" cy="1828800"/>
          </a:xfrm>
          <a:prstGeom prst="can">
            <a:avLst>
              <a:gd name="adj" fmla="val 31579"/>
            </a:avLst>
          </a:prstGeom>
          <a:solidFill>
            <a:schemeClr val="accent1"/>
          </a:solidFill>
          <a:ln w="9525">
            <a:solidFill>
              <a:schemeClr val="tx1"/>
            </a:solidFill>
            <a:round/>
            <a:headEnd/>
            <a:tailEnd/>
          </a:ln>
        </p:spPr>
        <p:txBody>
          <a:bodyPr anchor="ctr">
            <a:prstTxWarp prst="textNoShape">
              <a:avLst/>
            </a:prstTxWarp>
          </a:bodyPr>
          <a:lstStyle/>
          <a:p>
            <a:pPr>
              <a:lnSpc>
                <a:spcPct val="100000"/>
              </a:lnSpc>
              <a:buClrTx/>
              <a:buFontTx/>
              <a:buNone/>
            </a:pPr>
            <a:r>
              <a:rPr lang="en-US" sz="1200" b="1">
                <a:latin typeface="Tahoma" charset="0"/>
              </a:rPr>
              <a:t>MRM Meta-Model </a:t>
            </a:r>
          </a:p>
          <a:p>
            <a:pPr>
              <a:lnSpc>
                <a:spcPct val="100000"/>
              </a:lnSpc>
              <a:buClrTx/>
              <a:buFontTx/>
              <a:buNone/>
            </a:pPr>
            <a:r>
              <a:rPr lang="en-US" sz="1200">
                <a:latin typeface="Tahoma" charset="0"/>
              </a:rPr>
              <a:t>(i.e. Shell Program, Shell Service, etc.)</a:t>
            </a:r>
          </a:p>
        </p:txBody>
      </p:sp>
      <p:sp>
        <p:nvSpPr>
          <p:cNvPr id="37893" name="AutoShape 5"/>
          <p:cNvSpPr>
            <a:spLocks noChangeArrowheads="1"/>
          </p:cNvSpPr>
          <p:nvPr/>
        </p:nvSpPr>
        <p:spPr bwMode="auto">
          <a:xfrm>
            <a:off x="1619250" y="2349500"/>
            <a:ext cx="1447800" cy="1828800"/>
          </a:xfrm>
          <a:prstGeom prst="can">
            <a:avLst>
              <a:gd name="adj" fmla="val 31579"/>
            </a:avLst>
          </a:prstGeom>
          <a:solidFill>
            <a:srgbClr val="FF9933"/>
          </a:solidFill>
          <a:ln w="9525">
            <a:solidFill>
              <a:schemeClr val="tx1"/>
            </a:solidFill>
            <a:round/>
            <a:headEnd/>
            <a:tailEnd/>
          </a:ln>
        </p:spPr>
        <p:txBody>
          <a:bodyPr anchor="ctr">
            <a:prstTxWarp prst="textNoShape">
              <a:avLst/>
            </a:prstTxWarp>
          </a:bodyPr>
          <a:lstStyle/>
          <a:p>
            <a:pPr>
              <a:lnSpc>
                <a:spcPct val="100000"/>
              </a:lnSpc>
              <a:buClrTx/>
              <a:buFontTx/>
              <a:buNone/>
            </a:pPr>
            <a:r>
              <a:rPr lang="en-US" sz="1200" b="1">
                <a:latin typeface="Tahoma" charset="0"/>
              </a:rPr>
              <a:t>MRM Reference Model </a:t>
            </a:r>
          </a:p>
          <a:p>
            <a:pPr>
              <a:lnSpc>
                <a:spcPct val="100000"/>
              </a:lnSpc>
              <a:buClrTx/>
              <a:buFontTx/>
              <a:buNone/>
            </a:pPr>
            <a:r>
              <a:rPr lang="en-US" sz="1200">
                <a:latin typeface="Tahoma" charset="0"/>
              </a:rPr>
              <a:t>(i.e. Public Safety Program, Fire Rescue Service, etc.)</a:t>
            </a:r>
          </a:p>
        </p:txBody>
      </p:sp>
      <p:sp>
        <p:nvSpPr>
          <p:cNvPr id="37894" name="Rectangle 9"/>
          <p:cNvSpPr>
            <a:spLocks noChangeArrowheads="1"/>
          </p:cNvSpPr>
          <p:nvPr/>
        </p:nvSpPr>
        <p:spPr bwMode="auto">
          <a:xfrm>
            <a:off x="4787900" y="1773238"/>
            <a:ext cx="3887788" cy="1727200"/>
          </a:xfrm>
          <a:prstGeom prst="rect">
            <a:avLst/>
          </a:prstGeom>
          <a:solidFill>
            <a:srgbClr val="C0C0C0"/>
          </a:solidFill>
          <a:ln w="12700">
            <a:solidFill>
              <a:schemeClr val="tx1"/>
            </a:solidFill>
            <a:miter lim="800000"/>
            <a:headEnd/>
            <a:tailEnd/>
          </a:ln>
        </p:spPr>
        <p:txBody>
          <a:bodyPr wrap="none" anchor="ctr">
            <a:prstTxWarp prst="textNoShape">
              <a:avLst/>
            </a:prstTxWarp>
            <a:spAutoFit/>
          </a:bodyPr>
          <a:lstStyle/>
          <a:p>
            <a:endParaRPr lang="en-US"/>
          </a:p>
        </p:txBody>
      </p:sp>
      <p:sp>
        <p:nvSpPr>
          <p:cNvPr id="37895" name="AutoShape 10"/>
          <p:cNvSpPr>
            <a:spLocks noChangeArrowheads="1"/>
          </p:cNvSpPr>
          <p:nvPr/>
        </p:nvSpPr>
        <p:spPr bwMode="auto">
          <a:xfrm>
            <a:off x="5114925" y="2346325"/>
            <a:ext cx="1250950" cy="654050"/>
          </a:xfrm>
          <a:prstGeom prst="roundRect">
            <a:avLst>
              <a:gd name="adj" fmla="val 16667"/>
            </a:avLst>
          </a:prstGeom>
          <a:solidFill>
            <a:srgbClr val="CCFFCC"/>
          </a:solidFill>
          <a:ln w="12700">
            <a:solidFill>
              <a:schemeClr val="tx1"/>
            </a:solidFill>
            <a:round/>
            <a:headEnd/>
            <a:tailEnd/>
          </a:ln>
        </p:spPr>
        <p:txBody>
          <a:bodyPr anchor="ctr">
            <a:prstTxWarp prst="textNoShape">
              <a:avLst/>
            </a:prstTxWarp>
            <a:spAutoFit/>
          </a:bodyPr>
          <a:lstStyle/>
          <a:p>
            <a:r>
              <a:rPr lang="en-US"/>
              <a:t>Rational </a:t>
            </a:r>
          </a:p>
          <a:p>
            <a:endParaRPr lang="en-US"/>
          </a:p>
        </p:txBody>
      </p:sp>
      <p:sp>
        <p:nvSpPr>
          <p:cNvPr id="37896" name="AutoShape 11"/>
          <p:cNvSpPr>
            <a:spLocks noChangeArrowheads="1"/>
          </p:cNvSpPr>
          <p:nvPr/>
        </p:nvSpPr>
        <p:spPr bwMode="auto">
          <a:xfrm>
            <a:off x="6877050" y="2349500"/>
            <a:ext cx="1250950" cy="654050"/>
          </a:xfrm>
          <a:prstGeom prst="roundRect">
            <a:avLst>
              <a:gd name="adj" fmla="val 16667"/>
            </a:avLst>
          </a:prstGeom>
          <a:solidFill>
            <a:srgbClr val="CCFFCC"/>
          </a:solidFill>
          <a:ln w="12700">
            <a:solidFill>
              <a:schemeClr val="tx1"/>
            </a:solidFill>
            <a:round/>
            <a:headEnd/>
            <a:tailEnd/>
          </a:ln>
        </p:spPr>
        <p:txBody>
          <a:bodyPr anchor="ctr">
            <a:prstTxWarp prst="textNoShape">
              <a:avLst/>
            </a:prstTxWarp>
            <a:spAutoFit/>
          </a:bodyPr>
          <a:lstStyle/>
          <a:p>
            <a:r>
              <a:rPr lang="en-US"/>
              <a:t>System </a:t>
            </a:r>
          </a:p>
          <a:p>
            <a:r>
              <a:rPr lang="en-US"/>
              <a:t>Architect</a:t>
            </a:r>
          </a:p>
        </p:txBody>
      </p:sp>
      <p:sp>
        <p:nvSpPr>
          <p:cNvPr id="37897" name="Rectangle 12"/>
          <p:cNvSpPr>
            <a:spLocks noChangeArrowheads="1"/>
          </p:cNvSpPr>
          <p:nvPr/>
        </p:nvSpPr>
        <p:spPr bwMode="auto">
          <a:xfrm>
            <a:off x="4716463" y="4222750"/>
            <a:ext cx="3887787" cy="1727200"/>
          </a:xfrm>
          <a:prstGeom prst="rect">
            <a:avLst/>
          </a:prstGeom>
          <a:solidFill>
            <a:srgbClr val="C0C0C0"/>
          </a:solidFill>
          <a:ln w="12700">
            <a:solidFill>
              <a:schemeClr val="tx1"/>
            </a:solidFill>
            <a:miter lim="800000"/>
            <a:headEnd/>
            <a:tailEnd/>
          </a:ln>
        </p:spPr>
        <p:txBody>
          <a:bodyPr wrap="none" anchor="ctr">
            <a:prstTxWarp prst="textNoShape">
              <a:avLst/>
            </a:prstTxWarp>
            <a:spAutoFit/>
          </a:bodyPr>
          <a:lstStyle/>
          <a:p>
            <a:endParaRPr lang="en-US"/>
          </a:p>
        </p:txBody>
      </p:sp>
      <p:sp>
        <p:nvSpPr>
          <p:cNvPr id="37898" name="AutoShape 13"/>
          <p:cNvSpPr>
            <a:spLocks noChangeArrowheads="1"/>
          </p:cNvSpPr>
          <p:nvPr/>
        </p:nvSpPr>
        <p:spPr bwMode="auto">
          <a:xfrm>
            <a:off x="5043488" y="4795838"/>
            <a:ext cx="1473200" cy="654050"/>
          </a:xfrm>
          <a:prstGeom prst="roundRect">
            <a:avLst>
              <a:gd name="adj" fmla="val 16667"/>
            </a:avLst>
          </a:prstGeom>
          <a:solidFill>
            <a:srgbClr val="CCFFCC"/>
          </a:solidFill>
          <a:ln w="12700">
            <a:solidFill>
              <a:schemeClr val="tx1"/>
            </a:solidFill>
            <a:round/>
            <a:headEnd/>
            <a:tailEnd/>
          </a:ln>
        </p:spPr>
        <p:txBody>
          <a:bodyPr anchor="ctr">
            <a:prstTxWarp prst="textNoShape">
              <a:avLst/>
            </a:prstTxWarp>
            <a:spAutoFit/>
          </a:bodyPr>
          <a:lstStyle/>
          <a:p>
            <a:r>
              <a:rPr lang="en-US"/>
              <a:t>COGNOS</a:t>
            </a:r>
          </a:p>
          <a:p>
            <a:endParaRPr lang="en-US"/>
          </a:p>
        </p:txBody>
      </p:sp>
      <p:sp>
        <p:nvSpPr>
          <p:cNvPr id="37899" name="AutoShape 14"/>
          <p:cNvSpPr>
            <a:spLocks noChangeArrowheads="1"/>
          </p:cNvSpPr>
          <p:nvPr/>
        </p:nvSpPr>
        <p:spPr bwMode="auto">
          <a:xfrm>
            <a:off x="6805613" y="4799013"/>
            <a:ext cx="1250950" cy="654050"/>
          </a:xfrm>
          <a:prstGeom prst="roundRect">
            <a:avLst>
              <a:gd name="adj" fmla="val 16667"/>
            </a:avLst>
          </a:prstGeom>
          <a:solidFill>
            <a:srgbClr val="CCFFCC"/>
          </a:solidFill>
          <a:ln w="12700">
            <a:solidFill>
              <a:schemeClr val="tx1"/>
            </a:solidFill>
            <a:round/>
            <a:headEnd/>
            <a:tailEnd/>
          </a:ln>
        </p:spPr>
        <p:txBody>
          <a:bodyPr anchor="ctr">
            <a:prstTxWarp prst="textNoShape">
              <a:avLst/>
            </a:prstTxWarp>
            <a:spAutoFit/>
          </a:bodyPr>
          <a:lstStyle/>
          <a:p>
            <a:r>
              <a:rPr lang="en-US"/>
              <a:t>SPSS</a:t>
            </a:r>
          </a:p>
          <a:p>
            <a:r>
              <a:rPr lang="en-US"/>
              <a:t> </a:t>
            </a:r>
          </a:p>
        </p:txBody>
      </p:sp>
      <p:sp>
        <p:nvSpPr>
          <p:cNvPr id="37900" name="Text Box 15"/>
          <p:cNvSpPr txBox="1">
            <a:spLocks noChangeArrowheads="1"/>
          </p:cNvSpPr>
          <p:nvPr/>
        </p:nvSpPr>
        <p:spPr bwMode="auto">
          <a:xfrm>
            <a:off x="4811713" y="1844675"/>
            <a:ext cx="3105150" cy="339725"/>
          </a:xfrm>
          <a:prstGeom prst="rect">
            <a:avLst/>
          </a:prstGeom>
          <a:noFill/>
          <a:ln w="12700">
            <a:noFill/>
            <a:miter lim="800000"/>
            <a:headEnd/>
            <a:tailEnd/>
          </a:ln>
        </p:spPr>
        <p:txBody>
          <a:bodyPr wrap="none">
            <a:prstTxWarp prst="textNoShape">
              <a:avLst/>
            </a:prstTxWarp>
            <a:spAutoFit/>
          </a:bodyPr>
          <a:lstStyle/>
          <a:p>
            <a:r>
              <a:rPr lang="en-US"/>
              <a:t>IBM Rational Modeling Tools</a:t>
            </a:r>
          </a:p>
        </p:txBody>
      </p:sp>
      <p:sp>
        <p:nvSpPr>
          <p:cNvPr id="37901" name="Text Box 16"/>
          <p:cNvSpPr txBox="1">
            <a:spLocks noChangeArrowheads="1"/>
          </p:cNvSpPr>
          <p:nvPr/>
        </p:nvSpPr>
        <p:spPr bwMode="auto">
          <a:xfrm>
            <a:off x="4964113" y="4292600"/>
            <a:ext cx="3663950" cy="339725"/>
          </a:xfrm>
          <a:prstGeom prst="rect">
            <a:avLst/>
          </a:prstGeom>
          <a:noFill/>
          <a:ln w="12700">
            <a:noFill/>
            <a:miter lim="800000"/>
            <a:headEnd/>
            <a:tailEnd/>
          </a:ln>
        </p:spPr>
        <p:txBody>
          <a:bodyPr wrap="none">
            <a:prstTxWarp prst="textNoShape">
              <a:avLst/>
            </a:prstTxWarp>
            <a:spAutoFit/>
          </a:bodyPr>
          <a:lstStyle/>
          <a:p>
            <a:r>
              <a:rPr lang="en-US"/>
              <a:t>IBM BI, Analytics and Dashboard  </a:t>
            </a:r>
          </a:p>
        </p:txBody>
      </p:sp>
      <p:sp>
        <p:nvSpPr>
          <p:cNvPr id="37902" name="Text Box 18"/>
          <p:cNvSpPr txBox="1">
            <a:spLocks noChangeArrowheads="1"/>
          </p:cNvSpPr>
          <p:nvPr/>
        </p:nvSpPr>
        <p:spPr bwMode="auto">
          <a:xfrm>
            <a:off x="1187450" y="2060575"/>
            <a:ext cx="1073150" cy="339725"/>
          </a:xfrm>
          <a:prstGeom prst="rect">
            <a:avLst/>
          </a:prstGeom>
          <a:noFill/>
          <a:ln w="12700">
            <a:noFill/>
            <a:miter lim="800000"/>
            <a:headEnd/>
            <a:tailEnd/>
          </a:ln>
        </p:spPr>
        <p:txBody>
          <a:bodyPr wrap="none">
            <a:prstTxWarp prst="textNoShape">
              <a:avLst/>
            </a:prstTxWarp>
            <a:spAutoFit/>
          </a:bodyPr>
          <a:lstStyle/>
          <a:p>
            <a:r>
              <a:rPr lang="en-US"/>
              <a:t>MRM V2</a:t>
            </a:r>
          </a:p>
        </p:txBody>
      </p:sp>
      <p:sp>
        <p:nvSpPr>
          <p:cNvPr id="37903" name="Line 7"/>
          <p:cNvSpPr>
            <a:spLocks noChangeShapeType="1"/>
          </p:cNvSpPr>
          <p:nvPr/>
        </p:nvSpPr>
        <p:spPr bwMode="auto">
          <a:xfrm flipV="1">
            <a:off x="3492500" y="2492375"/>
            <a:ext cx="1439863" cy="936625"/>
          </a:xfrm>
          <a:prstGeom prst="line">
            <a:avLst/>
          </a:prstGeom>
          <a:noFill/>
          <a:ln w="38100">
            <a:solidFill>
              <a:schemeClr val="tx1"/>
            </a:solidFill>
            <a:round/>
            <a:headEnd/>
            <a:tailEnd type="triangle" w="med" len="med"/>
          </a:ln>
        </p:spPr>
        <p:txBody>
          <a:bodyPr wrap="none" anchor="ctr">
            <a:prstTxWarp prst="textNoShape">
              <a:avLst/>
            </a:prstTxWarp>
            <a:spAutoFit/>
          </a:bodyPr>
          <a:lstStyle/>
          <a:p>
            <a:endParaRPr lang="en-US"/>
          </a:p>
        </p:txBody>
      </p:sp>
      <p:sp>
        <p:nvSpPr>
          <p:cNvPr id="37904" name="Line 8"/>
          <p:cNvSpPr>
            <a:spLocks noChangeShapeType="1"/>
          </p:cNvSpPr>
          <p:nvPr/>
        </p:nvSpPr>
        <p:spPr bwMode="auto">
          <a:xfrm>
            <a:off x="3492500" y="4437063"/>
            <a:ext cx="1295400" cy="504825"/>
          </a:xfrm>
          <a:prstGeom prst="line">
            <a:avLst/>
          </a:prstGeom>
          <a:noFill/>
          <a:ln w="38100">
            <a:solidFill>
              <a:schemeClr val="tx1"/>
            </a:solidFill>
            <a:round/>
            <a:headEnd/>
            <a:tailEnd type="triangle" w="med" len="med"/>
          </a:ln>
        </p:spPr>
        <p:txBody>
          <a:bodyPr wrap="none" anchor="ctr">
            <a:prstTxWarp prst="textNoShape">
              <a:avLst/>
            </a:prstTxWarp>
            <a:spAutoFit/>
          </a:bodyPr>
          <a:lstStyle/>
          <a:p>
            <a:endParaRPr lang="en-US"/>
          </a:p>
        </p:txBody>
      </p:sp>
      <p:sp>
        <p:nvSpPr>
          <p:cNvPr id="37905" name="Text Box 19"/>
          <p:cNvSpPr txBox="1">
            <a:spLocks noChangeArrowheads="1"/>
          </p:cNvSpPr>
          <p:nvPr/>
        </p:nvSpPr>
        <p:spPr bwMode="auto">
          <a:xfrm>
            <a:off x="3582988" y="3716338"/>
            <a:ext cx="3498850" cy="339725"/>
          </a:xfrm>
          <a:prstGeom prst="rect">
            <a:avLst/>
          </a:prstGeom>
          <a:noFill/>
          <a:ln w="12700">
            <a:noFill/>
            <a:miter lim="800000"/>
            <a:headEnd/>
            <a:tailEnd/>
          </a:ln>
        </p:spPr>
        <p:txBody>
          <a:bodyPr wrap="none">
            <a:prstTxWarp prst="textNoShape">
              <a:avLst/>
            </a:prstTxWarp>
            <a:spAutoFit/>
          </a:bodyPr>
          <a:lstStyle/>
          <a:p>
            <a:r>
              <a:rPr lang="en-US"/>
              <a:t>Proposed Industry Model Plug In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8"/>
          <p:cNvSpPr>
            <a:spLocks noChangeArrowheads="1"/>
          </p:cNvSpPr>
          <p:nvPr/>
        </p:nvSpPr>
        <p:spPr bwMode="auto">
          <a:xfrm>
            <a:off x="179388" y="1463675"/>
            <a:ext cx="3105150" cy="381000"/>
          </a:xfrm>
          <a:prstGeom prst="rect">
            <a:avLst/>
          </a:prstGeom>
          <a:noFill/>
          <a:ln w="6350">
            <a:noFill/>
            <a:miter lim="800000"/>
            <a:headEnd/>
            <a:tailEnd/>
          </a:ln>
        </p:spPr>
        <p:txBody>
          <a:bodyPr wrap="none">
            <a:prstTxWarp prst="textNoShape">
              <a:avLst/>
            </a:prstTxWarp>
            <a:spAutoFit/>
          </a:bodyPr>
          <a:lstStyle/>
          <a:p>
            <a:pPr>
              <a:lnSpc>
                <a:spcPct val="100000"/>
              </a:lnSpc>
              <a:spcBef>
                <a:spcPct val="10000"/>
              </a:spcBef>
              <a:buClrTx/>
              <a:buFontTx/>
              <a:buNone/>
            </a:pPr>
            <a:r>
              <a:rPr lang="en-US" sz="1900" b="1">
                <a:latin typeface="Verdana" charset="0"/>
              </a:rPr>
              <a:t>MRM v2 Components:</a:t>
            </a:r>
          </a:p>
        </p:txBody>
      </p:sp>
      <p:sp>
        <p:nvSpPr>
          <p:cNvPr id="38915" name="Rectangle 19"/>
          <p:cNvSpPr>
            <a:spLocks noChangeArrowheads="1"/>
          </p:cNvSpPr>
          <p:nvPr/>
        </p:nvSpPr>
        <p:spPr bwMode="auto">
          <a:xfrm>
            <a:off x="34925" y="476250"/>
            <a:ext cx="8820150" cy="792163"/>
          </a:xfrm>
          <a:prstGeom prst="rect">
            <a:avLst/>
          </a:prstGeom>
          <a:noFill/>
          <a:ln w="9525">
            <a:noFill/>
            <a:round/>
            <a:headEnd/>
            <a:tailEnd/>
          </a:ln>
        </p:spPr>
        <p:txBody>
          <a:bodyPr lIns="90000" tIns="46800" rIns="90000" bIns="46800" anchor="ctr">
            <a:prstTxWarp prst="textNoShape">
              <a:avLst/>
            </a:prstTxWarp>
          </a:bodyPr>
          <a:lstStyle/>
          <a:p>
            <a:pPr algn="l" eaLnBrk="0" hangingPunct="0">
              <a:buClrTx/>
              <a:buFontTx/>
              <a:buNone/>
            </a:pPr>
            <a:r>
              <a:rPr lang="en-US" sz="2000">
                <a:solidFill>
                  <a:schemeClr val="tx2"/>
                </a:solidFill>
              </a:rPr>
              <a:t>Additional investigation is required to generalize plug-in requirements to support  municipal programs and services</a:t>
            </a:r>
          </a:p>
        </p:txBody>
      </p:sp>
      <p:pic>
        <p:nvPicPr>
          <p:cNvPr id="38916" name="Picture 22"/>
          <p:cNvPicPr>
            <a:picLocks noChangeAspect="1" noChangeArrowheads="1"/>
          </p:cNvPicPr>
          <p:nvPr/>
        </p:nvPicPr>
        <p:blipFill>
          <a:blip r:embed="rId3"/>
          <a:srcRect/>
          <a:stretch>
            <a:fillRect/>
          </a:stretch>
        </p:blipFill>
        <p:spPr bwMode="auto">
          <a:xfrm>
            <a:off x="1006475" y="1774825"/>
            <a:ext cx="6661150" cy="3670300"/>
          </a:xfrm>
          <a:prstGeom prst="rect">
            <a:avLst/>
          </a:prstGeom>
          <a:noFill/>
          <a:ln w="12700">
            <a:noFill/>
            <a:miter lim="800000"/>
            <a:headEnd/>
            <a:tailEnd/>
          </a:ln>
        </p:spPr>
      </p:pic>
      <p:sp>
        <p:nvSpPr>
          <p:cNvPr id="140291" name="Text Box 3"/>
          <p:cNvSpPr txBox="1">
            <a:spLocks noChangeArrowheads="1"/>
          </p:cNvSpPr>
          <p:nvPr/>
        </p:nvSpPr>
        <p:spPr bwMode="auto">
          <a:xfrm>
            <a:off x="144463" y="5589588"/>
            <a:ext cx="8964612" cy="828675"/>
          </a:xfrm>
          <a:prstGeom prst="rect">
            <a:avLst/>
          </a:prstGeom>
          <a:solidFill>
            <a:srgbClr val="FFFF99"/>
          </a:solidFill>
          <a:ln w="6350">
            <a:solidFill>
              <a:schemeClr val="tx1"/>
            </a:solidFill>
            <a:miter lim="800000"/>
            <a:headEnd/>
            <a:tailEnd/>
          </a:ln>
        </p:spPr>
        <p:txBody>
          <a:bodyPr tIns="91440" bIns="91440">
            <a:prstTxWarp prst="textNoShape">
              <a:avLst/>
            </a:prstTxWarp>
            <a:spAutoFit/>
          </a:bodyPr>
          <a:lstStyle/>
          <a:p>
            <a:pPr algn="l">
              <a:lnSpc>
                <a:spcPct val="100000"/>
              </a:lnSpc>
              <a:spcBef>
                <a:spcPct val="10000"/>
              </a:spcBef>
              <a:buClrTx/>
              <a:buFontTx/>
              <a:buNone/>
            </a:pPr>
            <a:r>
              <a:rPr lang="en-US" sz="1400" b="1" i="1">
                <a:solidFill>
                  <a:srgbClr val="000000"/>
                </a:solidFill>
                <a:latin typeface="Lucida Sans Unicode" charset="0"/>
              </a:rPr>
              <a:t>Note – MISA Team has launched a project to review and simplify the Meta Model.  Also discussions underway to align with the CGRM project.  Will need to agree to a date when the Meta Model deemed as “authoritative” to be used for the pilot.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 calcmode="lin" valueType="num">
                                      <p:cBhvr additive="base">
                                        <p:cTn id="7" dur="500" fill="hold"/>
                                        <p:tgtEl>
                                          <p:spTgt spid="140291"/>
                                        </p:tgtEl>
                                        <p:attrNameLst>
                                          <p:attrName>ppt_x</p:attrName>
                                        </p:attrNameLst>
                                      </p:cBhvr>
                                      <p:tavLst>
                                        <p:tav tm="0">
                                          <p:val>
                                            <p:strVal val="#ppt_x"/>
                                          </p:val>
                                        </p:tav>
                                        <p:tav tm="100000">
                                          <p:val>
                                            <p:strVal val="#ppt_x"/>
                                          </p:val>
                                        </p:tav>
                                      </p:tavLst>
                                    </p:anim>
                                    <p:anim calcmode="lin" valueType="num">
                                      <p:cBhvr additive="base">
                                        <p:cTn id="8" dur="500" fill="hold"/>
                                        <p:tgtEl>
                                          <p:spTgt spid="140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8"/>
          <p:cNvSpPr>
            <a:spLocks noChangeArrowheads="1"/>
          </p:cNvSpPr>
          <p:nvPr/>
        </p:nvSpPr>
        <p:spPr bwMode="auto">
          <a:xfrm>
            <a:off x="5416550" y="1341438"/>
            <a:ext cx="1316038" cy="935037"/>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40963" name="Line 2"/>
          <p:cNvSpPr>
            <a:spLocks noChangeShapeType="1"/>
          </p:cNvSpPr>
          <p:nvPr/>
        </p:nvSpPr>
        <p:spPr bwMode="auto">
          <a:xfrm>
            <a:off x="0" y="2997200"/>
            <a:ext cx="9144000" cy="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40964" name="Text Box 3"/>
          <p:cNvSpPr txBox="1">
            <a:spLocks noChangeArrowheads="1"/>
          </p:cNvSpPr>
          <p:nvPr/>
        </p:nvSpPr>
        <p:spPr bwMode="auto">
          <a:xfrm>
            <a:off x="34925" y="398463"/>
            <a:ext cx="6115050" cy="400050"/>
          </a:xfrm>
          <a:prstGeom prst="rect">
            <a:avLst/>
          </a:prstGeom>
          <a:noFill/>
          <a:ln w="9525">
            <a:noFill/>
            <a:miter lim="800000"/>
            <a:headEnd/>
            <a:tailEnd/>
          </a:ln>
        </p:spPr>
        <p:txBody>
          <a:bodyPr wrap="none">
            <a:prstTxWarp prst="textNoShape">
              <a:avLst/>
            </a:prstTxWarp>
            <a:spAutoFit/>
          </a:bodyPr>
          <a:lstStyle/>
          <a:p>
            <a:pPr algn="l">
              <a:lnSpc>
                <a:spcPct val="100000"/>
              </a:lnSpc>
              <a:buClrTx/>
              <a:buFontTx/>
              <a:buNone/>
              <a:defRPr/>
            </a:pPr>
            <a:r>
              <a:rPr lang="en-US" sz="2000" dirty="0">
                <a:solidFill>
                  <a:schemeClr val="tx2"/>
                </a:solidFill>
                <a:latin typeface="+mj-lt"/>
                <a:cs typeface="+mj-cs"/>
              </a:rPr>
              <a:t>MISA Delivery Platform Governance and Operations </a:t>
            </a:r>
          </a:p>
        </p:txBody>
      </p:sp>
      <p:sp>
        <p:nvSpPr>
          <p:cNvPr id="40965" name="Text Box 4"/>
          <p:cNvSpPr txBox="1">
            <a:spLocks noChangeArrowheads="1"/>
          </p:cNvSpPr>
          <p:nvPr/>
        </p:nvSpPr>
        <p:spPr bwMode="auto">
          <a:xfrm>
            <a:off x="107950" y="2924175"/>
            <a:ext cx="5683250" cy="366713"/>
          </a:xfrm>
          <a:prstGeom prst="rect">
            <a:avLst/>
          </a:prstGeom>
          <a:noFill/>
          <a:ln w="9525">
            <a:noFill/>
            <a:miter lim="800000"/>
            <a:headEnd/>
            <a:tailEnd/>
          </a:ln>
        </p:spPr>
        <p:txBody>
          <a:bodyPr wrap="none">
            <a:prstTxWarp prst="textNoShape">
              <a:avLst/>
            </a:prstTxWarp>
            <a:spAutoFit/>
          </a:bodyPr>
          <a:lstStyle/>
          <a:p>
            <a:pPr algn="l">
              <a:lnSpc>
                <a:spcPct val="100000"/>
              </a:lnSpc>
              <a:buClrTx/>
              <a:buFontTx/>
              <a:buNone/>
            </a:pPr>
            <a:r>
              <a:rPr lang="en-US" b="1"/>
              <a:t>Municipality Platform Governance and Operations </a:t>
            </a:r>
          </a:p>
        </p:txBody>
      </p:sp>
      <p:sp>
        <p:nvSpPr>
          <p:cNvPr id="40966" name="Rectangle 8"/>
          <p:cNvSpPr>
            <a:spLocks noChangeArrowheads="1"/>
          </p:cNvSpPr>
          <p:nvPr/>
        </p:nvSpPr>
        <p:spPr bwMode="auto">
          <a:xfrm>
            <a:off x="6877050" y="1389063"/>
            <a:ext cx="1676400" cy="838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40967" name="Text Box 14"/>
          <p:cNvSpPr txBox="1">
            <a:spLocks noChangeArrowheads="1"/>
          </p:cNvSpPr>
          <p:nvPr/>
        </p:nvSpPr>
        <p:spPr bwMode="auto">
          <a:xfrm>
            <a:off x="7011988" y="1446213"/>
            <a:ext cx="1447800" cy="765175"/>
          </a:xfrm>
          <a:prstGeom prst="rect">
            <a:avLst/>
          </a:prstGeom>
          <a:solidFill>
            <a:srgbClr val="FF99CC"/>
          </a:solidFill>
          <a:ln w="9525">
            <a:noFill/>
            <a:miter lim="800000"/>
            <a:headEnd/>
            <a:tailEnd/>
          </a:ln>
        </p:spPr>
        <p:txBody>
          <a:bodyPr>
            <a:prstTxWarp prst="textNoShape">
              <a:avLst/>
            </a:prstTxWarp>
            <a:spAutoFit/>
          </a:bodyPr>
          <a:lstStyle/>
          <a:p>
            <a:pPr>
              <a:lnSpc>
                <a:spcPct val="100000"/>
              </a:lnSpc>
              <a:buClrTx/>
              <a:buFontTx/>
              <a:buNone/>
            </a:pPr>
            <a:r>
              <a:rPr lang="en-US" sz="1100" b="1"/>
              <a:t>Design &amp; Modeling Tool Provision </a:t>
            </a:r>
          </a:p>
          <a:p>
            <a:pPr>
              <a:lnSpc>
                <a:spcPct val="100000"/>
              </a:lnSpc>
              <a:buClrTx/>
              <a:buFontTx/>
              <a:buNone/>
            </a:pPr>
            <a:r>
              <a:rPr lang="en-US" sz="1100" b="1"/>
              <a:t>(Image &amp; License Mngt) </a:t>
            </a:r>
          </a:p>
        </p:txBody>
      </p:sp>
      <p:sp>
        <p:nvSpPr>
          <p:cNvPr id="40968" name="Rectangle 15"/>
          <p:cNvSpPr>
            <a:spLocks noChangeArrowheads="1"/>
          </p:cNvSpPr>
          <p:nvPr/>
        </p:nvSpPr>
        <p:spPr bwMode="auto">
          <a:xfrm>
            <a:off x="533400" y="2227263"/>
            <a:ext cx="8229600" cy="381000"/>
          </a:xfrm>
          <a:prstGeom prst="rect">
            <a:avLst/>
          </a:prstGeom>
          <a:solidFill>
            <a:srgbClr val="FFFF00"/>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100" b="1"/>
              <a:t>Search, Query, Reporting, Import &amp; Export Capabilities</a:t>
            </a:r>
          </a:p>
        </p:txBody>
      </p:sp>
      <p:sp>
        <p:nvSpPr>
          <p:cNvPr id="40969" name="Rectangle 16"/>
          <p:cNvSpPr>
            <a:spLocks noChangeArrowheads="1"/>
          </p:cNvSpPr>
          <p:nvPr/>
        </p:nvSpPr>
        <p:spPr bwMode="auto">
          <a:xfrm>
            <a:off x="533400" y="2543175"/>
            <a:ext cx="8229600" cy="381000"/>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100" b="1"/>
              <a:t>Application &amp; Infrastructure Delivery Platform &amp; Operations (eSolutions)</a:t>
            </a:r>
          </a:p>
        </p:txBody>
      </p:sp>
      <p:sp>
        <p:nvSpPr>
          <p:cNvPr id="40970" name="Rectangle 19"/>
          <p:cNvSpPr>
            <a:spLocks noChangeArrowheads="1"/>
          </p:cNvSpPr>
          <p:nvPr/>
        </p:nvSpPr>
        <p:spPr bwMode="auto">
          <a:xfrm>
            <a:off x="6705600" y="4076700"/>
            <a:ext cx="1827213" cy="19431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endParaRPr lang="en-US" sz="1200" b="1"/>
          </a:p>
        </p:txBody>
      </p:sp>
      <p:sp>
        <p:nvSpPr>
          <p:cNvPr id="40971" name="Text Box 20"/>
          <p:cNvSpPr txBox="1">
            <a:spLocks noChangeArrowheads="1"/>
          </p:cNvSpPr>
          <p:nvPr/>
        </p:nvSpPr>
        <p:spPr bwMode="auto">
          <a:xfrm>
            <a:off x="6789738" y="4076700"/>
            <a:ext cx="1743075" cy="4572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200" b="1"/>
              <a:t>Organization &amp; </a:t>
            </a:r>
          </a:p>
          <a:p>
            <a:pPr>
              <a:lnSpc>
                <a:spcPct val="100000"/>
              </a:lnSpc>
              <a:buClrTx/>
              <a:buFontTx/>
              <a:buNone/>
            </a:pPr>
            <a:r>
              <a:rPr lang="en-US" sz="1200" b="1"/>
              <a:t>Process Optimization</a:t>
            </a:r>
          </a:p>
        </p:txBody>
      </p:sp>
      <p:sp>
        <p:nvSpPr>
          <p:cNvPr id="40972" name="Rectangle 21"/>
          <p:cNvSpPr>
            <a:spLocks noChangeArrowheads="1"/>
          </p:cNvSpPr>
          <p:nvPr/>
        </p:nvSpPr>
        <p:spPr bwMode="auto">
          <a:xfrm>
            <a:off x="596900" y="4076700"/>
            <a:ext cx="2232025" cy="19431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endParaRPr lang="en-US" sz="1200" b="1"/>
          </a:p>
        </p:txBody>
      </p:sp>
      <p:sp>
        <p:nvSpPr>
          <p:cNvPr id="40973" name="Text Box 22"/>
          <p:cNvSpPr txBox="1">
            <a:spLocks noChangeArrowheads="1"/>
          </p:cNvSpPr>
          <p:nvPr/>
        </p:nvSpPr>
        <p:spPr bwMode="auto">
          <a:xfrm>
            <a:off x="812800" y="4162425"/>
            <a:ext cx="1752600" cy="274638"/>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200" b="1"/>
              <a:t>Strategy &amp; Planning</a:t>
            </a:r>
          </a:p>
        </p:txBody>
      </p:sp>
      <p:sp>
        <p:nvSpPr>
          <p:cNvPr id="40974" name="Rectangle 23"/>
          <p:cNvSpPr>
            <a:spLocks noChangeArrowheads="1"/>
          </p:cNvSpPr>
          <p:nvPr/>
        </p:nvSpPr>
        <p:spPr bwMode="auto">
          <a:xfrm>
            <a:off x="2900363" y="4076700"/>
            <a:ext cx="1239837" cy="19431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endParaRPr lang="en-US" sz="1200" b="1"/>
          </a:p>
        </p:txBody>
      </p:sp>
      <p:sp>
        <p:nvSpPr>
          <p:cNvPr id="40975" name="Text Box 24"/>
          <p:cNvSpPr txBox="1">
            <a:spLocks noChangeArrowheads="1"/>
          </p:cNvSpPr>
          <p:nvPr/>
        </p:nvSpPr>
        <p:spPr bwMode="auto">
          <a:xfrm>
            <a:off x="2881313" y="4076700"/>
            <a:ext cx="1258887" cy="4572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200" b="1"/>
              <a:t>IT Architecture</a:t>
            </a:r>
          </a:p>
          <a:p>
            <a:pPr>
              <a:lnSpc>
                <a:spcPct val="100000"/>
              </a:lnSpc>
              <a:buClrTx/>
              <a:buFontTx/>
              <a:buNone/>
            </a:pPr>
            <a:r>
              <a:rPr lang="en-US" sz="1200" b="1"/>
              <a:t>&amp; Design </a:t>
            </a:r>
          </a:p>
        </p:txBody>
      </p:sp>
      <p:sp>
        <p:nvSpPr>
          <p:cNvPr id="40976" name="Rectangle 25"/>
          <p:cNvSpPr>
            <a:spLocks noChangeArrowheads="1"/>
          </p:cNvSpPr>
          <p:nvPr/>
        </p:nvSpPr>
        <p:spPr bwMode="auto">
          <a:xfrm>
            <a:off x="4284663" y="4076700"/>
            <a:ext cx="2268537" cy="19431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endParaRPr lang="en-US" sz="1200" b="1"/>
          </a:p>
        </p:txBody>
      </p:sp>
      <p:sp>
        <p:nvSpPr>
          <p:cNvPr id="40977" name="Text Box 26"/>
          <p:cNvSpPr txBox="1">
            <a:spLocks noChangeArrowheads="1"/>
          </p:cNvSpPr>
          <p:nvPr/>
        </p:nvSpPr>
        <p:spPr bwMode="auto">
          <a:xfrm>
            <a:off x="4427538" y="4162425"/>
            <a:ext cx="2016125" cy="274638"/>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200" b="1"/>
              <a:t>Business Operations</a:t>
            </a:r>
          </a:p>
        </p:txBody>
      </p:sp>
      <p:sp>
        <p:nvSpPr>
          <p:cNvPr id="40978" name="Rectangle 27"/>
          <p:cNvSpPr>
            <a:spLocks noChangeArrowheads="1"/>
          </p:cNvSpPr>
          <p:nvPr/>
        </p:nvSpPr>
        <p:spPr bwMode="auto">
          <a:xfrm>
            <a:off x="7010400" y="4572000"/>
            <a:ext cx="1143000" cy="3810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Organization</a:t>
            </a:r>
          </a:p>
          <a:p>
            <a:pPr>
              <a:lnSpc>
                <a:spcPct val="100000"/>
              </a:lnSpc>
              <a:buClrTx/>
              <a:buFontTx/>
              <a:buNone/>
            </a:pPr>
            <a:r>
              <a:rPr lang="en-US" sz="1000" b="1"/>
              <a:t>Modeling </a:t>
            </a:r>
          </a:p>
        </p:txBody>
      </p:sp>
      <p:sp>
        <p:nvSpPr>
          <p:cNvPr id="40979" name="Rectangle 29"/>
          <p:cNvSpPr>
            <a:spLocks noChangeArrowheads="1"/>
          </p:cNvSpPr>
          <p:nvPr/>
        </p:nvSpPr>
        <p:spPr bwMode="auto">
          <a:xfrm>
            <a:off x="668338" y="4508500"/>
            <a:ext cx="1079500" cy="36195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Strategic </a:t>
            </a:r>
          </a:p>
          <a:p>
            <a:pPr>
              <a:lnSpc>
                <a:spcPct val="100000"/>
              </a:lnSpc>
              <a:buClrTx/>
              <a:buFontTx/>
              <a:buNone/>
            </a:pPr>
            <a:r>
              <a:rPr lang="en-US" sz="1000" b="1"/>
              <a:t>Intent &amp; Priority</a:t>
            </a:r>
          </a:p>
        </p:txBody>
      </p:sp>
      <p:sp>
        <p:nvSpPr>
          <p:cNvPr id="40980" name="Rectangle 30"/>
          <p:cNvSpPr>
            <a:spLocks noChangeArrowheads="1"/>
          </p:cNvSpPr>
          <p:nvPr/>
        </p:nvSpPr>
        <p:spPr bwMode="auto">
          <a:xfrm>
            <a:off x="1820863" y="4508500"/>
            <a:ext cx="935037" cy="36195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Business </a:t>
            </a:r>
          </a:p>
          <a:p>
            <a:pPr>
              <a:lnSpc>
                <a:spcPct val="100000"/>
              </a:lnSpc>
              <a:buClrTx/>
              <a:buFontTx/>
              <a:buNone/>
            </a:pPr>
            <a:r>
              <a:rPr lang="en-US" sz="1000" b="1"/>
              <a:t>Architecture </a:t>
            </a:r>
          </a:p>
        </p:txBody>
      </p:sp>
      <p:sp>
        <p:nvSpPr>
          <p:cNvPr id="40981" name="Rectangle 31"/>
          <p:cNvSpPr>
            <a:spLocks noChangeArrowheads="1"/>
          </p:cNvSpPr>
          <p:nvPr/>
        </p:nvSpPr>
        <p:spPr bwMode="auto">
          <a:xfrm>
            <a:off x="1104900" y="5518150"/>
            <a:ext cx="1219200" cy="3810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Transition &amp; </a:t>
            </a:r>
          </a:p>
          <a:p>
            <a:pPr>
              <a:lnSpc>
                <a:spcPct val="100000"/>
              </a:lnSpc>
              <a:buClrTx/>
              <a:buFontTx/>
              <a:buNone/>
            </a:pPr>
            <a:r>
              <a:rPr lang="en-US" sz="1000" b="1"/>
              <a:t>Roadmap </a:t>
            </a:r>
          </a:p>
        </p:txBody>
      </p:sp>
      <p:sp>
        <p:nvSpPr>
          <p:cNvPr id="40982" name="Rectangle 32"/>
          <p:cNvSpPr>
            <a:spLocks noChangeArrowheads="1"/>
          </p:cNvSpPr>
          <p:nvPr/>
        </p:nvSpPr>
        <p:spPr bwMode="auto">
          <a:xfrm>
            <a:off x="668338" y="4941888"/>
            <a:ext cx="1079500" cy="503237"/>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Application/</a:t>
            </a:r>
          </a:p>
          <a:p>
            <a:pPr>
              <a:lnSpc>
                <a:spcPct val="100000"/>
              </a:lnSpc>
              <a:buClrTx/>
              <a:buFontTx/>
              <a:buNone/>
            </a:pPr>
            <a:r>
              <a:rPr lang="en-US" sz="1000" b="1"/>
              <a:t>Service </a:t>
            </a:r>
          </a:p>
          <a:p>
            <a:pPr>
              <a:lnSpc>
                <a:spcPct val="100000"/>
              </a:lnSpc>
              <a:buClrTx/>
              <a:buFontTx/>
              <a:buNone/>
            </a:pPr>
            <a:r>
              <a:rPr lang="en-US" sz="1000" b="1"/>
              <a:t>Architecture</a:t>
            </a:r>
          </a:p>
        </p:txBody>
      </p:sp>
      <p:sp>
        <p:nvSpPr>
          <p:cNvPr id="40983" name="Rectangle 33"/>
          <p:cNvSpPr>
            <a:spLocks noChangeArrowheads="1"/>
          </p:cNvSpPr>
          <p:nvPr/>
        </p:nvSpPr>
        <p:spPr bwMode="auto">
          <a:xfrm>
            <a:off x="3076575" y="5060950"/>
            <a:ext cx="990600" cy="3810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Solution </a:t>
            </a:r>
          </a:p>
          <a:p>
            <a:pPr>
              <a:lnSpc>
                <a:spcPct val="100000"/>
              </a:lnSpc>
              <a:buClrTx/>
              <a:buFontTx/>
              <a:buNone/>
            </a:pPr>
            <a:r>
              <a:rPr lang="en-US" sz="1000" b="1"/>
              <a:t>Architectures</a:t>
            </a:r>
          </a:p>
        </p:txBody>
      </p:sp>
      <p:sp>
        <p:nvSpPr>
          <p:cNvPr id="40984" name="Rectangle 35"/>
          <p:cNvSpPr>
            <a:spLocks noChangeArrowheads="1"/>
          </p:cNvSpPr>
          <p:nvPr/>
        </p:nvSpPr>
        <p:spPr bwMode="auto">
          <a:xfrm>
            <a:off x="4356100" y="4581525"/>
            <a:ext cx="1046163" cy="3810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Executive </a:t>
            </a:r>
          </a:p>
          <a:p>
            <a:pPr>
              <a:lnSpc>
                <a:spcPct val="100000"/>
              </a:lnSpc>
              <a:buClrTx/>
              <a:buFontTx/>
              <a:buNone/>
            </a:pPr>
            <a:r>
              <a:rPr lang="en-US" sz="1000" b="1"/>
              <a:t>Dashboard </a:t>
            </a:r>
          </a:p>
        </p:txBody>
      </p:sp>
      <p:sp>
        <p:nvSpPr>
          <p:cNvPr id="40985" name="Rectangle 36"/>
          <p:cNvSpPr>
            <a:spLocks noChangeArrowheads="1"/>
          </p:cNvSpPr>
          <p:nvPr/>
        </p:nvSpPr>
        <p:spPr bwMode="auto">
          <a:xfrm>
            <a:off x="5508625" y="4581525"/>
            <a:ext cx="935038" cy="3810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BI &amp; Analytics</a:t>
            </a:r>
          </a:p>
        </p:txBody>
      </p:sp>
      <p:sp>
        <p:nvSpPr>
          <p:cNvPr id="40986" name="Rectangle 37"/>
          <p:cNvSpPr>
            <a:spLocks noChangeArrowheads="1"/>
          </p:cNvSpPr>
          <p:nvPr/>
        </p:nvSpPr>
        <p:spPr bwMode="auto">
          <a:xfrm>
            <a:off x="7019925" y="5013325"/>
            <a:ext cx="1143000" cy="3810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Process </a:t>
            </a:r>
          </a:p>
          <a:p>
            <a:pPr>
              <a:lnSpc>
                <a:spcPct val="100000"/>
              </a:lnSpc>
              <a:buClrTx/>
              <a:buFontTx/>
              <a:buNone/>
            </a:pPr>
            <a:r>
              <a:rPr lang="en-US" sz="1000" b="1"/>
              <a:t>Modeling</a:t>
            </a:r>
          </a:p>
        </p:txBody>
      </p:sp>
      <p:sp>
        <p:nvSpPr>
          <p:cNvPr id="40987" name="Rectangle 38"/>
          <p:cNvSpPr>
            <a:spLocks noChangeArrowheads="1"/>
          </p:cNvSpPr>
          <p:nvPr/>
        </p:nvSpPr>
        <p:spPr bwMode="auto">
          <a:xfrm>
            <a:off x="3059113" y="5568950"/>
            <a:ext cx="990600" cy="3810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Build &amp; </a:t>
            </a:r>
          </a:p>
          <a:p>
            <a:pPr>
              <a:lnSpc>
                <a:spcPct val="100000"/>
              </a:lnSpc>
              <a:buClrTx/>
              <a:buFontTx/>
              <a:buNone/>
            </a:pPr>
            <a:r>
              <a:rPr lang="en-US" sz="1000" b="1"/>
              <a:t>Test </a:t>
            </a:r>
          </a:p>
        </p:txBody>
      </p:sp>
      <p:sp>
        <p:nvSpPr>
          <p:cNvPr id="40988" name="Rectangle 39"/>
          <p:cNvSpPr>
            <a:spLocks noChangeArrowheads="1"/>
          </p:cNvSpPr>
          <p:nvPr/>
        </p:nvSpPr>
        <p:spPr bwMode="auto">
          <a:xfrm>
            <a:off x="4356100" y="5021263"/>
            <a:ext cx="1066800" cy="43656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Mission </a:t>
            </a:r>
          </a:p>
          <a:p>
            <a:pPr>
              <a:lnSpc>
                <a:spcPct val="100000"/>
              </a:lnSpc>
              <a:buClrTx/>
              <a:buFontTx/>
              <a:buNone/>
            </a:pPr>
            <a:r>
              <a:rPr lang="en-US" sz="1000" b="1"/>
              <a:t>Performance</a:t>
            </a:r>
          </a:p>
        </p:txBody>
      </p:sp>
      <p:sp>
        <p:nvSpPr>
          <p:cNvPr id="40989" name="Rectangle 40"/>
          <p:cNvSpPr>
            <a:spLocks noChangeArrowheads="1"/>
          </p:cNvSpPr>
          <p:nvPr/>
        </p:nvSpPr>
        <p:spPr bwMode="auto">
          <a:xfrm>
            <a:off x="7010400" y="5562600"/>
            <a:ext cx="1143000" cy="3810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Process </a:t>
            </a:r>
          </a:p>
          <a:p>
            <a:pPr>
              <a:lnSpc>
                <a:spcPct val="100000"/>
              </a:lnSpc>
              <a:buClrTx/>
              <a:buFontTx/>
              <a:buNone/>
            </a:pPr>
            <a:r>
              <a:rPr lang="en-US" sz="1000" b="1"/>
              <a:t>Simulation    </a:t>
            </a:r>
          </a:p>
        </p:txBody>
      </p:sp>
      <p:sp>
        <p:nvSpPr>
          <p:cNvPr id="40990" name="Rectangle 41"/>
          <p:cNvSpPr>
            <a:spLocks noChangeArrowheads="1"/>
          </p:cNvSpPr>
          <p:nvPr/>
        </p:nvSpPr>
        <p:spPr bwMode="auto">
          <a:xfrm>
            <a:off x="468313" y="6019800"/>
            <a:ext cx="8424862" cy="433388"/>
          </a:xfrm>
          <a:prstGeom prst="rect">
            <a:avLst/>
          </a:prstGeom>
          <a:solidFill>
            <a:srgbClr val="CCFF66"/>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200" b="1"/>
              <a:t>Municipality Collaboration, Design &amp; Content Mngt Platforms</a:t>
            </a:r>
          </a:p>
        </p:txBody>
      </p:sp>
      <p:sp>
        <p:nvSpPr>
          <p:cNvPr id="40991" name="Rectangle 42"/>
          <p:cNvSpPr>
            <a:spLocks noChangeArrowheads="1"/>
          </p:cNvSpPr>
          <p:nvPr/>
        </p:nvSpPr>
        <p:spPr bwMode="auto">
          <a:xfrm>
            <a:off x="5508625" y="5013325"/>
            <a:ext cx="954088" cy="436563"/>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Financial </a:t>
            </a:r>
          </a:p>
          <a:p>
            <a:pPr>
              <a:lnSpc>
                <a:spcPct val="100000"/>
              </a:lnSpc>
              <a:buClrTx/>
              <a:buFontTx/>
              <a:buNone/>
            </a:pPr>
            <a:r>
              <a:rPr lang="en-US" sz="1000" b="1"/>
              <a:t>Performance</a:t>
            </a:r>
          </a:p>
        </p:txBody>
      </p:sp>
      <p:sp>
        <p:nvSpPr>
          <p:cNvPr id="40992" name="Rectangle 43"/>
          <p:cNvSpPr>
            <a:spLocks noChangeArrowheads="1"/>
          </p:cNvSpPr>
          <p:nvPr/>
        </p:nvSpPr>
        <p:spPr bwMode="auto">
          <a:xfrm>
            <a:off x="4932363" y="5516563"/>
            <a:ext cx="1066800" cy="436562"/>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Operational </a:t>
            </a:r>
          </a:p>
          <a:p>
            <a:pPr>
              <a:lnSpc>
                <a:spcPct val="100000"/>
              </a:lnSpc>
              <a:buClrTx/>
              <a:buFontTx/>
              <a:buNone/>
            </a:pPr>
            <a:r>
              <a:rPr lang="en-US" sz="1000" b="1"/>
              <a:t>Performance</a:t>
            </a:r>
          </a:p>
        </p:txBody>
      </p:sp>
      <p:sp>
        <p:nvSpPr>
          <p:cNvPr id="40993" name="Rectangle 33"/>
          <p:cNvSpPr>
            <a:spLocks noChangeArrowheads="1"/>
          </p:cNvSpPr>
          <p:nvPr/>
        </p:nvSpPr>
        <p:spPr bwMode="auto">
          <a:xfrm>
            <a:off x="3059113" y="4552950"/>
            <a:ext cx="990600" cy="381000"/>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Enterprise </a:t>
            </a:r>
          </a:p>
          <a:p>
            <a:pPr>
              <a:lnSpc>
                <a:spcPct val="100000"/>
              </a:lnSpc>
              <a:buClrTx/>
              <a:buFontTx/>
              <a:buNone/>
            </a:pPr>
            <a:r>
              <a:rPr lang="en-US" sz="1000" b="1"/>
              <a:t>Architecture</a:t>
            </a:r>
          </a:p>
        </p:txBody>
      </p:sp>
      <p:sp>
        <p:nvSpPr>
          <p:cNvPr id="40994" name="Rectangle 32"/>
          <p:cNvSpPr>
            <a:spLocks noChangeArrowheads="1"/>
          </p:cNvSpPr>
          <p:nvPr/>
        </p:nvSpPr>
        <p:spPr bwMode="auto">
          <a:xfrm>
            <a:off x="1820863" y="4941888"/>
            <a:ext cx="935037" cy="503237"/>
          </a:xfrm>
          <a:prstGeom prst="rect">
            <a:avLst/>
          </a:prstGeom>
          <a:solidFill>
            <a:srgbClr val="CC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Technical </a:t>
            </a:r>
          </a:p>
          <a:p>
            <a:pPr>
              <a:lnSpc>
                <a:spcPct val="100000"/>
              </a:lnSpc>
              <a:buClrTx/>
              <a:buFontTx/>
              <a:buNone/>
            </a:pPr>
            <a:r>
              <a:rPr lang="en-US" sz="1000" b="1"/>
              <a:t>Architecture</a:t>
            </a:r>
          </a:p>
        </p:txBody>
      </p:sp>
      <p:pic>
        <p:nvPicPr>
          <p:cNvPr id="40995" name="Picture 47"/>
          <p:cNvPicPr>
            <a:picLocks noChangeAspect="1" noChangeArrowheads="1"/>
          </p:cNvPicPr>
          <p:nvPr/>
        </p:nvPicPr>
        <p:blipFill>
          <a:blip r:embed="rId2"/>
          <a:srcRect/>
          <a:stretch>
            <a:fillRect/>
          </a:stretch>
        </p:blipFill>
        <p:spPr bwMode="auto">
          <a:xfrm>
            <a:off x="755650" y="1301750"/>
            <a:ext cx="863600" cy="971550"/>
          </a:xfrm>
          <a:prstGeom prst="rect">
            <a:avLst/>
          </a:prstGeom>
          <a:noFill/>
          <a:ln w="12700">
            <a:noFill/>
            <a:miter lim="800000"/>
            <a:headEnd/>
            <a:tailEnd/>
          </a:ln>
        </p:spPr>
      </p:pic>
      <p:pic>
        <p:nvPicPr>
          <p:cNvPr id="40996" name="Picture 51"/>
          <p:cNvPicPr>
            <a:picLocks noChangeAspect="1" noChangeArrowheads="1"/>
          </p:cNvPicPr>
          <p:nvPr/>
        </p:nvPicPr>
        <p:blipFill>
          <a:blip r:embed="rId3"/>
          <a:srcRect/>
          <a:stretch>
            <a:fillRect/>
          </a:stretch>
        </p:blipFill>
        <p:spPr bwMode="auto">
          <a:xfrm>
            <a:off x="1892300" y="1301750"/>
            <a:ext cx="906463" cy="973138"/>
          </a:xfrm>
          <a:prstGeom prst="rect">
            <a:avLst/>
          </a:prstGeom>
          <a:noFill/>
          <a:ln w="12700">
            <a:noFill/>
            <a:miter lim="800000"/>
            <a:headEnd/>
            <a:tailEnd/>
          </a:ln>
        </p:spPr>
      </p:pic>
      <p:pic>
        <p:nvPicPr>
          <p:cNvPr id="40997" name="Picture 52"/>
          <p:cNvPicPr>
            <a:picLocks noChangeAspect="1" noChangeArrowheads="1"/>
          </p:cNvPicPr>
          <p:nvPr/>
        </p:nvPicPr>
        <p:blipFill>
          <a:blip r:embed="rId4"/>
          <a:srcRect/>
          <a:stretch>
            <a:fillRect/>
          </a:stretch>
        </p:blipFill>
        <p:spPr bwMode="auto">
          <a:xfrm>
            <a:off x="3073400" y="1301750"/>
            <a:ext cx="936625" cy="974725"/>
          </a:xfrm>
          <a:prstGeom prst="rect">
            <a:avLst/>
          </a:prstGeom>
          <a:noFill/>
          <a:ln w="12700">
            <a:noFill/>
            <a:miter lim="800000"/>
            <a:headEnd/>
            <a:tailEnd/>
          </a:ln>
        </p:spPr>
      </p:pic>
      <p:pic>
        <p:nvPicPr>
          <p:cNvPr id="40998" name="Picture 54"/>
          <p:cNvPicPr>
            <a:picLocks noChangeAspect="1" noChangeArrowheads="1"/>
          </p:cNvPicPr>
          <p:nvPr/>
        </p:nvPicPr>
        <p:blipFill>
          <a:blip r:embed="rId5"/>
          <a:srcRect/>
          <a:stretch>
            <a:fillRect/>
          </a:stretch>
        </p:blipFill>
        <p:spPr bwMode="auto">
          <a:xfrm>
            <a:off x="4284663" y="1301750"/>
            <a:ext cx="906462" cy="974725"/>
          </a:xfrm>
          <a:prstGeom prst="rect">
            <a:avLst/>
          </a:prstGeom>
          <a:noFill/>
          <a:ln w="12700">
            <a:noFill/>
            <a:miter lim="800000"/>
            <a:headEnd/>
            <a:tailEnd/>
          </a:ln>
        </p:spPr>
      </p:pic>
      <p:sp>
        <p:nvSpPr>
          <p:cNvPr id="40999" name="Rectangle 17"/>
          <p:cNvSpPr>
            <a:spLocks noChangeArrowheads="1"/>
          </p:cNvSpPr>
          <p:nvPr/>
        </p:nvSpPr>
        <p:spPr bwMode="auto">
          <a:xfrm>
            <a:off x="533400" y="1084263"/>
            <a:ext cx="8229600" cy="304800"/>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100" b="1"/>
              <a:t>Subscriber (Municipalities) Lifecycle Management</a:t>
            </a:r>
          </a:p>
        </p:txBody>
      </p:sp>
      <p:sp>
        <p:nvSpPr>
          <p:cNvPr id="41000" name="Rectangle 18"/>
          <p:cNvSpPr>
            <a:spLocks noChangeArrowheads="1"/>
          </p:cNvSpPr>
          <p:nvPr/>
        </p:nvSpPr>
        <p:spPr bwMode="auto">
          <a:xfrm>
            <a:off x="533400" y="779463"/>
            <a:ext cx="8229600" cy="304800"/>
          </a:xfrm>
          <a:prstGeom prst="rect">
            <a:avLst/>
          </a:prstGeom>
          <a:solidFill>
            <a:srgbClr val="00FFFF"/>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100" b="1"/>
              <a:t>Governance (MRM and Delivery Platform) </a:t>
            </a:r>
          </a:p>
        </p:txBody>
      </p:sp>
      <p:sp>
        <p:nvSpPr>
          <p:cNvPr id="41001" name="Text Box 14"/>
          <p:cNvSpPr txBox="1">
            <a:spLocks noChangeArrowheads="1"/>
          </p:cNvSpPr>
          <p:nvPr/>
        </p:nvSpPr>
        <p:spPr bwMode="auto">
          <a:xfrm>
            <a:off x="5500688" y="1560513"/>
            <a:ext cx="1158875" cy="428625"/>
          </a:xfrm>
          <a:prstGeom prst="rect">
            <a:avLst/>
          </a:prstGeom>
          <a:solidFill>
            <a:srgbClr val="FF99CC"/>
          </a:solidFill>
          <a:ln w="9525">
            <a:noFill/>
            <a:miter lim="800000"/>
            <a:headEnd/>
            <a:tailEnd/>
          </a:ln>
        </p:spPr>
        <p:txBody>
          <a:bodyPr>
            <a:prstTxWarp prst="textNoShape">
              <a:avLst/>
            </a:prstTxWarp>
            <a:spAutoFit/>
          </a:bodyPr>
          <a:lstStyle/>
          <a:p>
            <a:pPr>
              <a:lnSpc>
                <a:spcPct val="100000"/>
              </a:lnSpc>
              <a:buClrTx/>
              <a:buFontTx/>
              <a:buNone/>
            </a:pPr>
            <a:r>
              <a:rPr lang="en-US" sz="1100" b="1"/>
              <a:t>Collaboration</a:t>
            </a:r>
          </a:p>
          <a:p>
            <a:pPr>
              <a:lnSpc>
                <a:spcPct val="100000"/>
              </a:lnSpc>
              <a:buClrTx/>
              <a:buFontTx/>
              <a:buNone/>
            </a:pPr>
            <a:r>
              <a:rPr lang="en-US" sz="1100" b="1"/>
              <a:t>Workspace</a:t>
            </a:r>
          </a:p>
        </p:txBody>
      </p:sp>
      <p:sp>
        <p:nvSpPr>
          <p:cNvPr id="41002" name="Rectangle 19"/>
          <p:cNvSpPr>
            <a:spLocks noChangeArrowheads="1"/>
          </p:cNvSpPr>
          <p:nvPr/>
        </p:nvSpPr>
        <p:spPr bwMode="auto">
          <a:xfrm>
            <a:off x="611188" y="3284538"/>
            <a:ext cx="7921625" cy="720725"/>
          </a:xfrm>
          <a:prstGeom prst="rect">
            <a:avLst/>
          </a:prstGeom>
          <a:solidFill>
            <a:srgbClr val="FFCC99"/>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endParaRPr lang="en-US" sz="1200" b="1"/>
          </a:p>
        </p:txBody>
      </p:sp>
      <p:sp>
        <p:nvSpPr>
          <p:cNvPr id="41003" name="Text Box 20"/>
          <p:cNvSpPr txBox="1">
            <a:spLocks noChangeArrowheads="1"/>
          </p:cNvSpPr>
          <p:nvPr/>
        </p:nvSpPr>
        <p:spPr bwMode="auto">
          <a:xfrm>
            <a:off x="2052638" y="3284538"/>
            <a:ext cx="4679950" cy="274637"/>
          </a:xfrm>
          <a:prstGeom prst="rect">
            <a:avLst/>
          </a:prstGeom>
          <a:solidFill>
            <a:srgbClr val="FFCC99"/>
          </a:solidFill>
          <a:ln w="9525">
            <a:noFill/>
            <a:miter lim="800000"/>
            <a:headEnd/>
            <a:tailEnd/>
          </a:ln>
        </p:spPr>
        <p:txBody>
          <a:bodyPr>
            <a:prstTxWarp prst="textNoShape">
              <a:avLst/>
            </a:prstTxWarp>
            <a:spAutoFit/>
          </a:bodyPr>
          <a:lstStyle/>
          <a:p>
            <a:pPr>
              <a:lnSpc>
                <a:spcPct val="100000"/>
              </a:lnSpc>
              <a:buClrTx/>
              <a:buFontTx/>
              <a:buNone/>
            </a:pPr>
            <a:r>
              <a:rPr lang="en-US" sz="1200" b="1"/>
              <a:t>My Municipality Model Management</a:t>
            </a:r>
          </a:p>
        </p:txBody>
      </p:sp>
      <p:sp>
        <p:nvSpPr>
          <p:cNvPr id="41004" name="Rectangle 27"/>
          <p:cNvSpPr>
            <a:spLocks noChangeArrowheads="1"/>
          </p:cNvSpPr>
          <p:nvPr/>
        </p:nvSpPr>
        <p:spPr bwMode="auto">
          <a:xfrm>
            <a:off x="3887788" y="3552825"/>
            <a:ext cx="1143000" cy="381000"/>
          </a:xfrm>
          <a:prstGeom prst="rect">
            <a:avLst/>
          </a:prstGeom>
          <a:solidFill>
            <a:srgbClr val="FFCC99"/>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Arch &amp; Model </a:t>
            </a:r>
          </a:p>
          <a:p>
            <a:pPr>
              <a:lnSpc>
                <a:spcPct val="100000"/>
              </a:lnSpc>
              <a:buClrTx/>
              <a:buFontTx/>
              <a:buNone/>
            </a:pPr>
            <a:r>
              <a:rPr lang="en-US" sz="1000" b="1"/>
              <a:t>Review Board </a:t>
            </a:r>
          </a:p>
        </p:txBody>
      </p:sp>
      <p:sp>
        <p:nvSpPr>
          <p:cNvPr id="41005" name="Rectangle 28"/>
          <p:cNvSpPr>
            <a:spLocks noChangeArrowheads="1"/>
          </p:cNvSpPr>
          <p:nvPr/>
        </p:nvSpPr>
        <p:spPr bwMode="auto">
          <a:xfrm>
            <a:off x="684213" y="3552825"/>
            <a:ext cx="1143000" cy="360363"/>
          </a:xfrm>
          <a:prstGeom prst="rect">
            <a:avLst/>
          </a:prstGeom>
          <a:solidFill>
            <a:srgbClr val="FFCC99"/>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Administration</a:t>
            </a:r>
          </a:p>
        </p:txBody>
      </p:sp>
      <p:sp>
        <p:nvSpPr>
          <p:cNvPr id="41006" name="Rectangle 34"/>
          <p:cNvSpPr>
            <a:spLocks noChangeArrowheads="1"/>
          </p:cNvSpPr>
          <p:nvPr/>
        </p:nvSpPr>
        <p:spPr bwMode="auto">
          <a:xfrm>
            <a:off x="2286000" y="3552825"/>
            <a:ext cx="1143000" cy="381000"/>
          </a:xfrm>
          <a:prstGeom prst="rect">
            <a:avLst/>
          </a:prstGeom>
          <a:solidFill>
            <a:srgbClr val="FFCC99"/>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Project </a:t>
            </a:r>
          </a:p>
          <a:p>
            <a:pPr>
              <a:lnSpc>
                <a:spcPct val="100000"/>
              </a:lnSpc>
              <a:buClrTx/>
              <a:buFontTx/>
              <a:buNone/>
            </a:pPr>
            <a:r>
              <a:rPr lang="en-US" sz="1000" b="1"/>
              <a:t>Support  </a:t>
            </a:r>
          </a:p>
        </p:txBody>
      </p:sp>
      <p:sp>
        <p:nvSpPr>
          <p:cNvPr id="41007" name="Rectangle 37"/>
          <p:cNvSpPr>
            <a:spLocks noChangeArrowheads="1"/>
          </p:cNvSpPr>
          <p:nvPr/>
        </p:nvSpPr>
        <p:spPr bwMode="auto">
          <a:xfrm>
            <a:off x="5489575" y="3552825"/>
            <a:ext cx="1143000" cy="381000"/>
          </a:xfrm>
          <a:prstGeom prst="rect">
            <a:avLst/>
          </a:prstGeom>
          <a:solidFill>
            <a:srgbClr val="FFCC99"/>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Meta</a:t>
            </a:r>
          </a:p>
          <a:p>
            <a:pPr>
              <a:lnSpc>
                <a:spcPct val="100000"/>
              </a:lnSpc>
              <a:buClrTx/>
              <a:buFontTx/>
              <a:buNone/>
            </a:pPr>
            <a:r>
              <a:rPr lang="en-US" sz="1000" b="1"/>
              <a:t>Modeler   </a:t>
            </a:r>
          </a:p>
        </p:txBody>
      </p:sp>
      <p:sp>
        <p:nvSpPr>
          <p:cNvPr id="41008" name="Rectangle 40"/>
          <p:cNvSpPr>
            <a:spLocks noChangeArrowheads="1"/>
          </p:cNvSpPr>
          <p:nvPr/>
        </p:nvSpPr>
        <p:spPr bwMode="auto">
          <a:xfrm>
            <a:off x="7092950" y="3552825"/>
            <a:ext cx="1143000" cy="381000"/>
          </a:xfrm>
          <a:prstGeom prst="rect">
            <a:avLst/>
          </a:prstGeom>
          <a:solidFill>
            <a:srgbClr val="FFCC99"/>
          </a:solidFill>
          <a:ln w="9525">
            <a:solidFill>
              <a:schemeClr val="tx1"/>
            </a:solidFill>
            <a:miter lim="800000"/>
            <a:headEnd/>
            <a:tailEnd/>
          </a:ln>
        </p:spPr>
        <p:txBody>
          <a:bodyPr wrap="none" anchor="ctr">
            <a:prstTxWarp prst="textNoShape">
              <a:avLst/>
            </a:prstTxWarp>
          </a:bodyPr>
          <a:lstStyle/>
          <a:p>
            <a:pPr>
              <a:lnSpc>
                <a:spcPct val="100000"/>
              </a:lnSpc>
              <a:buClrTx/>
              <a:buFontTx/>
              <a:buNone/>
            </a:pPr>
            <a:r>
              <a:rPr lang="en-US" sz="1000" b="1"/>
              <a:t>Reference </a:t>
            </a:r>
          </a:p>
          <a:p>
            <a:pPr>
              <a:lnSpc>
                <a:spcPct val="100000"/>
              </a:lnSpc>
              <a:buClrTx/>
              <a:buFontTx/>
              <a:buNone/>
            </a:pPr>
            <a:r>
              <a:rPr lang="en-US" sz="1000" b="1"/>
              <a:t>Modeler   </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5400" y="476250"/>
            <a:ext cx="8990013" cy="873125"/>
          </a:xfrm>
        </p:spPr>
        <p:txBody>
          <a:bodyPr/>
          <a:lstStyle/>
          <a:p>
            <a:r>
              <a:rPr lang="en-US" sz="1900" b="1">
                <a:latin typeface="Tahoma" charset="0"/>
              </a:rPr>
              <a:t>MRMv2  Program PROJECT Organization and Governance Structure to be revised to support the go forward role of MISA as a provider of MRM v2 and Collaboration Workspace </a:t>
            </a:r>
          </a:p>
        </p:txBody>
      </p:sp>
      <p:sp>
        <p:nvSpPr>
          <p:cNvPr id="148483" name="Rectangle 3"/>
          <p:cNvSpPr>
            <a:spLocks noChangeArrowheads="1"/>
          </p:cNvSpPr>
          <p:nvPr/>
        </p:nvSpPr>
        <p:spPr bwMode="auto">
          <a:xfrm>
            <a:off x="3810000" y="2344738"/>
            <a:ext cx="1828800" cy="3810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200" b="1">
                <a:latin typeface="Tahoma" charset="0"/>
              </a:rPr>
              <a:t>Steering  Committee</a:t>
            </a:r>
          </a:p>
        </p:txBody>
      </p:sp>
      <p:sp>
        <p:nvSpPr>
          <p:cNvPr id="148484" name="Rectangle 4"/>
          <p:cNvSpPr>
            <a:spLocks noChangeArrowheads="1"/>
          </p:cNvSpPr>
          <p:nvPr/>
        </p:nvSpPr>
        <p:spPr bwMode="auto">
          <a:xfrm>
            <a:off x="3810000" y="3106738"/>
            <a:ext cx="1828800" cy="3810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MRM V2 –  Program</a:t>
            </a:r>
          </a:p>
        </p:txBody>
      </p:sp>
      <p:sp>
        <p:nvSpPr>
          <p:cNvPr id="148485" name="Rectangle 5"/>
          <p:cNvSpPr>
            <a:spLocks noChangeArrowheads="1"/>
          </p:cNvSpPr>
          <p:nvPr/>
        </p:nvSpPr>
        <p:spPr bwMode="auto">
          <a:xfrm>
            <a:off x="685800" y="4016375"/>
            <a:ext cx="685800" cy="533400"/>
          </a:xfrm>
          <a:prstGeom prst="rect">
            <a:avLst/>
          </a:prstGeom>
          <a:gradFill rotWithShape="1">
            <a:gsLst>
              <a:gs pos="0">
                <a:srgbClr val="0066FF"/>
              </a:gs>
              <a:gs pos="50000">
                <a:schemeClr val="bg1"/>
              </a:gs>
              <a:gs pos="100000">
                <a:srgbClr val="0066FF"/>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Design Review Group</a:t>
            </a:r>
          </a:p>
        </p:txBody>
      </p:sp>
      <p:sp>
        <p:nvSpPr>
          <p:cNvPr id="148486" name="Rectangle 6"/>
          <p:cNvSpPr>
            <a:spLocks noChangeArrowheads="1"/>
          </p:cNvSpPr>
          <p:nvPr/>
        </p:nvSpPr>
        <p:spPr bwMode="auto">
          <a:xfrm>
            <a:off x="3810000" y="1887538"/>
            <a:ext cx="1828800" cy="3048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200" b="1">
                <a:latin typeface="Tahoma" charset="0"/>
              </a:rPr>
              <a:t>MISA Ontario</a:t>
            </a:r>
          </a:p>
        </p:txBody>
      </p:sp>
      <p:sp>
        <p:nvSpPr>
          <p:cNvPr id="148487" name="Rectangle 7"/>
          <p:cNvSpPr>
            <a:spLocks noChangeArrowheads="1"/>
          </p:cNvSpPr>
          <p:nvPr/>
        </p:nvSpPr>
        <p:spPr bwMode="auto">
          <a:xfrm>
            <a:off x="3810000" y="1354138"/>
            <a:ext cx="1828800" cy="457200"/>
          </a:xfrm>
          <a:prstGeom prst="rect">
            <a:avLst/>
          </a:prstGeom>
          <a:gradFill rotWithShape="1">
            <a:gsLst>
              <a:gs pos="0">
                <a:srgbClr val="9933FF"/>
              </a:gs>
              <a:gs pos="50000">
                <a:schemeClr val="bg1"/>
              </a:gs>
              <a:gs pos="100000">
                <a:srgbClr val="9933FF"/>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200" b="1">
                <a:latin typeface="Tahoma" charset="0"/>
              </a:rPr>
              <a:t>MISA / ASIM Canada</a:t>
            </a:r>
          </a:p>
        </p:txBody>
      </p:sp>
      <p:cxnSp>
        <p:nvCxnSpPr>
          <p:cNvPr id="41992" name="AutoShape 8"/>
          <p:cNvCxnSpPr>
            <a:cxnSpLocks noChangeShapeType="1"/>
            <a:stCxn id="148486" idx="0"/>
            <a:endCxn id="148487" idx="2"/>
          </p:cNvCxnSpPr>
          <p:nvPr/>
        </p:nvCxnSpPr>
        <p:spPr bwMode="auto">
          <a:xfrm flipV="1">
            <a:off x="4724400" y="1811338"/>
            <a:ext cx="0" cy="76200"/>
          </a:xfrm>
          <a:prstGeom prst="straightConnector1">
            <a:avLst/>
          </a:prstGeom>
          <a:noFill/>
          <a:ln w="9525">
            <a:solidFill>
              <a:schemeClr val="tx1"/>
            </a:solidFill>
            <a:round/>
            <a:headEnd/>
            <a:tailEnd/>
          </a:ln>
        </p:spPr>
      </p:cxnSp>
      <p:cxnSp>
        <p:nvCxnSpPr>
          <p:cNvPr id="41993" name="AutoShape 9"/>
          <p:cNvCxnSpPr>
            <a:cxnSpLocks noChangeShapeType="1"/>
            <a:stCxn id="148486" idx="2"/>
            <a:endCxn id="148483" idx="0"/>
          </p:cNvCxnSpPr>
          <p:nvPr/>
        </p:nvCxnSpPr>
        <p:spPr bwMode="auto">
          <a:xfrm>
            <a:off x="4724400" y="2192338"/>
            <a:ext cx="0" cy="152400"/>
          </a:xfrm>
          <a:prstGeom prst="straightConnector1">
            <a:avLst/>
          </a:prstGeom>
          <a:noFill/>
          <a:ln w="9525">
            <a:solidFill>
              <a:schemeClr val="tx1"/>
            </a:solidFill>
            <a:round/>
            <a:headEnd/>
            <a:tailEnd/>
          </a:ln>
        </p:spPr>
      </p:cxnSp>
      <p:cxnSp>
        <p:nvCxnSpPr>
          <p:cNvPr id="41994" name="AutoShape 10"/>
          <p:cNvCxnSpPr>
            <a:cxnSpLocks noChangeShapeType="1"/>
            <a:stCxn id="148496" idx="2"/>
            <a:endCxn id="148498" idx="0"/>
          </p:cNvCxnSpPr>
          <p:nvPr/>
        </p:nvCxnSpPr>
        <p:spPr bwMode="auto">
          <a:xfrm rot="16200000" flipH="1">
            <a:off x="2533650" y="4454525"/>
            <a:ext cx="381000" cy="1181100"/>
          </a:xfrm>
          <a:prstGeom prst="bentConnector3">
            <a:avLst>
              <a:gd name="adj1" fmla="val 50000"/>
            </a:avLst>
          </a:prstGeom>
          <a:noFill/>
          <a:ln w="9525">
            <a:solidFill>
              <a:schemeClr val="tx1"/>
            </a:solidFill>
            <a:miter lim="800000"/>
            <a:headEnd/>
            <a:tailEnd/>
          </a:ln>
        </p:spPr>
      </p:cxnSp>
      <p:cxnSp>
        <p:nvCxnSpPr>
          <p:cNvPr id="41995" name="AutoShape 11"/>
          <p:cNvCxnSpPr>
            <a:cxnSpLocks noChangeShapeType="1"/>
            <a:stCxn id="148484" idx="0"/>
            <a:endCxn id="148493" idx="2"/>
          </p:cNvCxnSpPr>
          <p:nvPr/>
        </p:nvCxnSpPr>
        <p:spPr bwMode="auto">
          <a:xfrm flipV="1">
            <a:off x="4724400" y="2954338"/>
            <a:ext cx="0" cy="152400"/>
          </a:xfrm>
          <a:prstGeom prst="straightConnector1">
            <a:avLst/>
          </a:prstGeom>
          <a:noFill/>
          <a:ln w="9525">
            <a:solidFill>
              <a:schemeClr val="tx1"/>
            </a:solidFill>
            <a:round/>
            <a:headEnd/>
            <a:tailEnd/>
          </a:ln>
        </p:spPr>
      </p:cxnSp>
      <p:sp>
        <p:nvSpPr>
          <p:cNvPr id="148492" name="Rectangle 12"/>
          <p:cNvSpPr>
            <a:spLocks noChangeArrowheads="1"/>
          </p:cNvSpPr>
          <p:nvPr/>
        </p:nvSpPr>
        <p:spPr bwMode="auto">
          <a:xfrm>
            <a:off x="609600" y="5235575"/>
            <a:ext cx="914400" cy="533400"/>
          </a:xfrm>
          <a:prstGeom prst="rect">
            <a:avLst/>
          </a:prstGeom>
          <a:gradFill rotWithShape="1">
            <a:gsLst>
              <a:gs pos="0">
                <a:srgbClr val="FF9966"/>
              </a:gs>
              <a:gs pos="50000">
                <a:schemeClr val="bg1"/>
              </a:gs>
              <a:gs pos="100000">
                <a:srgbClr val="FF9966"/>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Software Vendor</a:t>
            </a:r>
          </a:p>
        </p:txBody>
      </p:sp>
      <p:sp>
        <p:nvSpPr>
          <p:cNvPr id="148493" name="Rectangle 13"/>
          <p:cNvSpPr>
            <a:spLocks noChangeArrowheads="1"/>
          </p:cNvSpPr>
          <p:nvPr/>
        </p:nvSpPr>
        <p:spPr bwMode="auto">
          <a:xfrm>
            <a:off x="3810000" y="2725738"/>
            <a:ext cx="1828800" cy="2286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a:latin typeface="Tahoma" charset="0"/>
              </a:rPr>
              <a:t>Program Director</a:t>
            </a:r>
          </a:p>
        </p:txBody>
      </p:sp>
      <p:sp>
        <p:nvSpPr>
          <p:cNvPr id="148494" name="Rectangle 14"/>
          <p:cNvSpPr>
            <a:spLocks noChangeArrowheads="1"/>
          </p:cNvSpPr>
          <p:nvPr/>
        </p:nvSpPr>
        <p:spPr bwMode="auto">
          <a:xfrm>
            <a:off x="3810000" y="3487738"/>
            <a:ext cx="1828800" cy="2286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a:latin typeface="Tahoma" charset="0"/>
              </a:rPr>
              <a:t>Program Manager</a:t>
            </a:r>
          </a:p>
        </p:txBody>
      </p:sp>
      <p:sp>
        <p:nvSpPr>
          <p:cNvPr id="148495" name="Rectangle 15"/>
          <p:cNvSpPr>
            <a:spLocks noChangeArrowheads="1"/>
          </p:cNvSpPr>
          <p:nvPr/>
        </p:nvSpPr>
        <p:spPr bwMode="auto">
          <a:xfrm>
            <a:off x="1524000" y="4016375"/>
            <a:ext cx="1219200" cy="5334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Software and Website</a:t>
            </a:r>
          </a:p>
        </p:txBody>
      </p:sp>
      <p:sp>
        <p:nvSpPr>
          <p:cNvPr id="148496" name="Rectangle 16"/>
          <p:cNvSpPr>
            <a:spLocks noChangeArrowheads="1"/>
          </p:cNvSpPr>
          <p:nvPr/>
        </p:nvSpPr>
        <p:spPr bwMode="auto">
          <a:xfrm>
            <a:off x="1524000" y="4549775"/>
            <a:ext cx="1219200" cy="3048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a:latin typeface="Tahoma" charset="0"/>
              </a:rPr>
              <a:t>Implementation</a:t>
            </a:r>
          </a:p>
          <a:p>
            <a:pPr>
              <a:lnSpc>
                <a:spcPct val="100000"/>
              </a:lnSpc>
              <a:buClrTx/>
              <a:buFontTx/>
              <a:buNone/>
              <a:defRPr/>
            </a:pPr>
            <a:r>
              <a:rPr lang="en-US" sz="1000">
                <a:latin typeface="Tahoma" charset="0"/>
              </a:rPr>
              <a:t>Lead Municipality</a:t>
            </a:r>
          </a:p>
        </p:txBody>
      </p:sp>
      <p:cxnSp>
        <p:nvCxnSpPr>
          <p:cNvPr id="42001" name="AutoShape 17"/>
          <p:cNvCxnSpPr>
            <a:cxnSpLocks noChangeShapeType="1"/>
            <a:stCxn id="148495" idx="1"/>
            <a:endCxn id="148485" idx="3"/>
          </p:cNvCxnSpPr>
          <p:nvPr/>
        </p:nvCxnSpPr>
        <p:spPr bwMode="auto">
          <a:xfrm rot="10800000">
            <a:off x="1371600" y="4283075"/>
            <a:ext cx="152400" cy="0"/>
          </a:xfrm>
          <a:prstGeom prst="straightConnector1">
            <a:avLst/>
          </a:prstGeom>
          <a:noFill/>
          <a:ln w="9525">
            <a:solidFill>
              <a:schemeClr val="tx1"/>
            </a:solidFill>
            <a:round/>
            <a:headEnd/>
            <a:tailEnd/>
          </a:ln>
        </p:spPr>
      </p:cxnSp>
      <p:sp>
        <p:nvSpPr>
          <p:cNvPr id="148498" name="Rectangle 18"/>
          <p:cNvSpPr>
            <a:spLocks noChangeArrowheads="1"/>
          </p:cNvSpPr>
          <p:nvPr/>
        </p:nvSpPr>
        <p:spPr bwMode="auto">
          <a:xfrm>
            <a:off x="2743200" y="5235575"/>
            <a:ext cx="1143000" cy="533400"/>
          </a:xfrm>
          <a:prstGeom prst="rect">
            <a:avLst/>
          </a:prstGeom>
          <a:gradFill rotWithShape="1">
            <a:gsLst>
              <a:gs pos="0">
                <a:srgbClr val="0066FF"/>
              </a:gs>
              <a:gs pos="50000">
                <a:schemeClr val="bg1"/>
              </a:gs>
              <a:gs pos="100000">
                <a:srgbClr val="0066FF"/>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Test Municipalities</a:t>
            </a:r>
          </a:p>
        </p:txBody>
      </p:sp>
      <p:cxnSp>
        <p:nvCxnSpPr>
          <p:cNvPr id="42003" name="AutoShape 19"/>
          <p:cNvCxnSpPr>
            <a:cxnSpLocks noChangeShapeType="1"/>
            <a:stCxn id="148496" idx="2"/>
            <a:endCxn id="148492" idx="0"/>
          </p:cNvCxnSpPr>
          <p:nvPr/>
        </p:nvCxnSpPr>
        <p:spPr bwMode="auto">
          <a:xfrm rot="5400000">
            <a:off x="1409700" y="4511675"/>
            <a:ext cx="381000" cy="1066800"/>
          </a:xfrm>
          <a:prstGeom prst="bentConnector3">
            <a:avLst>
              <a:gd name="adj1" fmla="val 50000"/>
            </a:avLst>
          </a:prstGeom>
          <a:noFill/>
          <a:ln w="9525">
            <a:solidFill>
              <a:schemeClr val="tx1"/>
            </a:solidFill>
            <a:miter lim="800000"/>
            <a:headEnd/>
            <a:tailEnd/>
          </a:ln>
        </p:spPr>
      </p:cxnSp>
      <p:sp>
        <p:nvSpPr>
          <p:cNvPr id="148500" name="Rectangle 20"/>
          <p:cNvSpPr>
            <a:spLocks noChangeArrowheads="1"/>
          </p:cNvSpPr>
          <p:nvPr/>
        </p:nvSpPr>
        <p:spPr bwMode="auto">
          <a:xfrm>
            <a:off x="3124200" y="4016375"/>
            <a:ext cx="1219200" cy="5334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Program </a:t>
            </a:r>
          </a:p>
          <a:p>
            <a:pPr>
              <a:lnSpc>
                <a:spcPct val="100000"/>
              </a:lnSpc>
              <a:buClrTx/>
              <a:buFontTx/>
              <a:buNone/>
              <a:defRPr/>
            </a:pPr>
            <a:r>
              <a:rPr lang="en-US" sz="1000" b="1">
                <a:latin typeface="Tahoma" charset="0"/>
              </a:rPr>
              <a:t>Fund Raising</a:t>
            </a:r>
          </a:p>
        </p:txBody>
      </p:sp>
      <p:sp>
        <p:nvSpPr>
          <p:cNvPr id="148501" name="Rectangle 21"/>
          <p:cNvSpPr>
            <a:spLocks noChangeArrowheads="1"/>
          </p:cNvSpPr>
          <p:nvPr/>
        </p:nvSpPr>
        <p:spPr bwMode="auto">
          <a:xfrm>
            <a:off x="3124200" y="4549775"/>
            <a:ext cx="1219200" cy="3048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a:latin typeface="Tahoma" charset="0"/>
              </a:rPr>
              <a:t>Project Manager</a:t>
            </a:r>
          </a:p>
        </p:txBody>
      </p:sp>
      <p:sp>
        <p:nvSpPr>
          <p:cNvPr id="148502" name="Rectangle 22"/>
          <p:cNvSpPr>
            <a:spLocks noChangeArrowheads="1"/>
          </p:cNvSpPr>
          <p:nvPr/>
        </p:nvSpPr>
        <p:spPr bwMode="auto">
          <a:xfrm>
            <a:off x="4724400" y="4016375"/>
            <a:ext cx="1143000" cy="5334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Program Sustainment</a:t>
            </a:r>
          </a:p>
        </p:txBody>
      </p:sp>
      <p:sp>
        <p:nvSpPr>
          <p:cNvPr id="148503" name="Rectangle 23"/>
          <p:cNvSpPr>
            <a:spLocks noChangeArrowheads="1"/>
          </p:cNvSpPr>
          <p:nvPr/>
        </p:nvSpPr>
        <p:spPr bwMode="auto">
          <a:xfrm>
            <a:off x="4724400" y="4549775"/>
            <a:ext cx="1143000" cy="3048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a:latin typeface="Tahoma" charset="0"/>
              </a:rPr>
              <a:t>Project Manager</a:t>
            </a:r>
          </a:p>
        </p:txBody>
      </p:sp>
      <p:sp>
        <p:nvSpPr>
          <p:cNvPr id="148504" name="Rectangle 24"/>
          <p:cNvSpPr>
            <a:spLocks noChangeArrowheads="1"/>
          </p:cNvSpPr>
          <p:nvPr/>
        </p:nvSpPr>
        <p:spPr bwMode="auto">
          <a:xfrm>
            <a:off x="6172200" y="4016375"/>
            <a:ext cx="1295400" cy="5334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Marketing &amp; Communications</a:t>
            </a:r>
          </a:p>
        </p:txBody>
      </p:sp>
      <p:sp>
        <p:nvSpPr>
          <p:cNvPr id="148505" name="Rectangle 25"/>
          <p:cNvSpPr>
            <a:spLocks noChangeArrowheads="1"/>
          </p:cNvSpPr>
          <p:nvPr/>
        </p:nvSpPr>
        <p:spPr bwMode="auto">
          <a:xfrm>
            <a:off x="6172200" y="4549775"/>
            <a:ext cx="1295400" cy="3048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a:latin typeface="Tahoma" charset="0"/>
              </a:rPr>
              <a:t>Project Manager</a:t>
            </a:r>
          </a:p>
        </p:txBody>
      </p:sp>
      <p:sp>
        <p:nvSpPr>
          <p:cNvPr id="148506" name="Rectangle 26"/>
          <p:cNvSpPr>
            <a:spLocks noChangeArrowheads="1"/>
          </p:cNvSpPr>
          <p:nvPr/>
        </p:nvSpPr>
        <p:spPr bwMode="auto">
          <a:xfrm>
            <a:off x="7086600" y="5083175"/>
            <a:ext cx="1143000" cy="533400"/>
          </a:xfrm>
          <a:prstGeom prst="rect">
            <a:avLst/>
          </a:prstGeom>
          <a:gradFill rotWithShape="1">
            <a:gsLst>
              <a:gs pos="0">
                <a:schemeClr val="accent1"/>
              </a:gs>
              <a:gs pos="100000">
                <a:schemeClr val="bg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Data Population</a:t>
            </a:r>
          </a:p>
        </p:txBody>
      </p:sp>
      <p:sp>
        <p:nvSpPr>
          <p:cNvPr id="148507" name="Rectangle 27"/>
          <p:cNvSpPr>
            <a:spLocks noChangeArrowheads="1"/>
          </p:cNvSpPr>
          <p:nvPr/>
        </p:nvSpPr>
        <p:spPr bwMode="auto">
          <a:xfrm>
            <a:off x="7086600" y="5616575"/>
            <a:ext cx="1143000" cy="3048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a:latin typeface="Tahoma" charset="0"/>
              </a:rPr>
              <a:t>Project Manager</a:t>
            </a:r>
          </a:p>
        </p:txBody>
      </p:sp>
      <p:sp>
        <p:nvSpPr>
          <p:cNvPr id="148508" name="Rectangle 28"/>
          <p:cNvSpPr>
            <a:spLocks noChangeArrowheads="1"/>
          </p:cNvSpPr>
          <p:nvPr/>
        </p:nvSpPr>
        <p:spPr bwMode="auto">
          <a:xfrm>
            <a:off x="7772400" y="4016375"/>
            <a:ext cx="1066800" cy="5334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Training</a:t>
            </a:r>
          </a:p>
        </p:txBody>
      </p:sp>
      <p:sp>
        <p:nvSpPr>
          <p:cNvPr id="148509" name="Rectangle 29"/>
          <p:cNvSpPr>
            <a:spLocks noChangeArrowheads="1"/>
          </p:cNvSpPr>
          <p:nvPr/>
        </p:nvSpPr>
        <p:spPr bwMode="auto">
          <a:xfrm>
            <a:off x="7772400" y="4549775"/>
            <a:ext cx="1066800" cy="3048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a:latin typeface="Tahoma" charset="0"/>
              </a:rPr>
              <a:t>Project Manager</a:t>
            </a:r>
          </a:p>
        </p:txBody>
      </p:sp>
      <p:cxnSp>
        <p:nvCxnSpPr>
          <p:cNvPr id="42014" name="AutoShape 30"/>
          <p:cNvCxnSpPr>
            <a:cxnSpLocks noChangeShapeType="1"/>
            <a:stCxn id="148495" idx="0"/>
            <a:endCxn id="148494" idx="2"/>
          </p:cNvCxnSpPr>
          <p:nvPr/>
        </p:nvCxnSpPr>
        <p:spPr bwMode="auto">
          <a:xfrm rot="-5400000">
            <a:off x="3278981" y="2570957"/>
            <a:ext cx="300037" cy="2590800"/>
          </a:xfrm>
          <a:prstGeom prst="bentConnector3">
            <a:avLst>
              <a:gd name="adj1" fmla="val 49736"/>
            </a:avLst>
          </a:prstGeom>
          <a:noFill/>
          <a:ln w="9525">
            <a:solidFill>
              <a:schemeClr val="tx1"/>
            </a:solidFill>
            <a:miter lim="800000"/>
            <a:headEnd/>
            <a:tailEnd/>
          </a:ln>
        </p:spPr>
      </p:cxnSp>
      <p:cxnSp>
        <p:nvCxnSpPr>
          <p:cNvPr id="42015" name="AutoShape 31"/>
          <p:cNvCxnSpPr>
            <a:cxnSpLocks noChangeShapeType="1"/>
            <a:stCxn id="148500" idx="0"/>
            <a:endCxn id="148494" idx="2"/>
          </p:cNvCxnSpPr>
          <p:nvPr/>
        </p:nvCxnSpPr>
        <p:spPr bwMode="auto">
          <a:xfrm rot="-5400000">
            <a:off x="4079081" y="3371057"/>
            <a:ext cx="300037" cy="990600"/>
          </a:xfrm>
          <a:prstGeom prst="bentConnector3">
            <a:avLst>
              <a:gd name="adj1" fmla="val 49736"/>
            </a:avLst>
          </a:prstGeom>
          <a:noFill/>
          <a:ln w="9525">
            <a:solidFill>
              <a:schemeClr val="tx1"/>
            </a:solidFill>
            <a:miter lim="800000"/>
            <a:headEnd/>
            <a:tailEnd/>
          </a:ln>
        </p:spPr>
      </p:cxnSp>
      <p:cxnSp>
        <p:nvCxnSpPr>
          <p:cNvPr id="42016" name="AutoShape 32"/>
          <p:cNvCxnSpPr>
            <a:cxnSpLocks noChangeShapeType="1"/>
            <a:stCxn id="148502" idx="0"/>
            <a:endCxn id="148494" idx="2"/>
          </p:cNvCxnSpPr>
          <p:nvPr/>
        </p:nvCxnSpPr>
        <p:spPr bwMode="auto">
          <a:xfrm rot="5400000" flipH="1">
            <a:off x="4860131" y="3580607"/>
            <a:ext cx="300037" cy="571500"/>
          </a:xfrm>
          <a:prstGeom prst="bentConnector3">
            <a:avLst>
              <a:gd name="adj1" fmla="val 49736"/>
            </a:avLst>
          </a:prstGeom>
          <a:noFill/>
          <a:ln w="9525">
            <a:solidFill>
              <a:schemeClr val="tx1"/>
            </a:solidFill>
            <a:miter lim="800000"/>
            <a:headEnd/>
            <a:tailEnd/>
          </a:ln>
        </p:spPr>
      </p:cxnSp>
      <p:cxnSp>
        <p:nvCxnSpPr>
          <p:cNvPr id="42017" name="AutoShape 33"/>
          <p:cNvCxnSpPr>
            <a:cxnSpLocks noChangeShapeType="1"/>
            <a:stCxn id="148504" idx="0"/>
            <a:endCxn id="148494" idx="2"/>
          </p:cNvCxnSpPr>
          <p:nvPr/>
        </p:nvCxnSpPr>
        <p:spPr bwMode="auto">
          <a:xfrm rot="5400000" flipH="1">
            <a:off x="5622131" y="2818607"/>
            <a:ext cx="300037" cy="2095500"/>
          </a:xfrm>
          <a:prstGeom prst="bentConnector3">
            <a:avLst>
              <a:gd name="adj1" fmla="val 49736"/>
            </a:avLst>
          </a:prstGeom>
          <a:noFill/>
          <a:ln w="9525">
            <a:solidFill>
              <a:schemeClr val="tx1"/>
            </a:solidFill>
            <a:miter lim="800000"/>
            <a:headEnd/>
            <a:tailEnd/>
          </a:ln>
        </p:spPr>
      </p:cxnSp>
      <p:cxnSp>
        <p:nvCxnSpPr>
          <p:cNvPr id="42018" name="AutoShape 34"/>
          <p:cNvCxnSpPr>
            <a:cxnSpLocks noChangeShapeType="1"/>
            <a:stCxn id="148508" idx="0"/>
            <a:endCxn id="148494" idx="2"/>
          </p:cNvCxnSpPr>
          <p:nvPr/>
        </p:nvCxnSpPr>
        <p:spPr bwMode="auto">
          <a:xfrm rot="5400000" flipH="1">
            <a:off x="6365081" y="2075657"/>
            <a:ext cx="300037" cy="3581400"/>
          </a:xfrm>
          <a:prstGeom prst="bentConnector3">
            <a:avLst>
              <a:gd name="adj1" fmla="val 49736"/>
            </a:avLst>
          </a:prstGeom>
          <a:noFill/>
          <a:ln w="9525">
            <a:solidFill>
              <a:schemeClr val="tx1"/>
            </a:solidFill>
            <a:miter lim="800000"/>
            <a:headEnd/>
            <a:tailEnd/>
          </a:ln>
        </p:spPr>
      </p:cxnSp>
      <p:cxnSp>
        <p:nvCxnSpPr>
          <p:cNvPr id="42019" name="AutoShape 35"/>
          <p:cNvCxnSpPr>
            <a:cxnSpLocks noChangeShapeType="1"/>
          </p:cNvCxnSpPr>
          <p:nvPr/>
        </p:nvCxnSpPr>
        <p:spPr bwMode="auto">
          <a:xfrm rot="-5400000">
            <a:off x="6973094" y="4509294"/>
            <a:ext cx="1295400" cy="1588"/>
          </a:xfrm>
          <a:prstGeom prst="bentConnector3">
            <a:avLst>
              <a:gd name="adj1" fmla="val 50000"/>
            </a:avLst>
          </a:prstGeom>
          <a:noFill/>
          <a:ln w="9525">
            <a:solidFill>
              <a:schemeClr val="tx1"/>
            </a:solidFill>
            <a:miter lim="800000"/>
            <a:headEnd/>
            <a:tailEnd/>
          </a:ln>
        </p:spPr>
      </p:cxnSp>
      <p:sp>
        <p:nvSpPr>
          <p:cNvPr id="148516" name="Rectangle 36"/>
          <p:cNvSpPr>
            <a:spLocks noChangeArrowheads="1"/>
          </p:cNvSpPr>
          <p:nvPr/>
        </p:nvSpPr>
        <p:spPr bwMode="auto">
          <a:xfrm>
            <a:off x="5486400" y="5083175"/>
            <a:ext cx="1143000" cy="5334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Operating and Support Environment.</a:t>
            </a:r>
          </a:p>
        </p:txBody>
      </p:sp>
      <p:sp>
        <p:nvSpPr>
          <p:cNvPr id="148517" name="Rectangle 37"/>
          <p:cNvSpPr>
            <a:spLocks noChangeArrowheads="1"/>
          </p:cNvSpPr>
          <p:nvPr/>
        </p:nvSpPr>
        <p:spPr bwMode="auto">
          <a:xfrm>
            <a:off x="5486400" y="5616575"/>
            <a:ext cx="1143000" cy="304800"/>
          </a:xfrm>
          <a:prstGeom prst="rect">
            <a:avLst/>
          </a:prstGeom>
          <a:gradFill rotWithShape="1">
            <a:gsLst>
              <a:gs pos="0">
                <a:schemeClr val="accent1"/>
              </a:gs>
              <a:gs pos="50000">
                <a:schemeClr val="bg1"/>
              </a:gs>
              <a:gs pos="100000">
                <a:schemeClr val="accent1"/>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a:latin typeface="Tahoma" charset="0"/>
              </a:rPr>
              <a:t>Project Manager</a:t>
            </a:r>
          </a:p>
        </p:txBody>
      </p:sp>
      <p:cxnSp>
        <p:nvCxnSpPr>
          <p:cNvPr id="42022" name="AutoShape 38"/>
          <p:cNvCxnSpPr>
            <a:cxnSpLocks noChangeShapeType="1"/>
          </p:cNvCxnSpPr>
          <p:nvPr/>
        </p:nvCxnSpPr>
        <p:spPr bwMode="auto">
          <a:xfrm rot="-5400000">
            <a:off x="5372894" y="4509294"/>
            <a:ext cx="1295400" cy="1588"/>
          </a:xfrm>
          <a:prstGeom prst="bentConnector3">
            <a:avLst>
              <a:gd name="adj1" fmla="val 50000"/>
            </a:avLst>
          </a:prstGeom>
          <a:noFill/>
          <a:ln w="9525">
            <a:solidFill>
              <a:schemeClr val="tx1"/>
            </a:solidFill>
            <a:miter lim="800000"/>
            <a:headEnd/>
            <a:tailEnd/>
          </a:ln>
        </p:spPr>
      </p:cxnSp>
      <p:cxnSp>
        <p:nvCxnSpPr>
          <p:cNvPr id="42023" name="AutoShape 39"/>
          <p:cNvCxnSpPr>
            <a:cxnSpLocks noChangeShapeType="1"/>
            <a:stCxn id="148492" idx="1"/>
            <a:endCxn id="148484" idx="1"/>
          </p:cNvCxnSpPr>
          <p:nvPr/>
        </p:nvCxnSpPr>
        <p:spPr bwMode="auto">
          <a:xfrm rot="10800000" flipH="1">
            <a:off x="609600" y="3297238"/>
            <a:ext cx="3200400" cy="2205037"/>
          </a:xfrm>
          <a:prstGeom prst="bentConnector3">
            <a:avLst>
              <a:gd name="adj1" fmla="val -7144"/>
            </a:avLst>
          </a:prstGeom>
          <a:noFill/>
          <a:ln w="9525">
            <a:solidFill>
              <a:schemeClr val="tx1"/>
            </a:solidFill>
            <a:prstDash val="dashDot"/>
            <a:miter lim="800000"/>
            <a:headEnd/>
            <a:tailEnd/>
          </a:ln>
        </p:spPr>
      </p:cxnSp>
      <p:sp>
        <p:nvSpPr>
          <p:cNvPr id="148520" name="Rectangle 40"/>
          <p:cNvSpPr>
            <a:spLocks noChangeArrowheads="1"/>
          </p:cNvSpPr>
          <p:nvPr/>
        </p:nvSpPr>
        <p:spPr bwMode="auto">
          <a:xfrm>
            <a:off x="1676400" y="5235575"/>
            <a:ext cx="914400" cy="533400"/>
          </a:xfrm>
          <a:prstGeom prst="rect">
            <a:avLst/>
          </a:prstGeom>
          <a:gradFill rotWithShape="1">
            <a:gsLst>
              <a:gs pos="0">
                <a:srgbClr val="FF9966"/>
              </a:gs>
              <a:gs pos="50000">
                <a:schemeClr val="bg1"/>
              </a:gs>
              <a:gs pos="100000">
                <a:srgbClr val="FF9966"/>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Chartwell</a:t>
            </a:r>
          </a:p>
        </p:txBody>
      </p:sp>
      <p:cxnSp>
        <p:nvCxnSpPr>
          <p:cNvPr id="42025" name="AutoShape 41"/>
          <p:cNvCxnSpPr>
            <a:cxnSpLocks noChangeShapeType="1"/>
          </p:cNvCxnSpPr>
          <p:nvPr/>
        </p:nvCxnSpPr>
        <p:spPr bwMode="auto">
          <a:xfrm rot="-5400000">
            <a:off x="2057400" y="5159375"/>
            <a:ext cx="152400" cy="0"/>
          </a:xfrm>
          <a:prstGeom prst="straightConnector1">
            <a:avLst/>
          </a:prstGeom>
          <a:noFill/>
          <a:ln w="9525">
            <a:solidFill>
              <a:schemeClr val="tx1"/>
            </a:solidFill>
            <a:round/>
            <a:headEnd/>
            <a:tailEnd/>
          </a:ln>
        </p:spPr>
      </p:cxnSp>
      <p:sp>
        <p:nvSpPr>
          <p:cNvPr id="148522" name="Rectangle 42"/>
          <p:cNvSpPr>
            <a:spLocks noChangeArrowheads="1"/>
          </p:cNvSpPr>
          <p:nvPr/>
        </p:nvSpPr>
        <p:spPr bwMode="auto">
          <a:xfrm>
            <a:off x="6324600" y="2949575"/>
            <a:ext cx="914400" cy="609600"/>
          </a:xfrm>
          <a:prstGeom prst="rect">
            <a:avLst/>
          </a:prstGeom>
          <a:gradFill rotWithShape="1">
            <a:gsLst>
              <a:gs pos="0">
                <a:srgbClr val="FF9966"/>
              </a:gs>
              <a:gs pos="50000">
                <a:schemeClr val="bg1"/>
              </a:gs>
              <a:gs pos="100000">
                <a:srgbClr val="FF9966"/>
              </a:gs>
            </a:gsLst>
            <a:lin ang="5400000" scaled="1"/>
          </a:gradFill>
          <a:ln w="9525">
            <a:solidFill>
              <a:schemeClr val="tx1"/>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buClrTx/>
              <a:buFontTx/>
              <a:buNone/>
              <a:defRPr/>
            </a:pPr>
            <a:r>
              <a:rPr lang="en-US" sz="1000" b="1">
                <a:latin typeface="Tahoma" charset="0"/>
              </a:rPr>
              <a:t>Program Advisor</a:t>
            </a:r>
          </a:p>
          <a:p>
            <a:pPr>
              <a:lnSpc>
                <a:spcPct val="100000"/>
              </a:lnSpc>
              <a:buClrTx/>
              <a:buFontTx/>
              <a:buNone/>
              <a:defRPr/>
            </a:pPr>
            <a:r>
              <a:rPr lang="en-US" sz="1000" b="1">
                <a:latin typeface="Tahoma" charset="0"/>
              </a:rPr>
              <a:t>Chartwell</a:t>
            </a:r>
          </a:p>
        </p:txBody>
      </p:sp>
      <p:cxnSp>
        <p:nvCxnSpPr>
          <p:cNvPr id="42027" name="AutoShape 43"/>
          <p:cNvCxnSpPr>
            <a:cxnSpLocks noChangeShapeType="1"/>
            <a:stCxn id="148522" idx="1"/>
          </p:cNvCxnSpPr>
          <p:nvPr/>
        </p:nvCxnSpPr>
        <p:spPr bwMode="auto">
          <a:xfrm rot="10800000">
            <a:off x="5638800" y="3254375"/>
            <a:ext cx="685800" cy="0"/>
          </a:xfrm>
          <a:prstGeom prst="straightConnector1">
            <a:avLst/>
          </a:prstGeom>
          <a:noFill/>
          <a:ln w="9525">
            <a:solidFill>
              <a:schemeClr val="tx1"/>
            </a:solidFill>
            <a:round/>
            <a:headEnd/>
            <a:tailEnd/>
          </a:ln>
        </p:spPr>
      </p:cxnSp>
      <p:sp>
        <p:nvSpPr>
          <p:cNvPr id="42028" name="Text Box 44"/>
          <p:cNvSpPr txBox="1">
            <a:spLocks noChangeArrowheads="1"/>
          </p:cNvSpPr>
          <p:nvPr/>
        </p:nvSpPr>
        <p:spPr bwMode="auto">
          <a:xfrm>
            <a:off x="4500563" y="2708275"/>
            <a:ext cx="6102350" cy="214313"/>
          </a:xfrm>
          <a:prstGeom prst="rect">
            <a:avLst/>
          </a:prstGeom>
          <a:noFill/>
          <a:ln w="6350">
            <a:noFill/>
            <a:miter lim="800000"/>
            <a:headEnd/>
            <a:tailEnd/>
          </a:ln>
        </p:spPr>
        <p:txBody>
          <a:bodyPr>
            <a:prstTxWarp prst="textNoShape">
              <a:avLst/>
            </a:prstTxWarp>
            <a:spAutoFit/>
          </a:bodyPr>
          <a:lstStyle/>
          <a:p>
            <a:pPr>
              <a:lnSpc>
                <a:spcPct val="100000"/>
              </a:lnSpc>
              <a:spcBef>
                <a:spcPct val="10000"/>
              </a:spcBef>
              <a:buClrTx/>
              <a:buFontTx/>
              <a:buNone/>
            </a:pPr>
            <a:r>
              <a:rPr lang="en-US" sz="800" b="1">
                <a:solidFill>
                  <a:srgbClr val="000000"/>
                </a:solidFill>
                <a:latin typeface="Lucida Sans Unicode" charset="0"/>
              </a:rPr>
              <a:t>NOTE: Chartwell Acquired by KPMG in March 2009</a:t>
            </a:r>
            <a:endParaRPr lang="en-CA" sz="800" b="1">
              <a:solidFill>
                <a:srgbClr val="000000"/>
              </a:solidFill>
              <a:latin typeface="Lucida Sans Unicode" charset="0"/>
            </a:endParaRPr>
          </a:p>
        </p:txBody>
      </p:sp>
      <p:sp>
        <p:nvSpPr>
          <p:cNvPr id="140291" name="Text Box 3"/>
          <p:cNvSpPr txBox="1">
            <a:spLocks noChangeArrowheads="1"/>
          </p:cNvSpPr>
          <p:nvPr/>
        </p:nvSpPr>
        <p:spPr bwMode="auto">
          <a:xfrm>
            <a:off x="395288" y="5949950"/>
            <a:ext cx="8531225" cy="403225"/>
          </a:xfrm>
          <a:prstGeom prst="rect">
            <a:avLst/>
          </a:prstGeom>
          <a:solidFill>
            <a:srgbClr val="FFFF99"/>
          </a:solidFill>
          <a:ln w="6350">
            <a:solidFill>
              <a:schemeClr val="tx1"/>
            </a:solidFill>
            <a:miter lim="800000"/>
            <a:headEnd/>
            <a:tailEnd/>
          </a:ln>
        </p:spPr>
        <p:txBody>
          <a:bodyPr tIns="91440" bIns="91440">
            <a:prstTxWarp prst="textNoShape">
              <a:avLst/>
            </a:prstTxWarp>
            <a:spAutoFit/>
          </a:bodyPr>
          <a:lstStyle/>
          <a:p>
            <a:pPr algn="l">
              <a:lnSpc>
                <a:spcPct val="100000"/>
              </a:lnSpc>
              <a:spcBef>
                <a:spcPct val="10000"/>
              </a:spcBef>
              <a:buClrTx/>
              <a:buFontTx/>
              <a:buNone/>
            </a:pPr>
            <a:r>
              <a:rPr lang="en-US" sz="1400" b="1" i="1">
                <a:solidFill>
                  <a:srgbClr val="000000"/>
                </a:solidFill>
                <a:latin typeface="Lucida Sans Unicode" charset="0"/>
              </a:rPr>
              <a:t>Note – MISA  has a project underway to evaluate the governance model for the future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 calcmode="lin" valueType="num">
                                      <p:cBhvr additive="base">
                                        <p:cTn id="7" dur="500" fill="hold"/>
                                        <p:tgtEl>
                                          <p:spTgt spid="140291"/>
                                        </p:tgtEl>
                                        <p:attrNameLst>
                                          <p:attrName>ppt_x</p:attrName>
                                        </p:attrNameLst>
                                      </p:cBhvr>
                                      <p:tavLst>
                                        <p:tav tm="0">
                                          <p:val>
                                            <p:strVal val="#ppt_x"/>
                                          </p:val>
                                        </p:tav>
                                        <p:tav tm="100000">
                                          <p:val>
                                            <p:strVal val="#ppt_x"/>
                                          </p:val>
                                        </p:tav>
                                      </p:tavLst>
                                    </p:anim>
                                    <p:anim calcmode="lin" valueType="num">
                                      <p:cBhvr additive="base">
                                        <p:cTn id="8" dur="500" fill="hold"/>
                                        <p:tgtEl>
                                          <p:spTgt spid="140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8313" y="3284538"/>
            <a:ext cx="8467725" cy="487362"/>
          </a:xfrm>
          <a:noFill/>
          <a:ln>
            <a:solidFill>
              <a:schemeClr val="tx1"/>
            </a:solidFill>
          </a:ln>
        </p:spPr>
        <p:txBody>
          <a:bodyPr/>
          <a:lstStyle/>
          <a:p>
            <a:pPr algn="ctr"/>
            <a:r>
              <a:rPr lang="en-US" b="1" smtClean="0"/>
              <a:t>MRM Meta-model and Tool Support</a:t>
            </a:r>
            <a:endParaRPr lang="en-US"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0"/>
          </p:nvPr>
        </p:nvSpPr>
        <p:spPr>
          <a:noFill/>
          <a:ln/>
        </p:spPr>
        <p:txBody>
          <a:bodyPr/>
          <a:lstStyle/>
          <a:p>
            <a:fld id="{8E3C4471-94D6-D441-AADF-959641B93710}" type="slidenum">
              <a:rPr lang="en-GB"/>
              <a:pPr/>
              <a:t>17</a:t>
            </a:fld>
            <a:endParaRPr lang="en-GB"/>
          </a:p>
        </p:txBody>
      </p:sp>
      <p:grpSp>
        <p:nvGrpSpPr>
          <p:cNvPr id="45059" name="Group 2"/>
          <p:cNvGrpSpPr>
            <a:grpSpLocks/>
          </p:cNvGrpSpPr>
          <p:nvPr/>
        </p:nvGrpSpPr>
        <p:grpSpPr bwMode="auto">
          <a:xfrm>
            <a:off x="1063625" y="1158875"/>
            <a:ext cx="7740650" cy="4572000"/>
            <a:chOff x="680" y="640"/>
            <a:chExt cx="4608" cy="2779"/>
          </a:xfrm>
        </p:grpSpPr>
        <p:pic>
          <p:nvPicPr>
            <p:cNvPr id="45062" name="Picture 3"/>
            <p:cNvPicPr>
              <a:picLocks noChangeAspect="1" noChangeArrowheads="1"/>
            </p:cNvPicPr>
            <p:nvPr/>
          </p:nvPicPr>
          <p:blipFill>
            <a:blip r:embed="rId3"/>
            <a:srcRect/>
            <a:stretch>
              <a:fillRect/>
            </a:stretch>
          </p:blipFill>
          <p:spPr bwMode="auto">
            <a:xfrm>
              <a:off x="680" y="663"/>
              <a:ext cx="4608" cy="2756"/>
            </a:xfrm>
            <a:prstGeom prst="rect">
              <a:avLst/>
            </a:prstGeom>
            <a:noFill/>
            <a:ln w="12700">
              <a:noFill/>
              <a:miter lim="800000"/>
              <a:headEnd/>
              <a:tailEnd/>
            </a:ln>
          </p:spPr>
        </p:pic>
        <p:sp>
          <p:nvSpPr>
            <p:cNvPr id="45063" name="Rectangle 4"/>
            <p:cNvSpPr>
              <a:spLocks noChangeArrowheads="1"/>
            </p:cNvSpPr>
            <p:nvPr/>
          </p:nvSpPr>
          <p:spPr bwMode="auto">
            <a:xfrm>
              <a:off x="2381" y="663"/>
              <a:ext cx="1134" cy="204"/>
            </a:xfrm>
            <a:prstGeom prst="rect">
              <a:avLst/>
            </a:prstGeom>
            <a:solidFill>
              <a:schemeClr val="bg1"/>
            </a:solidFill>
            <a:ln w="6350">
              <a:noFill/>
              <a:miter lim="800000"/>
              <a:headEnd/>
              <a:tailEnd/>
            </a:ln>
          </p:spPr>
          <p:txBody>
            <a:bodyPr anchor="ctr">
              <a:prstTxWarp prst="textNoShape">
                <a:avLst/>
              </a:prstTxWarp>
              <a:spAutoFit/>
            </a:bodyPr>
            <a:lstStyle/>
            <a:p>
              <a:endParaRPr lang="en-US"/>
            </a:p>
          </p:txBody>
        </p:sp>
        <p:sp>
          <p:nvSpPr>
            <p:cNvPr id="45064" name="Text Box 5"/>
            <p:cNvSpPr txBox="1">
              <a:spLocks noChangeArrowheads="1"/>
            </p:cNvSpPr>
            <p:nvPr/>
          </p:nvSpPr>
          <p:spPr bwMode="auto">
            <a:xfrm>
              <a:off x="1587" y="640"/>
              <a:ext cx="2767" cy="195"/>
            </a:xfrm>
            <a:prstGeom prst="rect">
              <a:avLst/>
            </a:prstGeom>
            <a:noFill/>
            <a:ln w="6350">
              <a:noFill/>
              <a:miter lim="800000"/>
              <a:headEnd/>
              <a:tailEnd/>
            </a:ln>
          </p:spPr>
          <p:txBody>
            <a:bodyPr lIns="0" tIns="0" rIns="0" bIns="0">
              <a:prstTxWarp prst="textNoShape">
                <a:avLst/>
              </a:prstTxWarp>
              <a:spAutoFit/>
            </a:bodyPr>
            <a:lstStyle/>
            <a:p>
              <a:pPr>
                <a:lnSpc>
                  <a:spcPct val="100000"/>
                </a:lnSpc>
                <a:spcBef>
                  <a:spcPct val="50000"/>
                </a:spcBef>
                <a:buClrTx/>
                <a:buFontTx/>
                <a:buNone/>
              </a:pPr>
              <a:endParaRPr lang="en-CA" sz="2100" i="1">
                <a:solidFill>
                  <a:schemeClr val="hlink"/>
                </a:solidFill>
                <a:ea typeface="Arial Unicode MS" charset="0"/>
                <a:cs typeface="Arial Unicode MS" charset="0"/>
              </a:endParaRPr>
            </a:p>
          </p:txBody>
        </p:sp>
      </p:grpSp>
      <p:sp>
        <p:nvSpPr>
          <p:cNvPr id="45060" name="Rectangle 6"/>
          <p:cNvSpPr>
            <a:spLocks noGrp="1" noChangeArrowheads="1"/>
          </p:cNvSpPr>
          <p:nvPr>
            <p:ph type="title"/>
          </p:nvPr>
        </p:nvSpPr>
        <p:spPr>
          <a:xfrm>
            <a:off x="0" y="395288"/>
            <a:ext cx="9144000" cy="765175"/>
          </a:xfrm>
          <a:noFill/>
        </p:spPr>
        <p:txBody>
          <a:bodyPr lIns="90000" tIns="46800" rIns="90000" bIns="46800"/>
          <a:lstStyle/>
          <a:p>
            <a:r>
              <a:rPr lang="en-US" sz="2400"/>
              <a:t>Government Reference Model Components</a:t>
            </a:r>
            <a:br>
              <a:rPr lang="en-US" sz="2400"/>
            </a:br>
            <a:r>
              <a:rPr lang="en-US" sz="2400"/>
              <a:t>An Organizing Framework</a:t>
            </a:r>
          </a:p>
        </p:txBody>
      </p:sp>
      <p:sp>
        <p:nvSpPr>
          <p:cNvPr id="45061" name="Text Box 7"/>
          <p:cNvSpPr txBox="1">
            <a:spLocks noChangeArrowheads="1"/>
          </p:cNvSpPr>
          <p:nvPr/>
        </p:nvSpPr>
        <p:spPr bwMode="auto">
          <a:xfrm>
            <a:off x="0" y="6021388"/>
            <a:ext cx="9144000" cy="900112"/>
          </a:xfrm>
          <a:prstGeom prst="rect">
            <a:avLst/>
          </a:prstGeom>
          <a:solidFill>
            <a:srgbClr val="FFFF99"/>
          </a:solidFill>
          <a:ln w="6350">
            <a:solidFill>
              <a:schemeClr val="tx1"/>
            </a:solidFill>
            <a:miter lim="800000"/>
            <a:headEnd/>
            <a:tailEnd/>
          </a:ln>
        </p:spPr>
        <p:txBody>
          <a:bodyPr lIns="0" tIns="100584" rIns="0" bIns="100584">
            <a:prstTxWarp prst="textNoShape">
              <a:avLst/>
            </a:prstTxWarp>
          </a:bodyPr>
          <a:lstStyle/>
          <a:p>
            <a:pPr algn="l">
              <a:lnSpc>
                <a:spcPct val="100000"/>
              </a:lnSpc>
              <a:spcBef>
                <a:spcPct val="10000"/>
              </a:spcBef>
              <a:buClrTx/>
              <a:buFontTx/>
              <a:buNone/>
            </a:pPr>
            <a:r>
              <a:rPr lang="en-US" i="1">
                <a:solidFill>
                  <a:srgbClr val="000000"/>
                </a:solidFill>
                <a:latin typeface="Lucida Sans Unicode" charset="0"/>
                <a:ea typeface="Arial Unicode MS" charset="0"/>
                <a:cs typeface="Arial Unicode MS" charset="0"/>
              </a:rPr>
              <a:t>Government Reference Models Provide:</a:t>
            </a:r>
            <a:br>
              <a:rPr lang="en-US" i="1">
                <a:solidFill>
                  <a:srgbClr val="000000"/>
                </a:solidFill>
                <a:latin typeface="Lucida Sans Unicode" charset="0"/>
                <a:ea typeface="Arial Unicode MS" charset="0"/>
                <a:cs typeface="Arial Unicode MS" charset="0"/>
              </a:rPr>
            </a:br>
            <a:r>
              <a:rPr lang="en-US">
                <a:solidFill>
                  <a:srgbClr val="000000"/>
                </a:solidFill>
                <a:latin typeface="Lucida Sans Unicode" charset="0"/>
                <a:ea typeface="Arial Unicode MS" charset="0"/>
                <a:cs typeface="Arial Unicode MS" charset="0"/>
              </a:rPr>
              <a:t>   A Common Language and Structure for Describing the business of Government.</a:t>
            </a:r>
            <a:endParaRPr lang="en-CA">
              <a:solidFill>
                <a:srgbClr val="000000"/>
              </a:solidFill>
              <a:latin typeface="Lucida Sans Unicode" charset="0"/>
              <a:ea typeface="Arial Unicode MS" charset="0"/>
              <a:cs typeface="Arial Unicode MS"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a:ln/>
        </p:spPr>
        <p:txBody>
          <a:bodyPr/>
          <a:lstStyle/>
          <a:p>
            <a:fld id="{BC1A208B-727F-AC46-ABAB-0B5D57E2C608}" type="slidenum">
              <a:rPr lang="en-GB"/>
              <a:pPr/>
              <a:t>18</a:t>
            </a:fld>
            <a:endParaRPr lang="en-GB"/>
          </a:p>
        </p:txBody>
      </p:sp>
      <p:sp>
        <p:nvSpPr>
          <p:cNvPr id="47107" name="Oval 2"/>
          <p:cNvSpPr>
            <a:spLocks noChangeArrowheads="1"/>
          </p:cNvSpPr>
          <p:nvPr/>
        </p:nvSpPr>
        <p:spPr bwMode="auto">
          <a:xfrm>
            <a:off x="1441450" y="2965450"/>
            <a:ext cx="3281363" cy="1311275"/>
          </a:xfrm>
          <a:prstGeom prst="ellipse">
            <a:avLst/>
          </a:prstGeom>
          <a:gradFill rotWithShape="1">
            <a:gsLst>
              <a:gs pos="0">
                <a:srgbClr val="FFFFFF"/>
              </a:gs>
              <a:gs pos="100000">
                <a:srgbClr val="FF9966"/>
              </a:gs>
            </a:gsLst>
            <a:path path="shape">
              <a:fillToRect l="50000" t="50000" r="50000" b="50000"/>
            </a:path>
          </a:gradFill>
          <a:ln w="12700">
            <a:noFill/>
            <a:round/>
            <a:headEnd type="none" w="sm" len="sm"/>
            <a:tailEnd type="none" w="sm" len="sm"/>
          </a:ln>
        </p:spPr>
        <p:txBody>
          <a:bodyPr wrap="none" anchor="ctr">
            <a:prstTxWarp prst="textNoShape">
              <a:avLst/>
            </a:prstTxWarp>
          </a:bodyPr>
          <a:lstStyle/>
          <a:p>
            <a:pPr eaLnBrk="0" hangingPunct="0">
              <a:lnSpc>
                <a:spcPct val="100000"/>
              </a:lnSpc>
              <a:buClrTx/>
              <a:buFontTx/>
              <a:buNone/>
            </a:pPr>
            <a:endParaRPr lang="en-US" sz="1400">
              <a:solidFill>
                <a:schemeClr val="bg1"/>
              </a:solidFill>
            </a:endParaRPr>
          </a:p>
          <a:p>
            <a:pPr eaLnBrk="0" hangingPunct="0">
              <a:lnSpc>
                <a:spcPct val="100000"/>
              </a:lnSpc>
              <a:buClrTx/>
              <a:buFontTx/>
              <a:buNone/>
            </a:pPr>
            <a:endParaRPr lang="en-US" sz="1400">
              <a:solidFill>
                <a:schemeClr val="bg1"/>
              </a:solidFill>
            </a:endParaRPr>
          </a:p>
          <a:p>
            <a:pPr eaLnBrk="0" hangingPunct="0">
              <a:lnSpc>
                <a:spcPct val="100000"/>
              </a:lnSpc>
              <a:buClrTx/>
              <a:buFontTx/>
              <a:buNone/>
            </a:pPr>
            <a:endParaRPr lang="en-US" sz="1400">
              <a:solidFill>
                <a:schemeClr val="bg1"/>
              </a:solidFill>
            </a:endParaRPr>
          </a:p>
          <a:p>
            <a:pPr eaLnBrk="0" hangingPunct="0">
              <a:lnSpc>
                <a:spcPct val="100000"/>
              </a:lnSpc>
              <a:buClrTx/>
              <a:buFontTx/>
              <a:buNone/>
            </a:pPr>
            <a:endParaRPr lang="en-US" sz="1400">
              <a:solidFill>
                <a:schemeClr val="bg1"/>
              </a:solidFill>
            </a:endParaRPr>
          </a:p>
          <a:p>
            <a:pPr eaLnBrk="0" hangingPunct="0">
              <a:lnSpc>
                <a:spcPct val="100000"/>
              </a:lnSpc>
              <a:buClrTx/>
              <a:buFontTx/>
              <a:buNone/>
            </a:pPr>
            <a:r>
              <a:rPr lang="en-US" sz="1400">
                <a:solidFill>
                  <a:srgbClr val="3333FF"/>
                </a:solidFill>
              </a:rPr>
              <a:t>SERVICE</a:t>
            </a:r>
          </a:p>
        </p:txBody>
      </p:sp>
      <p:sp>
        <p:nvSpPr>
          <p:cNvPr id="1748995" name="Oval 3">
            <a:hlinkClick r:id="rId3" action="ppaction://hlinksldjump" highlightClick="1"/>
          </p:cNvPr>
          <p:cNvSpPr>
            <a:spLocks noChangeArrowheads="1"/>
          </p:cNvSpPr>
          <p:nvPr/>
        </p:nvSpPr>
        <p:spPr bwMode="auto">
          <a:xfrm>
            <a:off x="2565400" y="1127125"/>
            <a:ext cx="1016000" cy="496888"/>
          </a:xfrm>
          <a:prstGeom prst="ellipse">
            <a:avLst/>
          </a:prstGeom>
          <a:gradFill rotWithShape="1">
            <a:gsLst>
              <a:gs pos="0">
                <a:srgbClr val="FFFFFF"/>
              </a:gs>
              <a:gs pos="100000">
                <a:srgbClr val="80E3D7"/>
              </a:gs>
            </a:gsLst>
            <a:path path="shape">
              <a:fillToRect l="50000" t="50000" r="50000" b="50000"/>
            </a:path>
          </a:gradFill>
          <a:ln w="9525">
            <a:solidFill>
              <a:schemeClr val="tx1"/>
            </a:solidFill>
            <a:round/>
            <a:headEnd/>
            <a:tailEnd/>
          </a:ln>
          <a:effectLst>
            <a:outerShdw blurRad="63500" dist="107763" dir="2700000" algn="ctr" rotWithShape="0">
              <a:srgbClr val="009999">
                <a:alpha val="74998"/>
              </a:srgbClr>
            </a:outerShdw>
          </a:effectLst>
        </p:spPr>
        <p:txBody>
          <a:bodyPr wrap="none" anchor="ctr">
            <a:prstTxWarp prst="textNoShape">
              <a:avLst/>
            </a:prstTxWarp>
          </a:bodyPr>
          <a:lstStyle/>
          <a:p>
            <a:pPr eaLnBrk="0" hangingPunct="0">
              <a:lnSpc>
                <a:spcPct val="100000"/>
              </a:lnSpc>
              <a:buClrTx/>
              <a:buFontTx/>
              <a:buNone/>
              <a:defRPr/>
            </a:pPr>
            <a:r>
              <a:rPr lang="en-US" sz="1000"/>
              <a:t>VISION /</a:t>
            </a:r>
          </a:p>
          <a:p>
            <a:pPr eaLnBrk="0" hangingPunct="0">
              <a:lnSpc>
                <a:spcPct val="100000"/>
              </a:lnSpc>
              <a:buClrTx/>
              <a:buFontTx/>
              <a:buNone/>
              <a:defRPr/>
            </a:pPr>
            <a:r>
              <a:rPr lang="en-US" sz="1000"/>
              <a:t>MISSION</a:t>
            </a:r>
          </a:p>
        </p:txBody>
      </p:sp>
      <p:sp>
        <p:nvSpPr>
          <p:cNvPr id="1748996" name="Oval 4">
            <a:hlinkClick r:id="rId4" action="ppaction://hlinksldjump" highlightClick="1"/>
          </p:cNvPr>
          <p:cNvSpPr>
            <a:spLocks noChangeArrowheads="1"/>
          </p:cNvSpPr>
          <p:nvPr/>
        </p:nvSpPr>
        <p:spPr bwMode="auto">
          <a:xfrm>
            <a:off x="2565400" y="2189163"/>
            <a:ext cx="1016000" cy="496887"/>
          </a:xfrm>
          <a:prstGeom prst="ellipse">
            <a:avLst/>
          </a:prstGeom>
          <a:gradFill rotWithShape="1">
            <a:gsLst>
              <a:gs pos="0">
                <a:srgbClr val="FFFFFF"/>
              </a:gs>
              <a:gs pos="100000">
                <a:srgbClr val="80E3D7"/>
              </a:gs>
            </a:gsLst>
            <a:path path="shape">
              <a:fillToRect l="50000" t="50000" r="50000" b="50000"/>
            </a:path>
          </a:gradFill>
          <a:ln w="9525">
            <a:solidFill>
              <a:schemeClr val="tx1"/>
            </a:solidFill>
            <a:round/>
            <a:headEnd/>
            <a:tailEnd/>
          </a:ln>
          <a:effectLst>
            <a:outerShdw blurRad="63500" dist="107763" dir="2700000" algn="ctr" rotWithShape="0">
              <a:srgbClr val="009999">
                <a:alpha val="74998"/>
              </a:srgbClr>
            </a:outerShdw>
          </a:effectLst>
        </p:spPr>
        <p:txBody>
          <a:bodyPr wrap="none" anchor="ctr">
            <a:prstTxWarp prst="textNoShape">
              <a:avLst/>
            </a:prstTxWarp>
          </a:bodyPr>
          <a:lstStyle/>
          <a:p>
            <a:pPr>
              <a:lnSpc>
                <a:spcPct val="100000"/>
              </a:lnSpc>
              <a:buClrTx/>
              <a:buFontTx/>
              <a:buNone/>
              <a:defRPr/>
            </a:pPr>
            <a:r>
              <a:rPr lang="en-US" sz="1000"/>
              <a:t>PROGRAM</a:t>
            </a:r>
          </a:p>
          <a:p>
            <a:pPr>
              <a:lnSpc>
                <a:spcPct val="100000"/>
              </a:lnSpc>
              <a:buClrTx/>
              <a:buFontTx/>
              <a:buNone/>
              <a:defRPr/>
            </a:pPr>
            <a:r>
              <a:rPr lang="en-US" sz="1000"/>
              <a:t>(GOAL)</a:t>
            </a:r>
          </a:p>
        </p:txBody>
      </p:sp>
      <p:sp>
        <p:nvSpPr>
          <p:cNvPr id="1748997" name="Oval 5">
            <a:hlinkClick r:id="rId5" action="ppaction://hlinksldjump" highlightClick="1"/>
          </p:cNvPr>
          <p:cNvSpPr>
            <a:spLocks noChangeArrowheads="1"/>
          </p:cNvSpPr>
          <p:nvPr/>
        </p:nvSpPr>
        <p:spPr bwMode="auto">
          <a:xfrm>
            <a:off x="1574800" y="3322638"/>
            <a:ext cx="1016000" cy="496887"/>
          </a:xfrm>
          <a:prstGeom prst="ellipse">
            <a:avLst/>
          </a:prstGeom>
          <a:solidFill>
            <a:srgbClr val="FF0000"/>
          </a:solidFill>
          <a:ln w="9525">
            <a:solidFill>
              <a:schemeClr val="tx1"/>
            </a:solidFill>
            <a:round/>
            <a:headEnd/>
            <a:tailEnd/>
          </a:ln>
          <a:effectLst>
            <a:outerShdw blurRad="63500" dist="107763" dir="2700000" algn="ctr" rotWithShape="0">
              <a:srgbClr val="FF0000">
                <a:alpha val="50000"/>
              </a:srgbClr>
            </a:outerShdw>
          </a:effectLst>
        </p:spPr>
        <p:txBody>
          <a:bodyPr wrap="none" anchor="ctr">
            <a:prstTxWarp prst="textNoShape">
              <a:avLst/>
            </a:prstTxWarp>
          </a:bodyPr>
          <a:lstStyle/>
          <a:p>
            <a:pPr eaLnBrk="0" hangingPunct="0">
              <a:lnSpc>
                <a:spcPct val="100000"/>
              </a:lnSpc>
              <a:buClrTx/>
              <a:buFontTx/>
              <a:buNone/>
              <a:defRPr/>
            </a:pPr>
            <a:r>
              <a:rPr lang="en-US" sz="1000"/>
              <a:t>PUBLIC</a:t>
            </a:r>
          </a:p>
          <a:p>
            <a:pPr eaLnBrk="0" hangingPunct="0">
              <a:lnSpc>
                <a:spcPct val="100000"/>
              </a:lnSpc>
              <a:buClrTx/>
              <a:buFontTx/>
              <a:buNone/>
              <a:defRPr/>
            </a:pPr>
            <a:r>
              <a:rPr lang="en-US" sz="1000"/>
              <a:t>SERVICE</a:t>
            </a:r>
          </a:p>
        </p:txBody>
      </p:sp>
      <p:sp>
        <p:nvSpPr>
          <p:cNvPr id="1748998" name="Oval 6">
            <a:hlinkClick r:id="rId6" action="ppaction://hlinksldjump" highlightClick="1"/>
          </p:cNvPr>
          <p:cNvSpPr>
            <a:spLocks noChangeArrowheads="1"/>
          </p:cNvSpPr>
          <p:nvPr/>
        </p:nvSpPr>
        <p:spPr bwMode="auto">
          <a:xfrm>
            <a:off x="3570288" y="3322638"/>
            <a:ext cx="1016000" cy="496887"/>
          </a:xfrm>
          <a:prstGeom prst="ellipse">
            <a:avLst/>
          </a:prstGeom>
          <a:solidFill>
            <a:srgbClr val="FF0000"/>
          </a:solidFill>
          <a:ln w="9525">
            <a:solidFill>
              <a:schemeClr val="tx1"/>
            </a:solidFill>
            <a:round/>
            <a:headEnd/>
            <a:tailEnd/>
          </a:ln>
          <a:effectLst>
            <a:outerShdw blurRad="63500" dist="107763" dir="2700000" algn="ctr" rotWithShape="0">
              <a:srgbClr val="FF0000">
                <a:alpha val="50000"/>
              </a:srgbClr>
            </a:outerShdw>
          </a:effectLst>
        </p:spPr>
        <p:txBody>
          <a:bodyPr wrap="none" anchor="ctr">
            <a:prstTxWarp prst="textNoShape">
              <a:avLst/>
            </a:prstTxWarp>
          </a:bodyPr>
          <a:lstStyle/>
          <a:p>
            <a:pPr eaLnBrk="0" hangingPunct="0">
              <a:lnSpc>
                <a:spcPct val="100000"/>
              </a:lnSpc>
              <a:buClrTx/>
              <a:buFontTx/>
              <a:buNone/>
              <a:defRPr/>
            </a:pPr>
            <a:r>
              <a:rPr lang="en-US" sz="1000"/>
              <a:t>INTERNAL</a:t>
            </a:r>
          </a:p>
          <a:p>
            <a:pPr eaLnBrk="0" hangingPunct="0">
              <a:lnSpc>
                <a:spcPct val="100000"/>
              </a:lnSpc>
              <a:buClrTx/>
              <a:buFontTx/>
              <a:buNone/>
              <a:defRPr/>
            </a:pPr>
            <a:r>
              <a:rPr lang="en-US" sz="1000"/>
              <a:t>SERVICE</a:t>
            </a:r>
          </a:p>
        </p:txBody>
      </p:sp>
      <p:sp>
        <p:nvSpPr>
          <p:cNvPr id="1748999" name="Oval 7">
            <a:hlinkClick r:id="rId7" action="ppaction://hlinksldjump" highlightClick="1"/>
          </p:cNvPr>
          <p:cNvSpPr>
            <a:spLocks noChangeArrowheads="1"/>
          </p:cNvSpPr>
          <p:nvPr/>
        </p:nvSpPr>
        <p:spPr bwMode="auto">
          <a:xfrm>
            <a:off x="2630488" y="4670425"/>
            <a:ext cx="1017587" cy="496888"/>
          </a:xfrm>
          <a:prstGeom prst="ellipse">
            <a:avLst/>
          </a:prstGeom>
          <a:gradFill rotWithShape="1">
            <a:gsLst>
              <a:gs pos="0">
                <a:srgbClr val="FFFFFF"/>
              </a:gs>
              <a:gs pos="100000">
                <a:srgbClr val="80E3D7"/>
              </a:gs>
            </a:gsLst>
            <a:path path="shape">
              <a:fillToRect l="50000" t="50000" r="50000" b="50000"/>
            </a:path>
          </a:gradFill>
          <a:ln w="9525">
            <a:solidFill>
              <a:schemeClr val="tx1"/>
            </a:solidFill>
            <a:round/>
            <a:headEnd/>
            <a:tailEnd/>
          </a:ln>
          <a:effectLst>
            <a:outerShdw blurRad="63500" dist="107763" dir="2700000" algn="ctr" rotWithShape="0">
              <a:srgbClr val="009999">
                <a:alpha val="74998"/>
              </a:srgbClr>
            </a:outerShdw>
          </a:effectLst>
        </p:spPr>
        <p:txBody>
          <a:bodyPr wrap="none" anchor="ctr">
            <a:prstTxWarp prst="textNoShape">
              <a:avLst/>
            </a:prstTxWarp>
          </a:bodyPr>
          <a:lstStyle/>
          <a:p>
            <a:pPr eaLnBrk="0" hangingPunct="0">
              <a:lnSpc>
                <a:spcPct val="100000"/>
              </a:lnSpc>
              <a:buClrTx/>
              <a:buFontTx/>
              <a:buNone/>
              <a:defRPr/>
            </a:pPr>
            <a:r>
              <a:rPr lang="en-US" sz="1000"/>
              <a:t>PROCESS /</a:t>
            </a:r>
          </a:p>
          <a:p>
            <a:pPr eaLnBrk="0" hangingPunct="0">
              <a:lnSpc>
                <a:spcPct val="100000"/>
              </a:lnSpc>
              <a:buClrTx/>
              <a:buFontTx/>
              <a:buNone/>
              <a:defRPr/>
            </a:pPr>
            <a:r>
              <a:rPr lang="en-US" sz="1000"/>
              <a:t>ACTIVITY</a:t>
            </a:r>
          </a:p>
        </p:txBody>
      </p:sp>
      <p:sp>
        <p:nvSpPr>
          <p:cNvPr id="1749000" name="Oval 8">
            <a:hlinkClick r:id="rId8" action="ppaction://hlinksldjump" highlightClick="1"/>
          </p:cNvPr>
          <p:cNvSpPr>
            <a:spLocks noChangeArrowheads="1"/>
          </p:cNvSpPr>
          <p:nvPr/>
        </p:nvSpPr>
        <p:spPr bwMode="auto">
          <a:xfrm>
            <a:off x="2630488" y="5638800"/>
            <a:ext cx="1017587" cy="496888"/>
          </a:xfrm>
          <a:prstGeom prst="ellipse">
            <a:avLst/>
          </a:prstGeom>
          <a:gradFill rotWithShape="1">
            <a:gsLst>
              <a:gs pos="0">
                <a:srgbClr val="FFFFFF"/>
              </a:gs>
              <a:gs pos="100000">
                <a:srgbClr val="80E3D7"/>
              </a:gs>
            </a:gsLst>
            <a:path path="shape">
              <a:fillToRect l="50000" t="50000" r="50000" b="50000"/>
            </a:path>
          </a:gradFill>
          <a:ln w="9525">
            <a:solidFill>
              <a:schemeClr val="tx1"/>
            </a:solidFill>
            <a:round/>
            <a:headEnd/>
            <a:tailEnd/>
          </a:ln>
          <a:effectLst>
            <a:outerShdw blurRad="63500" dist="107763" dir="2700000" algn="ctr" rotWithShape="0">
              <a:srgbClr val="009999">
                <a:alpha val="74998"/>
              </a:srgbClr>
            </a:outerShdw>
          </a:effectLst>
        </p:spPr>
        <p:txBody>
          <a:bodyPr wrap="none" anchor="ctr">
            <a:prstTxWarp prst="textNoShape">
              <a:avLst/>
            </a:prstTxWarp>
          </a:bodyPr>
          <a:lstStyle/>
          <a:p>
            <a:pPr eaLnBrk="0" hangingPunct="0">
              <a:lnSpc>
                <a:spcPct val="100000"/>
              </a:lnSpc>
              <a:buClrTx/>
              <a:buFontTx/>
              <a:buNone/>
              <a:defRPr/>
            </a:pPr>
            <a:r>
              <a:rPr lang="en-US" sz="1000"/>
              <a:t>RESOURCE</a:t>
            </a:r>
          </a:p>
        </p:txBody>
      </p:sp>
      <p:sp>
        <p:nvSpPr>
          <p:cNvPr id="1749001" name="Oval 9">
            <a:hlinkClick r:id="rId9" action="ppaction://hlinksldjump" highlightClick="1"/>
          </p:cNvPr>
          <p:cNvSpPr>
            <a:spLocks noChangeArrowheads="1"/>
          </p:cNvSpPr>
          <p:nvPr/>
        </p:nvSpPr>
        <p:spPr bwMode="auto">
          <a:xfrm>
            <a:off x="284163" y="3322638"/>
            <a:ext cx="1017587" cy="496887"/>
          </a:xfrm>
          <a:prstGeom prst="ellipse">
            <a:avLst/>
          </a:prstGeom>
          <a:solidFill>
            <a:srgbClr val="FF0000"/>
          </a:solidFill>
          <a:ln w="9525">
            <a:solidFill>
              <a:schemeClr val="tx1"/>
            </a:solidFill>
            <a:round/>
            <a:headEnd/>
            <a:tailEnd/>
          </a:ln>
          <a:effectLst>
            <a:outerShdw blurRad="63500" dist="107763" dir="2700000" algn="ctr" rotWithShape="0">
              <a:srgbClr val="FF0000">
                <a:alpha val="50000"/>
              </a:srgbClr>
            </a:outerShdw>
          </a:effectLst>
        </p:spPr>
        <p:txBody>
          <a:bodyPr wrap="none" anchor="ctr">
            <a:prstTxWarp prst="textNoShape">
              <a:avLst/>
            </a:prstTxWarp>
          </a:bodyPr>
          <a:lstStyle/>
          <a:p>
            <a:pPr eaLnBrk="0" hangingPunct="0">
              <a:lnSpc>
                <a:spcPct val="100000"/>
              </a:lnSpc>
              <a:buClrTx/>
              <a:buFontTx/>
              <a:buNone/>
              <a:defRPr/>
            </a:pPr>
            <a:r>
              <a:rPr lang="en-US" sz="1000"/>
              <a:t>CLIENT</a:t>
            </a:r>
          </a:p>
          <a:p>
            <a:pPr eaLnBrk="0" hangingPunct="0">
              <a:lnSpc>
                <a:spcPct val="100000"/>
              </a:lnSpc>
              <a:buClrTx/>
              <a:buFontTx/>
              <a:buNone/>
              <a:defRPr/>
            </a:pPr>
            <a:r>
              <a:rPr lang="en-US" sz="1000"/>
              <a:t>SET</a:t>
            </a:r>
          </a:p>
        </p:txBody>
      </p:sp>
      <p:sp>
        <p:nvSpPr>
          <p:cNvPr id="47115" name="Rectangle 10"/>
          <p:cNvSpPr>
            <a:spLocks noChangeArrowheads="1"/>
          </p:cNvSpPr>
          <p:nvPr/>
        </p:nvSpPr>
        <p:spPr bwMode="auto">
          <a:xfrm>
            <a:off x="6894513" y="281940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CAO / CITY </a:t>
            </a:r>
          </a:p>
          <a:p>
            <a:pPr eaLnBrk="0" hangingPunct="0">
              <a:lnSpc>
                <a:spcPct val="100000"/>
              </a:lnSpc>
              <a:buClrTx/>
              <a:buFontTx/>
              <a:buNone/>
            </a:pPr>
            <a:r>
              <a:rPr lang="en-US" sz="900"/>
              <a:t>MANAGER</a:t>
            </a:r>
          </a:p>
        </p:txBody>
      </p:sp>
      <p:sp>
        <p:nvSpPr>
          <p:cNvPr id="47116" name="Rectangle 11"/>
          <p:cNvSpPr>
            <a:spLocks noChangeArrowheads="1"/>
          </p:cNvSpPr>
          <p:nvPr/>
        </p:nvSpPr>
        <p:spPr bwMode="auto">
          <a:xfrm>
            <a:off x="5995988" y="365760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DEPT.</a:t>
            </a:r>
          </a:p>
          <a:p>
            <a:pPr eaLnBrk="0" hangingPunct="0">
              <a:lnSpc>
                <a:spcPct val="100000"/>
              </a:lnSpc>
              <a:buClrTx/>
              <a:buFontTx/>
              <a:buNone/>
            </a:pPr>
            <a:r>
              <a:rPr lang="en-US" sz="900"/>
              <a:t>1</a:t>
            </a:r>
          </a:p>
        </p:txBody>
      </p:sp>
      <p:sp>
        <p:nvSpPr>
          <p:cNvPr id="47117" name="Rectangle 12"/>
          <p:cNvSpPr>
            <a:spLocks noChangeArrowheads="1"/>
          </p:cNvSpPr>
          <p:nvPr/>
        </p:nvSpPr>
        <p:spPr bwMode="auto">
          <a:xfrm>
            <a:off x="7824788" y="365760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DEPT.</a:t>
            </a:r>
          </a:p>
          <a:p>
            <a:pPr eaLnBrk="0" hangingPunct="0">
              <a:lnSpc>
                <a:spcPct val="100000"/>
              </a:lnSpc>
              <a:buClrTx/>
              <a:buFontTx/>
              <a:buNone/>
            </a:pPr>
            <a:r>
              <a:rPr lang="en-US" sz="900"/>
              <a:t>3</a:t>
            </a:r>
          </a:p>
        </p:txBody>
      </p:sp>
      <p:sp>
        <p:nvSpPr>
          <p:cNvPr id="47118" name="Rectangle 13"/>
          <p:cNvSpPr>
            <a:spLocks noChangeArrowheads="1"/>
          </p:cNvSpPr>
          <p:nvPr/>
        </p:nvSpPr>
        <p:spPr bwMode="auto">
          <a:xfrm>
            <a:off x="6910388" y="365760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DEPT.</a:t>
            </a:r>
          </a:p>
          <a:p>
            <a:pPr eaLnBrk="0" hangingPunct="0">
              <a:lnSpc>
                <a:spcPct val="100000"/>
              </a:lnSpc>
              <a:buClrTx/>
              <a:buFontTx/>
              <a:buNone/>
            </a:pPr>
            <a:r>
              <a:rPr lang="en-US" sz="900"/>
              <a:t>2</a:t>
            </a:r>
          </a:p>
        </p:txBody>
      </p:sp>
      <p:sp>
        <p:nvSpPr>
          <p:cNvPr id="47119" name="Rectangle 14"/>
          <p:cNvSpPr>
            <a:spLocks noChangeArrowheads="1"/>
          </p:cNvSpPr>
          <p:nvPr/>
        </p:nvSpPr>
        <p:spPr bwMode="auto">
          <a:xfrm>
            <a:off x="5995988" y="457200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DIVISION</a:t>
            </a:r>
          </a:p>
          <a:p>
            <a:pPr eaLnBrk="0" hangingPunct="0">
              <a:lnSpc>
                <a:spcPct val="100000"/>
              </a:lnSpc>
              <a:buClrTx/>
              <a:buFontTx/>
              <a:buNone/>
            </a:pPr>
            <a:r>
              <a:rPr lang="en-US" sz="900"/>
              <a:t>1</a:t>
            </a:r>
          </a:p>
        </p:txBody>
      </p:sp>
      <p:sp>
        <p:nvSpPr>
          <p:cNvPr id="47120" name="Rectangle 15"/>
          <p:cNvSpPr>
            <a:spLocks noChangeArrowheads="1"/>
          </p:cNvSpPr>
          <p:nvPr/>
        </p:nvSpPr>
        <p:spPr bwMode="auto">
          <a:xfrm>
            <a:off x="7824788" y="457200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DIVISION</a:t>
            </a:r>
          </a:p>
          <a:p>
            <a:pPr eaLnBrk="0" hangingPunct="0">
              <a:lnSpc>
                <a:spcPct val="100000"/>
              </a:lnSpc>
              <a:buClrTx/>
              <a:buFontTx/>
              <a:buNone/>
            </a:pPr>
            <a:r>
              <a:rPr lang="en-US" sz="900"/>
              <a:t>3</a:t>
            </a:r>
          </a:p>
        </p:txBody>
      </p:sp>
      <p:sp>
        <p:nvSpPr>
          <p:cNvPr id="47121" name="Rectangle 16"/>
          <p:cNvSpPr>
            <a:spLocks noChangeArrowheads="1"/>
          </p:cNvSpPr>
          <p:nvPr/>
        </p:nvSpPr>
        <p:spPr bwMode="auto">
          <a:xfrm>
            <a:off x="6910388" y="457200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DIVISION</a:t>
            </a:r>
          </a:p>
          <a:p>
            <a:pPr eaLnBrk="0" hangingPunct="0">
              <a:lnSpc>
                <a:spcPct val="100000"/>
              </a:lnSpc>
              <a:buClrTx/>
              <a:buFontTx/>
              <a:buNone/>
            </a:pPr>
            <a:r>
              <a:rPr lang="en-US" sz="900"/>
              <a:t>2</a:t>
            </a:r>
          </a:p>
        </p:txBody>
      </p:sp>
      <p:sp>
        <p:nvSpPr>
          <p:cNvPr id="47122" name="Rectangle 17"/>
          <p:cNvSpPr>
            <a:spLocks noChangeArrowheads="1"/>
          </p:cNvSpPr>
          <p:nvPr/>
        </p:nvSpPr>
        <p:spPr bwMode="auto">
          <a:xfrm>
            <a:off x="6376988" y="556260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SECTION</a:t>
            </a:r>
          </a:p>
          <a:p>
            <a:pPr eaLnBrk="0" hangingPunct="0">
              <a:lnSpc>
                <a:spcPct val="100000"/>
              </a:lnSpc>
              <a:buClrTx/>
              <a:buFontTx/>
              <a:buNone/>
            </a:pPr>
            <a:r>
              <a:rPr lang="en-US" sz="900"/>
              <a:t>1</a:t>
            </a:r>
          </a:p>
        </p:txBody>
      </p:sp>
      <p:sp>
        <p:nvSpPr>
          <p:cNvPr id="47123" name="Rectangle 18"/>
          <p:cNvSpPr>
            <a:spLocks noChangeArrowheads="1"/>
          </p:cNvSpPr>
          <p:nvPr/>
        </p:nvSpPr>
        <p:spPr bwMode="auto">
          <a:xfrm>
            <a:off x="7443788" y="556260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SECTION</a:t>
            </a:r>
          </a:p>
          <a:p>
            <a:pPr eaLnBrk="0" hangingPunct="0">
              <a:lnSpc>
                <a:spcPct val="100000"/>
              </a:lnSpc>
              <a:buClrTx/>
              <a:buFontTx/>
              <a:buNone/>
            </a:pPr>
            <a:r>
              <a:rPr lang="en-US" sz="900"/>
              <a:t>2</a:t>
            </a:r>
          </a:p>
        </p:txBody>
      </p:sp>
      <p:sp>
        <p:nvSpPr>
          <p:cNvPr id="47124" name="Text Box 19"/>
          <p:cNvSpPr txBox="1">
            <a:spLocks noChangeArrowheads="1"/>
          </p:cNvSpPr>
          <p:nvPr/>
        </p:nvSpPr>
        <p:spPr bwMode="auto">
          <a:xfrm>
            <a:off x="6072188" y="6211888"/>
            <a:ext cx="2482850" cy="304800"/>
          </a:xfrm>
          <a:prstGeom prst="rect">
            <a:avLst/>
          </a:prstGeom>
          <a:noFill/>
          <a:ln w="9525">
            <a:noFill/>
            <a:miter lim="800000"/>
            <a:headEnd/>
            <a:tailEnd/>
          </a:ln>
        </p:spPr>
        <p:txBody>
          <a:bodyPr wrap="none">
            <a:prstTxWarp prst="textNoShape">
              <a:avLst/>
            </a:prstTxWarp>
            <a:spAutoFit/>
          </a:bodyPr>
          <a:lstStyle/>
          <a:p>
            <a:pPr algn="l" eaLnBrk="0" hangingPunct="0">
              <a:lnSpc>
                <a:spcPct val="100000"/>
              </a:lnSpc>
              <a:buClrTx/>
              <a:buFontTx/>
              <a:buNone/>
            </a:pPr>
            <a:r>
              <a:rPr lang="en-US" sz="1400"/>
              <a:t>ORGANIZATIONAL MODEL</a:t>
            </a:r>
          </a:p>
        </p:txBody>
      </p:sp>
      <p:sp>
        <p:nvSpPr>
          <p:cNvPr id="47125" name="Rectangle 20"/>
          <p:cNvSpPr>
            <a:spLocks noChangeArrowheads="1"/>
          </p:cNvSpPr>
          <p:nvPr/>
        </p:nvSpPr>
        <p:spPr bwMode="auto">
          <a:xfrm>
            <a:off x="6896100" y="2043113"/>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COMMITTEE</a:t>
            </a:r>
          </a:p>
          <a:p>
            <a:pPr eaLnBrk="0" hangingPunct="0">
              <a:lnSpc>
                <a:spcPct val="100000"/>
              </a:lnSpc>
              <a:buClrTx/>
              <a:buFontTx/>
              <a:buNone/>
            </a:pPr>
            <a:r>
              <a:rPr lang="en-US" sz="900"/>
              <a:t>OF COUNCIL</a:t>
            </a:r>
          </a:p>
        </p:txBody>
      </p:sp>
      <p:sp>
        <p:nvSpPr>
          <p:cNvPr id="47126" name="Rectangle 21"/>
          <p:cNvSpPr>
            <a:spLocks noChangeArrowheads="1"/>
          </p:cNvSpPr>
          <p:nvPr/>
        </p:nvSpPr>
        <p:spPr bwMode="auto">
          <a:xfrm>
            <a:off x="6873875" y="1225550"/>
            <a:ext cx="838200" cy="457200"/>
          </a:xfrm>
          <a:prstGeom prst="rect">
            <a:avLst/>
          </a:prstGeom>
          <a:gradFill rotWithShape="1">
            <a:gsLst>
              <a:gs pos="0">
                <a:srgbClr val="9999FF"/>
              </a:gs>
              <a:gs pos="100000">
                <a:srgbClr val="FFFFFF"/>
              </a:gs>
            </a:gsLst>
            <a:lin ang="5400000" scaled="1"/>
          </a:gradFill>
          <a:ln w="9525">
            <a:solidFill>
              <a:schemeClr val="tx1"/>
            </a:solidFill>
            <a:miter lim="800000"/>
            <a:headEnd/>
            <a:tailEnd/>
          </a:ln>
        </p:spPr>
        <p:txBody>
          <a:bodyPr wrap="none" anchor="ctr">
            <a:prstTxWarp prst="textNoShape">
              <a:avLst/>
            </a:prstTxWarp>
          </a:bodyPr>
          <a:lstStyle/>
          <a:p>
            <a:pPr eaLnBrk="0" hangingPunct="0">
              <a:lnSpc>
                <a:spcPct val="100000"/>
              </a:lnSpc>
              <a:buClrTx/>
              <a:buFontTx/>
              <a:buNone/>
            </a:pPr>
            <a:r>
              <a:rPr lang="en-US" sz="900"/>
              <a:t>COUNCIL</a:t>
            </a:r>
          </a:p>
        </p:txBody>
      </p:sp>
      <p:sp>
        <p:nvSpPr>
          <p:cNvPr id="47127" name="Text Box 22"/>
          <p:cNvSpPr txBox="1">
            <a:spLocks noChangeArrowheads="1"/>
          </p:cNvSpPr>
          <p:nvPr/>
        </p:nvSpPr>
        <p:spPr bwMode="auto">
          <a:xfrm>
            <a:off x="152400" y="2895600"/>
            <a:ext cx="1657350" cy="304800"/>
          </a:xfrm>
          <a:prstGeom prst="rect">
            <a:avLst/>
          </a:prstGeom>
          <a:noFill/>
          <a:ln w="9525">
            <a:noFill/>
            <a:miter lim="800000"/>
            <a:headEnd/>
            <a:tailEnd/>
          </a:ln>
        </p:spPr>
        <p:txBody>
          <a:bodyPr wrap="none">
            <a:prstTxWarp prst="textNoShape">
              <a:avLst/>
            </a:prstTxWarp>
            <a:spAutoFit/>
          </a:bodyPr>
          <a:lstStyle/>
          <a:p>
            <a:pPr algn="l" eaLnBrk="0" hangingPunct="0">
              <a:lnSpc>
                <a:spcPct val="100000"/>
              </a:lnSpc>
              <a:buClrTx/>
              <a:buFontTx/>
              <a:buNone/>
            </a:pPr>
            <a:r>
              <a:rPr lang="en-US" sz="1400"/>
              <a:t>SERVICE MODEL</a:t>
            </a:r>
          </a:p>
        </p:txBody>
      </p:sp>
      <p:sp>
        <p:nvSpPr>
          <p:cNvPr id="47128" name="Line 23"/>
          <p:cNvSpPr>
            <a:spLocks noChangeShapeType="1"/>
          </p:cNvSpPr>
          <p:nvPr/>
        </p:nvSpPr>
        <p:spPr bwMode="auto">
          <a:xfrm>
            <a:off x="5016500" y="3783013"/>
            <a:ext cx="457200"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n-US"/>
          </a:p>
        </p:txBody>
      </p:sp>
      <p:sp>
        <p:nvSpPr>
          <p:cNvPr id="47129" name="Text Box 24"/>
          <p:cNvSpPr txBox="1">
            <a:spLocks noChangeArrowheads="1"/>
          </p:cNvSpPr>
          <p:nvPr/>
        </p:nvSpPr>
        <p:spPr bwMode="auto">
          <a:xfrm>
            <a:off x="4903788" y="5748338"/>
            <a:ext cx="862012" cy="274637"/>
          </a:xfrm>
          <a:prstGeom prst="rect">
            <a:avLst/>
          </a:prstGeom>
          <a:noFill/>
          <a:ln w="9525">
            <a:noFill/>
            <a:miter lim="800000"/>
            <a:headEnd/>
            <a:tailEnd/>
          </a:ln>
        </p:spPr>
        <p:txBody>
          <a:bodyPr wrap="none">
            <a:prstTxWarp prst="textNoShape">
              <a:avLst/>
            </a:prstTxWarp>
            <a:spAutoFit/>
          </a:bodyPr>
          <a:lstStyle/>
          <a:p>
            <a:pPr algn="l" eaLnBrk="0" hangingPunct="0">
              <a:lnSpc>
                <a:spcPct val="100000"/>
              </a:lnSpc>
              <a:buClrTx/>
              <a:buFontTx/>
              <a:buNone/>
            </a:pPr>
            <a:r>
              <a:rPr lang="en-US" sz="1200" i="1"/>
              <a:t>Authority</a:t>
            </a:r>
          </a:p>
        </p:txBody>
      </p:sp>
      <p:sp>
        <p:nvSpPr>
          <p:cNvPr id="47130" name="Text Box 25"/>
          <p:cNvSpPr txBox="1">
            <a:spLocks noChangeArrowheads="1"/>
          </p:cNvSpPr>
          <p:nvPr/>
        </p:nvSpPr>
        <p:spPr bwMode="auto">
          <a:xfrm>
            <a:off x="4762500" y="4699000"/>
            <a:ext cx="1227138" cy="274638"/>
          </a:xfrm>
          <a:prstGeom prst="rect">
            <a:avLst/>
          </a:prstGeom>
          <a:noFill/>
          <a:ln w="9525">
            <a:noFill/>
            <a:miter lim="800000"/>
            <a:headEnd/>
            <a:tailEnd/>
          </a:ln>
        </p:spPr>
        <p:txBody>
          <a:bodyPr wrap="none">
            <a:prstTxWarp prst="textNoShape">
              <a:avLst/>
            </a:prstTxWarp>
            <a:spAutoFit/>
          </a:bodyPr>
          <a:lstStyle/>
          <a:p>
            <a:pPr algn="l" eaLnBrk="0" hangingPunct="0">
              <a:lnSpc>
                <a:spcPct val="100000"/>
              </a:lnSpc>
              <a:buClrTx/>
              <a:buFontTx/>
              <a:buNone/>
            </a:pPr>
            <a:r>
              <a:rPr lang="en-US" sz="1200" i="1"/>
              <a:t>Responsibility</a:t>
            </a:r>
          </a:p>
        </p:txBody>
      </p:sp>
      <p:sp>
        <p:nvSpPr>
          <p:cNvPr id="47131" name="Text Box 26"/>
          <p:cNvSpPr txBox="1">
            <a:spLocks noChangeArrowheads="1"/>
          </p:cNvSpPr>
          <p:nvPr/>
        </p:nvSpPr>
        <p:spPr bwMode="auto">
          <a:xfrm>
            <a:off x="4810125" y="2247900"/>
            <a:ext cx="1063625" cy="274638"/>
          </a:xfrm>
          <a:prstGeom prst="rect">
            <a:avLst/>
          </a:prstGeom>
          <a:noFill/>
          <a:ln w="9525">
            <a:noFill/>
            <a:miter lim="800000"/>
            <a:headEnd/>
            <a:tailEnd/>
          </a:ln>
        </p:spPr>
        <p:txBody>
          <a:bodyPr wrap="none">
            <a:prstTxWarp prst="textNoShape">
              <a:avLst/>
            </a:prstTxWarp>
            <a:spAutoFit/>
          </a:bodyPr>
          <a:lstStyle/>
          <a:p>
            <a:pPr algn="l" eaLnBrk="0" hangingPunct="0">
              <a:lnSpc>
                <a:spcPct val="100000"/>
              </a:lnSpc>
              <a:buClrTx/>
              <a:buFontTx/>
              <a:buNone/>
            </a:pPr>
            <a:r>
              <a:rPr lang="en-US" sz="1200" i="1"/>
              <a:t>Governance</a:t>
            </a:r>
          </a:p>
        </p:txBody>
      </p:sp>
      <p:sp>
        <p:nvSpPr>
          <p:cNvPr id="47132" name="Text Box 27"/>
          <p:cNvSpPr txBox="1">
            <a:spLocks noChangeArrowheads="1"/>
          </p:cNvSpPr>
          <p:nvPr/>
        </p:nvSpPr>
        <p:spPr bwMode="auto">
          <a:xfrm>
            <a:off x="4764088" y="3379788"/>
            <a:ext cx="1235075" cy="274637"/>
          </a:xfrm>
          <a:prstGeom prst="rect">
            <a:avLst/>
          </a:prstGeom>
          <a:noFill/>
          <a:ln w="9525">
            <a:noFill/>
            <a:miter lim="800000"/>
            <a:headEnd/>
            <a:tailEnd/>
          </a:ln>
        </p:spPr>
        <p:txBody>
          <a:bodyPr wrap="none">
            <a:prstTxWarp prst="textNoShape">
              <a:avLst/>
            </a:prstTxWarp>
            <a:spAutoFit/>
          </a:bodyPr>
          <a:lstStyle/>
          <a:p>
            <a:pPr algn="l" eaLnBrk="0" hangingPunct="0">
              <a:lnSpc>
                <a:spcPct val="100000"/>
              </a:lnSpc>
              <a:buClrTx/>
              <a:buFontTx/>
              <a:buNone/>
            </a:pPr>
            <a:r>
              <a:rPr lang="en-US" sz="1200" i="1">
                <a:solidFill>
                  <a:srgbClr val="FF0000"/>
                </a:solidFill>
              </a:rPr>
              <a:t>Accountability</a:t>
            </a:r>
          </a:p>
        </p:txBody>
      </p:sp>
      <p:sp>
        <p:nvSpPr>
          <p:cNvPr id="47133" name="Line 28"/>
          <p:cNvSpPr>
            <a:spLocks noChangeShapeType="1"/>
          </p:cNvSpPr>
          <p:nvPr/>
        </p:nvSpPr>
        <p:spPr bwMode="auto">
          <a:xfrm>
            <a:off x="5016500" y="5091113"/>
            <a:ext cx="457200" cy="0"/>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n-US"/>
          </a:p>
        </p:txBody>
      </p:sp>
      <p:sp>
        <p:nvSpPr>
          <p:cNvPr id="47134" name="Line 29"/>
          <p:cNvSpPr>
            <a:spLocks noChangeShapeType="1"/>
          </p:cNvSpPr>
          <p:nvPr/>
        </p:nvSpPr>
        <p:spPr bwMode="auto">
          <a:xfrm>
            <a:off x="5024438" y="2593975"/>
            <a:ext cx="457200" cy="0"/>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n-US"/>
          </a:p>
        </p:txBody>
      </p:sp>
      <p:sp>
        <p:nvSpPr>
          <p:cNvPr id="47135" name="Line 30"/>
          <p:cNvSpPr>
            <a:spLocks noChangeShapeType="1"/>
          </p:cNvSpPr>
          <p:nvPr/>
        </p:nvSpPr>
        <p:spPr bwMode="auto">
          <a:xfrm>
            <a:off x="5032375" y="6130925"/>
            <a:ext cx="457200" cy="0"/>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n-US"/>
          </a:p>
        </p:txBody>
      </p:sp>
      <p:sp>
        <p:nvSpPr>
          <p:cNvPr id="47136" name="Text Box 31"/>
          <p:cNvSpPr txBox="1">
            <a:spLocks noChangeArrowheads="1"/>
          </p:cNvSpPr>
          <p:nvPr/>
        </p:nvSpPr>
        <p:spPr bwMode="auto">
          <a:xfrm>
            <a:off x="4841875" y="1363663"/>
            <a:ext cx="882650" cy="336550"/>
          </a:xfrm>
          <a:prstGeom prst="rect">
            <a:avLst/>
          </a:prstGeom>
          <a:noFill/>
          <a:ln w="9525">
            <a:noFill/>
            <a:miter lim="800000"/>
            <a:headEnd/>
            <a:tailEnd/>
          </a:ln>
        </p:spPr>
        <p:txBody>
          <a:bodyPr wrap="none">
            <a:prstTxWarp prst="textNoShape">
              <a:avLst/>
            </a:prstTxWarp>
            <a:spAutoFit/>
          </a:bodyPr>
          <a:lstStyle/>
          <a:p>
            <a:pPr algn="l" eaLnBrk="0" hangingPunct="0">
              <a:lnSpc>
                <a:spcPct val="100000"/>
              </a:lnSpc>
              <a:buClrTx/>
              <a:buFontTx/>
              <a:buNone/>
            </a:pPr>
            <a:r>
              <a:rPr lang="en-US" sz="1600"/>
              <a:t>ROLES</a:t>
            </a:r>
          </a:p>
        </p:txBody>
      </p:sp>
      <p:grpSp>
        <p:nvGrpSpPr>
          <p:cNvPr id="47137" name="Group 32"/>
          <p:cNvGrpSpPr>
            <a:grpSpLocks/>
          </p:cNvGrpSpPr>
          <p:nvPr/>
        </p:nvGrpSpPr>
        <p:grpSpPr bwMode="auto">
          <a:xfrm>
            <a:off x="6415088" y="1682750"/>
            <a:ext cx="1828800" cy="3879850"/>
            <a:chOff x="4041" y="1060"/>
            <a:chExt cx="1152" cy="2444"/>
          </a:xfrm>
        </p:grpSpPr>
        <p:cxnSp>
          <p:nvCxnSpPr>
            <p:cNvPr id="47153" name="AutoShape 33"/>
            <p:cNvCxnSpPr>
              <a:cxnSpLocks noChangeShapeType="1"/>
            </p:cNvCxnSpPr>
            <p:nvPr/>
          </p:nvCxnSpPr>
          <p:spPr bwMode="auto">
            <a:xfrm rot="5400000">
              <a:off x="4209" y="1896"/>
              <a:ext cx="240" cy="576"/>
            </a:xfrm>
            <a:prstGeom prst="bentConnector3">
              <a:avLst>
                <a:gd name="adj1" fmla="val 50000"/>
              </a:avLst>
            </a:prstGeom>
            <a:noFill/>
            <a:ln w="9525">
              <a:solidFill>
                <a:schemeClr val="tx1"/>
              </a:solidFill>
              <a:miter lim="800000"/>
              <a:headEnd/>
              <a:tailEnd/>
            </a:ln>
          </p:spPr>
        </p:cxnSp>
        <p:cxnSp>
          <p:nvCxnSpPr>
            <p:cNvPr id="47154" name="AutoShape 34"/>
            <p:cNvCxnSpPr>
              <a:cxnSpLocks noChangeShapeType="1"/>
            </p:cNvCxnSpPr>
            <p:nvPr/>
          </p:nvCxnSpPr>
          <p:spPr bwMode="auto">
            <a:xfrm rot="16200000" flipH="1">
              <a:off x="4785" y="1896"/>
              <a:ext cx="240" cy="576"/>
            </a:xfrm>
            <a:prstGeom prst="bentConnector3">
              <a:avLst>
                <a:gd name="adj1" fmla="val 50000"/>
              </a:avLst>
            </a:prstGeom>
            <a:noFill/>
            <a:ln w="9525">
              <a:solidFill>
                <a:schemeClr val="tx1"/>
              </a:solidFill>
              <a:miter lim="800000"/>
              <a:headEnd/>
              <a:tailEnd/>
            </a:ln>
          </p:spPr>
        </p:cxnSp>
        <p:cxnSp>
          <p:nvCxnSpPr>
            <p:cNvPr id="47155" name="AutoShape 35"/>
            <p:cNvCxnSpPr>
              <a:cxnSpLocks noChangeShapeType="1"/>
            </p:cNvCxnSpPr>
            <p:nvPr/>
          </p:nvCxnSpPr>
          <p:spPr bwMode="auto">
            <a:xfrm rot="5400000">
              <a:off x="4497" y="2184"/>
              <a:ext cx="240" cy="0"/>
            </a:xfrm>
            <a:prstGeom prst="straightConnector1">
              <a:avLst/>
            </a:prstGeom>
            <a:noFill/>
            <a:ln w="9525">
              <a:solidFill>
                <a:schemeClr val="tx1"/>
              </a:solidFill>
              <a:round/>
              <a:headEnd/>
              <a:tailEnd/>
            </a:ln>
          </p:spPr>
        </p:cxnSp>
        <p:cxnSp>
          <p:nvCxnSpPr>
            <p:cNvPr id="47156" name="AutoShape 36"/>
            <p:cNvCxnSpPr>
              <a:cxnSpLocks noChangeShapeType="1"/>
            </p:cNvCxnSpPr>
            <p:nvPr/>
          </p:nvCxnSpPr>
          <p:spPr bwMode="auto">
            <a:xfrm rot="5400000">
              <a:off x="4185" y="2448"/>
              <a:ext cx="288" cy="576"/>
            </a:xfrm>
            <a:prstGeom prst="bentConnector3">
              <a:avLst>
                <a:gd name="adj1" fmla="val 50000"/>
              </a:avLst>
            </a:prstGeom>
            <a:noFill/>
            <a:ln w="9525">
              <a:solidFill>
                <a:schemeClr val="tx1"/>
              </a:solidFill>
              <a:miter lim="800000"/>
              <a:headEnd/>
              <a:tailEnd/>
            </a:ln>
          </p:spPr>
        </p:cxnSp>
        <p:cxnSp>
          <p:nvCxnSpPr>
            <p:cNvPr id="47157" name="AutoShape 37"/>
            <p:cNvCxnSpPr>
              <a:cxnSpLocks noChangeShapeType="1"/>
            </p:cNvCxnSpPr>
            <p:nvPr/>
          </p:nvCxnSpPr>
          <p:spPr bwMode="auto">
            <a:xfrm rot="16200000" flipH="1">
              <a:off x="4761" y="2448"/>
              <a:ext cx="288" cy="576"/>
            </a:xfrm>
            <a:prstGeom prst="bentConnector3">
              <a:avLst>
                <a:gd name="adj1" fmla="val 50000"/>
              </a:avLst>
            </a:prstGeom>
            <a:noFill/>
            <a:ln w="9525">
              <a:solidFill>
                <a:schemeClr val="tx1"/>
              </a:solidFill>
              <a:miter lim="800000"/>
              <a:headEnd/>
              <a:tailEnd/>
            </a:ln>
          </p:spPr>
        </p:cxnSp>
        <p:cxnSp>
          <p:nvCxnSpPr>
            <p:cNvPr id="47158" name="AutoShape 38"/>
            <p:cNvCxnSpPr>
              <a:cxnSpLocks noChangeShapeType="1"/>
            </p:cNvCxnSpPr>
            <p:nvPr/>
          </p:nvCxnSpPr>
          <p:spPr bwMode="auto">
            <a:xfrm rot="5400000">
              <a:off x="4473" y="2736"/>
              <a:ext cx="288" cy="0"/>
            </a:xfrm>
            <a:prstGeom prst="straightConnector1">
              <a:avLst/>
            </a:prstGeom>
            <a:noFill/>
            <a:ln w="9525">
              <a:solidFill>
                <a:schemeClr val="tx1"/>
              </a:solidFill>
              <a:round/>
              <a:headEnd/>
              <a:tailEnd/>
            </a:ln>
          </p:spPr>
        </p:cxnSp>
        <p:cxnSp>
          <p:nvCxnSpPr>
            <p:cNvPr id="47159" name="AutoShape 39"/>
            <p:cNvCxnSpPr>
              <a:cxnSpLocks noChangeShapeType="1"/>
            </p:cNvCxnSpPr>
            <p:nvPr/>
          </p:nvCxnSpPr>
          <p:spPr bwMode="auto">
            <a:xfrm rot="5400000">
              <a:off x="4281" y="3168"/>
              <a:ext cx="336" cy="336"/>
            </a:xfrm>
            <a:prstGeom prst="bentConnector3">
              <a:avLst>
                <a:gd name="adj1" fmla="val 50000"/>
              </a:avLst>
            </a:prstGeom>
            <a:noFill/>
            <a:ln w="9525">
              <a:solidFill>
                <a:schemeClr val="tx1"/>
              </a:solidFill>
              <a:miter lim="800000"/>
              <a:headEnd/>
              <a:tailEnd/>
            </a:ln>
          </p:spPr>
        </p:cxnSp>
        <p:cxnSp>
          <p:nvCxnSpPr>
            <p:cNvPr id="47160" name="AutoShape 40"/>
            <p:cNvCxnSpPr>
              <a:cxnSpLocks noChangeShapeType="1"/>
            </p:cNvCxnSpPr>
            <p:nvPr/>
          </p:nvCxnSpPr>
          <p:spPr bwMode="auto">
            <a:xfrm rot="16200000" flipH="1">
              <a:off x="4617" y="3168"/>
              <a:ext cx="336" cy="336"/>
            </a:xfrm>
            <a:prstGeom prst="bentConnector3">
              <a:avLst>
                <a:gd name="adj1" fmla="val 50000"/>
              </a:avLst>
            </a:prstGeom>
            <a:noFill/>
            <a:ln w="9525">
              <a:solidFill>
                <a:schemeClr val="tx1"/>
              </a:solidFill>
              <a:miter lim="800000"/>
              <a:headEnd/>
              <a:tailEnd/>
            </a:ln>
          </p:spPr>
        </p:cxnSp>
        <p:cxnSp>
          <p:nvCxnSpPr>
            <p:cNvPr id="47161" name="AutoShape 41"/>
            <p:cNvCxnSpPr>
              <a:cxnSpLocks noChangeShapeType="1"/>
              <a:stCxn id="47126" idx="2"/>
              <a:endCxn id="47125" idx="0"/>
            </p:cNvCxnSpPr>
            <p:nvPr/>
          </p:nvCxnSpPr>
          <p:spPr bwMode="auto">
            <a:xfrm flipH="1">
              <a:off x="4606" y="1060"/>
              <a:ext cx="1" cy="227"/>
            </a:xfrm>
            <a:prstGeom prst="straightConnector1">
              <a:avLst/>
            </a:prstGeom>
            <a:noFill/>
            <a:ln w="12700">
              <a:solidFill>
                <a:schemeClr val="tx1"/>
              </a:solidFill>
              <a:round/>
              <a:headEnd type="none" w="sm" len="sm"/>
              <a:tailEnd type="none" w="sm" len="sm"/>
            </a:ln>
          </p:spPr>
        </p:cxnSp>
        <p:cxnSp>
          <p:nvCxnSpPr>
            <p:cNvPr id="47162" name="AutoShape 42"/>
            <p:cNvCxnSpPr>
              <a:cxnSpLocks noChangeShapeType="1"/>
              <a:stCxn id="47125" idx="2"/>
              <a:endCxn id="47115" idx="0"/>
            </p:cNvCxnSpPr>
            <p:nvPr/>
          </p:nvCxnSpPr>
          <p:spPr bwMode="auto">
            <a:xfrm>
              <a:off x="4606" y="1575"/>
              <a:ext cx="1" cy="201"/>
            </a:xfrm>
            <a:prstGeom prst="straightConnector1">
              <a:avLst/>
            </a:prstGeom>
            <a:noFill/>
            <a:ln w="12700">
              <a:solidFill>
                <a:schemeClr val="tx1"/>
              </a:solidFill>
              <a:round/>
              <a:headEnd type="none" w="sm" len="sm"/>
              <a:tailEnd type="none" w="sm" len="sm"/>
            </a:ln>
          </p:spPr>
        </p:cxnSp>
      </p:grpSp>
      <p:cxnSp>
        <p:nvCxnSpPr>
          <p:cNvPr id="47138" name="AutoShape 43"/>
          <p:cNvCxnSpPr>
            <a:cxnSpLocks noChangeShapeType="1"/>
            <a:stCxn id="1748995" idx="4"/>
            <a:endCxn id="1748996" idx="0"/>
          </p:cNvCxnSpPr>
          <p:nvPr/>
        </p:nvCxnSpPr>
        <p:spPr bwMode="auto">
          <a:xfrm>
            <a:off x="3073400" y="1624013"/>
            <a:ext cx="0" cy="565150"/>
          </a:xfrm>
          <a:prstGeom prst="straightConnector1">
            <a:avLst/>
          </a:prstGeom>
          <a:noFill/>
          <a:ln w="9525">
            <a:solidFill>
              <a:schemeClr val="tx1"/>
            </a:solidFill>
            <a:round/>
            <a:headEnd/>
            <a:tailEnd/>
          </a:ln>
        </p:spPr>
      </p:cxnSp>
      <p:cxnSp>
        <p:nvCxnSpPr>
          <p:cNvPr id="47139" name="AutoShape 44"/>
          <p:cNvCxnSpPr>
            <a:cxnSpLocks noChangeShapeType="1"/>
            <a:stCxn id="1748996" idx="4"/>
            <a:endCxn id="1748997" idx="0"/>
          </p:cNvCxnSpPr>
          <p:nvPr/>
        </p:nvCxnSpPr>
        <p:spPr bwMode="auto">
          <a:xfrm flipH="1">
            <a:off x="2082800" y="2686050"/>
            <a:ext cx="990600" cy="636588"/>
          </a:xfrm>
          <a:prstGeom prst="straightConnector1">
            <a:avLst/>
          </a:prstGeom>
          <a:noFill/>
          <a:ln w="9525">
            <a:solidFill>
              <a:srgbClr val="FF0000"/>
            </a:solidFill>
            <a:round/>
            <a:headEnd/>
            <a:tailEnd/>
          </a:ln>
        </p:spPr>
      </p:cxnSp>
      <p:cxnSp>
        <p:nvCxnSpPr>
          <p:cNvPr id="47140" name="AutoShape 45"/>
          <p:cNvCxnSpPr>
            <a:cxnSpLocks noChangeShapeType="1"/>
            <a:stCxn id="1748996" idx="4"/>
            <a:endCxn id="1748998" idx="0"/>
          </p:cNvCxnSpPr>
          <p:nvPr/>
        </p:nvCxnSpPr>
        <p:spPr bwMode="auto">
          <a:xfrm>
            <a:off x="3073400" y="2686050"/>
            <a:ext cx="1004888" cy="636588"/>
          </a:xfrm>
          <a:prstGeom prst="straightConnector1">
            <a:avLst/>
          </a:prstGeom>
          <a:noFill/>
          <a:ln w="9525">
            <a:solidFill>
              <a:srgbClr val="FF0000"/>
            </a:solidFill>
            <a:round/>
            <a:headEnd/>
            <a:tailEnd/>
          </a:ln>
        </p:spPr>
      </p:cxnSp>
      <p:cxnSp>
        <p:nvCxnSpPr>
          <p:cNvPr id="47141" name="AutoShape 46"/>
          <p:cNvCxnSpPr>
            <a:cxnSpLocks noChangeShapeType="1"/>
            <a:stCxn id="1749001" idx="6"/>
            <a:endCxn id="1748997" idx="2"/>
          </p:cNvCxnSpPr>
          <p:nvPr/>
        </p:nvCxnSpPr>
        <p:spPr bwMode="auto">
          <a:xfrm>
            <a:off x="1301750" y="3571875"/>
            <a:ext cx="273050" cy="0"/>
          </a:xfrm>
          <a:prstGeom prst="straightConnector1">
            <a:avLst/>
          </a:prstGeom>
          <a:noFill/>
          <a:ln w="9525">
            <a:solidFill>
              <a:srgbClr val="FF0000"/>
            </a:solidFill>
            <a:round/>
            <a:headEnd/>
            <a:tailEnd/>
          </a:ln>
        </p:spPr>
      </p:cxnSp>
      <p:cxnSp>
        <p:nvCxnSpPr>
          <p:cNvPr id="47142" name="AutoShape 47"/>
          <p:cNvCxnSpPr>
            <a:cxnSpLocks noChangeShapeType="1"/>
            <a:stCxn id="1748997" idx="6"/>
            <a:endCxn id="1748998" idx="2"/>
          </p:cNvCxnSpPr>
          <p:nvPr/>
        </p:nvCxnSpPr>
        <p:spPr bwMode="auto">
          <a:xfrm>
            <a:off x="2590800" y="3571875"/>
            <a:ext cx="979488" cy="0"/>
          </a:xfrm>
          <a:prstGeom prst="straightConnector1">
            <a:avLst/>
          </a:prstGeom>
          <a:noFill/>
          <a:ln w="9525">
            <a:solidFill>
              <a:srgbClr val="FF0000"/>
            </a:solidFill>
            <a:round/>
            <a:headEnd/>
            <a:tailEnd/>
          </a:ln>
        </p:spPr>
      </p:cxnSp>
      <p:cxnSp>
        <p:nvCxnSpPr>
          <p:cNvPr id="47143" name="AutoShape 48"/>
          <p:cNvCxnSpPr>
            <a:cxnSpLocks noChangeShapeType="1"/>
            <a:stCxn id="1748997" idx="4"/>
            <a:endCxn id="1748999" idx="0"/>
          </p:cNvCxnSpPr>
          <p:nvPr/>
        </p:nvCxnSpPr>
        <p:spPr bwMode="auto">
          <a:xfrm>
            <a:off x="2082800" y="3819525"/>
            <a:ext cx="1057275" cy="850900"/>
          </a:xfrm>
          <a:prstGeom prst="straightConnector1">
            <a:avLst/>
          </a:prstGeom>
          <a:noFill/>
          <a:ln w="9525">
            <a:solidFill>
              <a:srgbClr val="FF0000"/>
            </a:solidFill>
            <a:round/>
            <a:headEnd/>
            <a:tailEnd/>
          </a:ln>
        </p:spPr>
      </p:cxnSp>
      <p:cxnSp>
        <p:nvCxnSpPr>
          <p:cNvPr id="47144" name="AutoShape 49"/>
          <p:cNvCxnSpPr>
            <a:cxnSpLocks noChangeShapeType="1"/>
            <a:stCxn id="1748998" idx="4"/>
            <a:endCxn id="1748999" idx="0"/>
          </p:cNvCxnSpPr>
          <p:nvPr/>
        </p:nvCxnSpPr>
        <p:spPr bwMode="auto">
          <a:xfrm flipH="1">
            <a:off x="3140075" y="3819525"/>
            <a:ext cx="938213" cy="850900"/>
          </a:xfrm>
          <a:prstGeom prst="straightConnector1">
            <a:avLst/>
          </a:prstGeom>
          <a:noFill/>
          <a:ln w="9525">
            <a:solidFill>
              <a:srgbClr val="FF0000"/>
            </a:solidFill>
            <a:round/>
            <a:headEnd/>
            <a:tailEnd/>
          </a:ln>
        </p:spPr>
      </p:cxnSp>
      <p:cxnSp>
        <p:nvCxnSpPr>
          <p:cNvPr id="47145" name="AutoShape 50"/>
          <p:cNvCxnSpPr>
            <a:cxnSpLocks noChangeShapeType="1"/>
            <a:stCxn id="1748999" idx="4"/>
            <a:endCxn id="1749000" idx="0"/>
          </p:cNvCxnSpPr>
          <p:nvPr/>
        </p:nvCxnSpPr>
        <p:spPr bwMode="auto">
          <a:xfrm>
            <a:off x="3140075" y="5167313"/>
            <a:ext cx="0" cy="471487"/>
          </a:xfrm>
          <a:prstGeom prst="straightConnector1">
            <a:avLst/>
          </a:prstGeom>
          <a:noFill/>
          <a:ln w="9525">
            <a:solidFill>
              <a:schemeClr val="tx1"/>
            </a:solidFill>
            <a:round/>
            <a:headEnd/>
            <a:tailEnd/>
          </a:ln>
        </p:spPr>
      </p:cxnSp>
      <p:sp>
        <p:nvSpPr>
          <p:cNvPr id="47146" name="Text Box 51"/>
          <p:cNvSpPr txBox="1">
            <a:spLocks noChangeArrowheads="1"/>
          </p:cNvSpPr>
          <p:nvPr/>
        </p:nvSpPr>
        <p:spPr bwMode="auto">
          <a:xfrm>
            <a:off x="1600200" y="2743200"/>
            <a:ext cx="990600" cy="212725"/>
          </a:xfrm>
          <a:prstGeom prst="rect">
            <a:avLst/>
          </a:prstGeom>
          <a:noFill/>
          <a:ln w="6350">
            <a:noFill/>
            <a:miter lim="800000"/>
            <a:headEnd/>
            <a:tailEnd/>
          </a:ln>
        </p:spPr>
        <p:txBody>
          <a:bodyPr lIns="0" tIns="0" rIns="0" bIns="0">
            <a:prstTxWarp prst="textNoShape">
              <a:avLst/>
            </a:prstTxWarp>
            <a:spAutoFit/>
          </a:bodyPr>
          <a:lstStyle/>
          <a:p>
            <a:pPr>
              <a:lnSpc>
                <a:spcPct val="100000"/>
              </a:lnSpc>
              <a:spcBef>
                <a:spcPct val="50000"/>
              </a:spcBef>
              <a:buClrTx/>
              <a:buFontTx/>
              <a:buNone/>
            </a:pPr>
            <a:r>
              <a:rPr lang="en-US" sz="1400">
                <a:solidFill>
                  <a:srgbClr val="FF0000"/>
                </a:solidFill>
              </a:rPr>
              <a:t>WHY?</a:t>
            </a:r>
          </a:p>
        </p:txBody>
      </p:sp>
      <p:sp>
        <p:nvSpPr>
          <p:cNvPr id="47147" name="Text Box 52"/>
          <p:cNvSpPr txBox="1">
            <a:spLocks noChangeArrowheads="1"/>
          </p:cNvSpPr>
          <p:nvPr/>
        </p:nvSpPr>
        <p:spPr bwMode="auto">
          <a:xfrm>
            <a:off x="2590800" y="3276600"/>
            <a:ext cx="990600" cy="212725"/>
          </a:xfrm>
          <a:prstGeom prst="rect">
            <a:avLst/>
          </a:prstGeom>
          <a:noFill/>
          <a:ln w="6350">
            <a:noFill/>
            <a:miter lim="800000"/>
            <a:headEnd/>
            <a:tailEnd/>
          </a:ln>
        </p:spPr>
        <p:txBody>
          <a:bodyPr lIns="0" tIns="0" rIns="0" bIns="0">
            <a:prstTxWarp prst="textNoShape">
              <a:avLst/>
            </a:prstTxWarp>
            <a:spAutoFit/>
          </a:bodyPr>
          <a:lstStyle/>
          <a:p>
            <a:pPr>
              <a:lnSpc>
                <a:spcPct val="100000"/>
              </a:lnSpc>
              <a:spcBef>
                <a:spcPct val="50000"/>
              </a:spcBef>
              <a:buClrTx/>
              <a:buFontTx/>
              <a:buNone/>
            </a:pPr>
            <a:r>
              <a:rPr lang="en-US" sz="1400">
                <a:solidFill>
                  <a:srgbClr val="FF0000"/>
                </a:solidFill>
              </a:rPr>
              <a:t>WHAT?</a:t>
            </a:r>
          </a:p>
        </p:txBody>
      </p:sp>
      <p:sp>
        <p:nvSpPr>
          <p:cNvPr id="47148" name="Text Box 53"/>
          <p:cNvSpPr txBox="1">
            <a:spLocks noChangeArrowheads="1"/>
          </p:cNvSpPr>
          <p:nvPr/>
        </p:nvSpPr>
        <p:spPr bwMode="auto">
          <a:xfrm>
            <a:off x="3352800" y="4435475"/>
            <a:ext cx="990600" cy="212725"/>
          </a:xfrm>
          <a:prstGeom prst="rect">
            <a:avLst/>
          </a:prstGeom>
          <a:noFill/>
          <a:ln w="6350">
            <a:noFill/>
            <a:miter lim="800000"/>
            <a:headEnd/>
            <a:tailEnd/>
          </a:ln>
        </p:spPr>
        <p:txBody>
          <a:bodyPr lIns="0" tIns="0" rIns="0" bIns="0">
            <a:prstTxWarp prst="textNoShape">
              <a:avLst/>
            </a:prstTxWarp>
            <a:spAutoFit/>
          </a:bodyPr>
          <a:lstStyle/>
          <a:p>
            <a:pPr>
              <a:lnSpc>
                <a:spcPct val="100000"/>
              </a:lnSpc>
              <a:spcBef>
                <a:spcPct val="50000"/>
              </a:spcBef>
              <a:buClrTx/>
              <a:buFontTx/>
              <a:buNone/>
            </a:pPr>
            <a:r>
              <a:rPr lang="en-US" sz="1400">
                <a:solidFill>
                  <a:srgbClr val="FF0000"/>
                </a:solidFill>
              </a:rPr>
              <a:t>HOW?</a:t>
            </a:r>
          </a:p>
        </p:txBody>
      </p:sp>
      <p:sp>
        <p:nvSpPr>
          <p:cNvPr id="47149" name="Text Box 54"/>
          <p:cNvSpPr txBox="1">
            <a:spLocks noChangeArrowheads="1"/>
          </p:cNvSpPr>
          <p:nvPr/>
        </p:nvSpPr>
        <p:spPr bwMode="auto">
          <a:xfrm>
            <a:off x="685800" y="4038600"/>
            <a:ext cx="990600" cy="425450"/>
          </a:xfrm>
          <a:prstGeom prst="rect">
            <a:avLst/>
          </a:prstGeom>
          <a:noFill/>
          <a:ln w="6350">
            <a:noFill/>
            <a:miter lim="800000"/>
            <a:headEnd/>
            <a:tailEnd/>
          </a:ln>
        </p:spPr>
        <p:txBody>
          <a:bodyPr lIns="0" tIns="0" rIns="0" bIns="0">
            <a:prstTxWarp prst="textNoShape">
              <a:avLst/>
            </a:prstTxWarp>
            <a:spAutoFit/>
          </a:bodyPr>
          <a:lstStyle/>
          <a:p>
            <a:pPr>
              <a:lnSpc>
                <a:spcPct val="100000"/>
              </a:lnSpc>
              <a:spcBef>
                <a:spcPct val="50000"/>
              </a:spcBef>
              <a:buClrTx/>
              <a:buFontTx/>
              <a:buNone/>
            </a:pPr>
            <a:r>
              <a:rPr lang="en-US" sz="1400">
                <a:solidFill>
                  <a:srgbClr val="FF0000"/>
                </a:solidFill>
              </a:rPr>
              <a:t>FOR WHOM?</a:t>
            </a:r>
          </a:p>
        </p:txBody>
      </p:sp>
      <p:sp>
        <p:nvSpPr>
          <p:cNvPr id="47150" name="Text Box 55"/>
          <p:cNvSpPr txBox="1">
            <a:spLocks noChangeArrowheads="1"/>
          </p:cNvSpPr>
          <p:nvPr/>
        </p:nvSpPr>
        <p:spPr bwMode="auto">
          <a:xfrm>
            <a:off x="4800600" y="4038600"/>
            <a:ext cx="990600" cy="212725"/>
          </a:xfrm>
          <a:prstGeom prst="rect">
            <a:avLst/>
          </a:prstGeom>
          <a:noFill/>
          <a:ln w="6350">
            <a:noFill/>
            <a:miter lim="800000"/>
            <a:headEnd/>
            <a:tailEnd/>
          </a:ln>
        </p:spPr>
        <p:txBody>
          <a:bodyPr lIns="0" tIns="0" rIns="0" bIns="0">
            <a:prstTxWarp prst="textNoShape">
              <a:avLst/>
            </a:prstTxWarp>
            <a:spAutoFit/>
          </a:bodyPr>
          <a:lstStyle/>
          <a:p>
            <a:pPr>
              <a:lnSpc>
                <a:spcPct val="100000"/>
              </a:lnSpc>
              <a:spcBef>
                <a:spcPct val="50000"/>
              </a:spcBef>
              <a:buClrTx/>
              <a:buFontTx/>
              <a:buNone/>
            </a:pPr>
            <a:r>
              <a:rPr lang="en-US" sz="1400">
                <a:solidFill>
                  <a:srgbClr val="FF0000"/>
                </a:solidFill>
              </a:rPr>
              <a:t>BY WHOM?</a:t>
            </a:r>
          </a:p>
        </p:txBody>
      </p:sp>
      <p:sp>
        <p:nvSpPr>
          <p:cNvPr id="47151" name="Rectangle 56"/>
          <p:cNvSpPr>
            <a:spLocks noGrp="1" noChangeArrowheads="1"/>
          </p:cNvSpPr>
          <p:nvPr>
            <p:ph type="title"/>
          </p:nvPr>
        </p:nvSpPr>
        <p:spPr>
          <a:xfrm>
            <a:off x="36513" y="369888"/>
            <a:ext cx="9107487" cy="765175"/>
          </a:xfrm>
          <a:noFill/>
        </p:spPr>
        <p:txBody>
          <a:bodyPr lIns="90000" tIns="46800" rIns="90000" bIns="46800"/>
          <a:lstStyle/>
          <a:p>
            <a:r>
              <a:rPr lang="en-US" sz="2400"/>
              <a:t>Government Reference Model Components</a:t>
            </a:r>
            <a:br>
              <a:rPr lang="en-US" sz="2400"/>
            </a:br>
            <a:r>
              <a:rPr lang="en-US" sz="2400"/>
              <a:t>A Service-Based View of Government</a:t>
            </a:r>
          </a:p>
        </p:txBody>
      </p:sp>
      <p:sp>
        <p:nvSpPr>
          <p:cNvPr id="47152" name="Text Box 57"/>
          <p:cNvSpPr txBox="1">
            <a:spLocks noChangeArrowheads="1"/>
          </p:cNvSpPr>
          <p:nvPr/>
        </p:nvSpPr>
        <p:spPr bwMode="auto">
          <a:xfrm>
            <a:off x="0" y="1371600"/>
            <a:ext cx="2590800" cy="862013"/>
          </a:xfrm>
          <a:prstGeom prst="rect">
            <a:avLst/>
          </a:prstGeom>
          <a:noFill/>
          <a:ln w="9525">
            <a:noFill/>
            <a:miter lim="800000"/>
            <a:headEnd/>
            <a:tailEnd/>
          </a:ln>
        </p:spPr>
        <p:txBody>
          <a:bodyPr>
            <a:prstTxWarp prst="textNoShape">
              <a:avLst/>
            </a:prstTxWarp>
            <a:spAutoFit/>
          </a:bodyPr>
          <a:lstStyle/>
          <a:p>
            <a:pPr algn="l">
              <a:lnSpc>
                <a:spcPct val="100000"/>
              </a:lnSpc>
              <a:buClrTx/>
              <a:buFontTx/>
              <a:buNone/>
            </a:pPr>
            <a:r>
              <a:rPr lang="en-US" sz="1600"/>
              <a:t>Viewing government from the outside in - as our clients see us</a:t>
            </a:r>
            <a:endParaRPr lang="en-CA" sz="160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0"/>
          </p:nvPr>
        </p:nvSpPr>
        <p:spPr>
          <a:noFill/>
          <a:ln/>
        </p:spPr>
        <p:txBody>
          <a:bodyPr/>
          <a:lstStyle/>
          <a:p>
            <a:fld id="{43503E62-ABAC-5C40-9188-8F7A9245A997}" type="slidenum">
              <a:rPr lang="en-GB"/>
              <a:pPr/>
              <a:t>19</a:t>
            </a:fld>
            <a:endParaRPr lang="en-GB"/>
          </a:p>
        </p:txBody>
      </p:sp>
      <p:sp>
        <p:nvSpPr>
          <p:cNvPr id="49155" name="Rectangle 2"/>
          <p:cNvSpPr>
            <a:spLocks noGrp="1" noChangeArrowheads="1"/>
          </p:cNvSpPr>
          <p:nvPr>
            <p:ph type="title"/>
          </p:nvPr>
        </p:nvSpPr>
        <p:spPr>
          <a:xfrm>
            <a:off x="228600" y="447675"/>
            <a:ext cx="8229600" cy="874713"/>
          </a:xfrm>
        </p:spPr>
        <p:txBody>
          <a:bodyPr/>
          <a:lstStyle/>
          <a:p>
            <a:r>
              <a:rPr lang="en-US" smtClean="0"/>
              <a:t>A reference model formalizes common vocabulary, methods, and reusable artifacts</a:t>
            </a:r>
          </a:p>
        </p:txBody>
      </p:sp>
      <p:sp>
        <p:nvSpPr>
          <p:cNvPr id="49156" name="Rectangle 3"/>
          <p:cNvSpPr>
            <a:spLocks noGrp="1" noChangeArrowheads="1"/>
          </p:cNvSpPr>
          <p:nvPr>
            <p:ph type="body" idx="1"/>
          </p:nvPr>
        </p:nvSpPr>
        <p:spPr>
          <a:xfrm>
            <a:off x="304800" y="1219200"/>
            <a:ext cx="8496300" cy="5049838"/>
          </a:xfrm>
        </p:spPr>
        <p:txBody>
          <a:bodyPr/>
          <a:lstStyle/>
          <a:p>
            <a:pPr>
              <a:lnSpc>
                <a:spcPct val="90000"/>
              </a:lnSpc>
            </a:pPr>
            <a:r>
              <a:rPr lang="en-US" sz="2000" b="1" i="1" smtClean="0"/>
              <a:t>Defining our Services – </a:t>
            </a:r>
            <a:r>
              <a:rPr lang="en-US" sz="2000" smtClean="0"/>
              <a:t>Do we know what services we provide? Are they core to our business? What value are they offering? Are we offering the right Services?</a:t>
            </a:r>
          </a:p>
          <a:p>
            <a:pPr>
              <a:lnSpc>
                <a:spcPct val="90000"/>
              </a:lnSpc>
            </a:pPr>
            <a:r>
              <a:rPr lang="en-US" sz="2000" b="1" i="1" smtClean="0"/>
              <a:t>Improving our Services</a:t>
            </a:r>
            <a:r>
              <a:rPr lang="en-US" sz="2000" smtClean="0"/>
              <a:t> – What is the cost of our services? How do we compare with other governments? Can we improve our efficiency, effectiveness and quality?</a:t>
            </a:r>
          </a:p>
          <a:p>
            <a:pPr>
              <a:lnSpc>
                <a:spcPct val="90000"/>
              </a:lnSpc>
            </a:pPr>
            <a:r>
              <a:rPr lang="en-US" sz="2000" b="1" i="1" smtClean="0"/>
              <a:t>Service Levels</a:t>
            </a:r>
            <a:r>
              <a:rPr lang="en-US" sz="2000" smtClean="0"/>
              <a:t> – What is our current Service Level? How was it determined? What are the cost and service implications if we raise or lower Service Levels?</a:t>
            </a:r>
          </a:p>
          <a:p>
            <a:pPr>
              <a:lnSpc>
                <a:spcPct val="90000"/>
              </a:lnSpc>
            </a:pPr>
            <a:r>
              <a:rPr lang="en-US" sz="2000" b="1" i="1" smtClean="0"/>
              <a:t>Service Accountability</a:t>
            </a:r>
            <a:r>
              <a:rPr lang="en-US" sz="2000" smtClean="0"/>
              <a:t> – Who is accountable for which Services? Is the allocation correct or does it need to be adjusted?</a:t>
            </a:r>
          </a:p>
          <a:p>
            <a:pPr>
              <a:lnSpc>
                <a:spcPct val="90000"/>
              </a:lnSpc>
            </a:pPr>
            <a:r>
              <a:rPr lang="en-US" sz="2000" b="1" i="1" smtClean="0"/>
              <a:t>Alternate Service Delivery</a:t>
            </a:r>
            <a:r>
              <a:rPr lang="en-US" sz="2000" smtClean="0"/>
              <a:t> – Can we outsource, in-source, privatize or contract out all or a portion of our Services?</a:t>
            </a:r>
          </a:p>
          <a:p>
            <a:pPr>
              <a:lnSpc>
                <a:spcPct val="90000"/>
              </a:lnSpc>
            </a:pPr>
            <a:r>
              <a:rPr lang="en-US" sz="2000" b="1" i="1" smtClean="0"/>
              <a:t>Service Operations</a:t>
            </a:r>
            <a:r>
              <a:rPr lang="en-US" sz="2000" smtClean="0"/>
              <a:t> – How do we deliver a service? Are there better ways? What can we learn from others?</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Agenda </a:t>
            </a:r>
          </a:p>
        </p:txBody>
      </p:sp>
      <p:sp>
        <p:nvSpPr>
          <p:cNvPr id="21507" name="Rectangle 3"/>
          <p:cNvSpPr>
            <a:spLocks noGrp="1" noChangeArrowheads="1"/>
          </p:cNvSpPr>
          <p:nvPr>
            <p:ph idx="1"/>
          </p:nvPr>
        </p:nvSpPr>
        <p:spPr>
          <a:xfrm>
            <a:off x="457200" y="1447800"/>
            <a:ext cx="7548563" cy="4670425"/>
          </a:xfrm>
        </p:spPr>
        <p:txBody>
          <a:bodyPr/>
          <a:lstStyle/>
          <a:p>
            <a:pPr>
              <a:lnSpc>
                <a:spcPct val="90000"/>
              </a:lnSpc>
              <a:buSzPct val="75000"/>
            </a:pPr>
            <a:r>
              <a:rPr lang="en-US" sz="2400" dirty="0" smtClean="0"/>
              <a:t>Municipal Business Challenges</a:t>
            </a:r>
          </a:p>
          <a:p>
            <a:pPr>
              <a:lnSpc>
                <a:spcPct val="90000"/>
              </a:lnSpc>
              <a:buSzPct val="75000"/>
            </a:pPr>
            <a:r>
              <a:rPr lang="en-US" sz="2400" dirty="0" smtClean="0"/>
              <a:t>Leveraging Municipal Reference Models to address Business Challenges</a:t>
            </a:r>
          </a:p>
          <a:p>
            <a:pPr>
              <a:lnSpc>
                <a:spcPct val="90000"/>
              </a:lnSpc>
              <a:buSzPct val="75000"/>
            </a:pPr>
            <a:r>
              <a:rPr lang="en-US" sz="2400" dirty="0" smtClean="0"/>
              <a:t>Review revised MRM V2 Model </a:t>
            </a:r>
          </a:p>
          <a:p>
            <a:pPr lvl="1">
              <a:lnSpc>
                <a:spcPct val="90000"/>
              </a:lnSpc>
              <a:buSzPct val="75000"/>
            </a:pPr>
            <a:r>
              <a:rPr lang="en-US" dirty="0" smtClean="0"/>
              <a:t>MISA Delivery Platform </a:t>
            </a:r>
          </a:p>
          <a:p>
            <a:pPr lvl="1">
              <a:lnSpc>
                <a:spcPct val="90000"/>
              </a:lnSpc>
              <a:buSzPct val="75000"/>
            </a:pPr>
            <a:r>
              <a:rPr lang="en-US" dirty="0" smtClean="0"/>
              <a:t>Governance and Role review</a:t>
            </a:r>
            <a:r>
              <a:rPr lang="en-US" sz="1000" dirty="0" smtClean="0"/>
              <a:t> </a:t>
            </a:r>
          </a:p>
          <a:p>
            <a:pPr>
              <a:lnSpc>
                <a:spcPct val="90000"/>
              </a:lnSpc>
              <a:buSzPct val="75000"/>
            </a:pPr>
            <a:r>
              <a:rPr lang="en-US" sz="2400" dirty="0" smtClean="0"/>
              <a:t>Supporting Tools</a:t>
            </a:r>
          </a:p>
          <a:p>
            <a:pPr>
              <a:lnSpc>
                <a:spcPct val="90000"/>
              </a:lnSpc>
              <a:buSzPct val="75000"/>
            </a:pPr>
            <a:r>
              <a:rPr lang="en-US" sz="2400" dirty="0" smtClean="0"/>
              <a:t>How MRM fits with other Smarter Cities Initiatives</a:t>
            </a:r>
          </a:p>
          <a:p>
            <a:pPr>
              <a:lnSpc>
                <a:spcPct val="90000"/>
              </a:lnSpc>
              <a:buSzPct val="75000"/>
            </a:pPr>
            <a:r>
              <a:rPr lang="en-US" sz="2400" dirty="0" smtClean="0"/>
              <a:t>Next Steps </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a:ln/>
        </p:spPr>
        <p:txBody>
          <a:bodyPr/>
          <a:lstStyle/>
          <a:p>
            <a:fld id="{0773B5F2-14D5-9146-99CD-46E92619A8A5}" type="slidenum">
              <a:rPr lang="en-GB"/>
              <a:pPr/>
              <a:t>20</a:t>
            </a:fld>
            <a:endParaRPr lang="en-GB"/>
          </a:p>
        </p:txBody>
      </p:sp>
      <p:sp>
        <p:nvSpPr>
          <p:cNvPr id="51203" name="Rectangle 2"/>
          <p:cNvSpPr>
            <a:spLocks noChangeArrowheads="1"/>
          </p:cNvSpPr>
          <p:nvPr/>
        </p:nvSpPr>
        <p:spPr bwMode="auto">
          <a:xfrm>
            <a:off x="685800" y="1341438"/>
            <a:ext cx="3810000" cy="4922837"/>
          </a:xfrm>
          <a:prstGeom prst="rect">
            <a:avLst/>
          </a:prstGeom>
          <a:noFill/>
          <a:ln w="9525">
            <a:noFill/>
            <a:miter lim="800000"/>
            <a:headEnd/>
            <a:tailEnd/>
          </a:ln>
        </p:spPr>
        <p:txBody>
          <a:bodyPr lIns="91429" tIns="45714" rIns="91429" bIns="45714">
            <a:prstTxWarp prst="textNoShape">
              <a:avLst/>
            </a:prstTxWarp>
          </a:bodyPr>
          <a:lstStyle/>
          <a:p>
            <a:pPr marL="192088" indent="-192088" algn="l">
              <a:lnSpc>
                <a:spcPct val="80000"/>
              </a:lnSpc>
              <a:buFont typeface="Wingdings" charset="2"/>
              <a:buChar char="§"/>
            </a:pPr>
            <a:r>
              <a:rPr lang="en-US" sz="2000"/>
              <a:t>Strategic Terms:</a:t>
            </a:r>
          </a:p>
          <a:p>
            <a:pPr marL="463550" lvl="1" indent="-185738" algn="l">
              <a:lnSpc>
                <a:spcPct val="80000"/>
              </a:lnSpc>
              <a:buFont typeface="SimSun" pitchFamily="2" charset="-122"/>
              <a:buChar char="-"/>
            </a:pPr>
            <a:r>
              <a:rPr lang="en-US" sz="2000"/>
              <a:t>Vision</a:t>
            </a:r>
          </a:p>
          <a:p>
            <a:pPr marL="463550" lvl="1" indent="-185738" algn="l">
              <a:lnSpc>
                <a:spcPct val="80000"/>
              </a:lnSpc>
              <a:buFont typeface="SimSun" pitchFamily="2" charset="-122"/>
              <a:buChar char="-"/>
            </a:pPr>
            <a:r>
              <a:rPr lang="en-US" sz="2000"/>
              <a:t>Mission</a:t>
            </a:r>
          </a:p>
          <a:p>
            <a:pPr marL="463550" lvl="1" indent="-185738" algn="l">
              <a:lnSpc>
                <a:spcPct val="80000"/>
              </a:lnSpc>
              <a:buFont typeface="SimSun" pitchFamily="2" charset="-122"/>
              <a:buChar char="-"/>
            </a:pPr>
            <a:r>
              <a:rPr lang="en-US" sz="2000"/>
              <a:t>Core Values</a:t>
            </a:r>
          </a:p>
          <a:p>
            <a:pPr marL="192088" indent="-192088" algn="l">
              <a:lnSpc>
                <a:spcPct val="80000"/>
              </a:lnSpc>
              <a:buFont typeface="Wingdings" charset="2"/>
              <a:buChar char="§"/>
            </a:pPr>
            <a:r>
              <a:rPr lang="en-US" sz="2000"/>
              <a:t>Program Terms:</a:t>
            </a:r>
          </a:p>
          <a:p>
            <a:pPr marL="463550" lvl="1" indent="-185738" algn="l">
              <a:lnSpc>
                <a:spcPct val="80000"/>
              </a:lnSpc>
              <a:buFont typeface="SimSun" pitchFamily="2" charset="-122"/>
              <a:buChar char="-"/>
            </a:pPr>
            <a:r>
              <a:rPr lang="en-US" sz="2000"/>
              <a:t>Program Goal</a:t>
            </a:r>
          </a:p>
          <a:p>
            <a:pPr marL="463550" lvl="1" indent="-185738" algn="l">
              <a:lnSpc>
                <a:spcPct val="80000"/>
              </a:lnSpc>
              <a:buFont typeface="SimSun" pitchFamily="2" charset="-122"/>
              <a:buChar char="-"/>
            </a:pPr>
            <a:r>
              <a:rPr lang="en-US" sz="2000"/>
              <a:t>Program Need</a:t>
            </a:r>
          </a:p>
          <a:p>
            <a:pPr marL="463550" lvl="1" indent="-185738" algn="l">
              <a:lnSpc>
                <a:spcPct val="80000"/>
              </a:lnSpc>
              <a:buFont typeface="SimSun" pitchFamily="2" charset="-122"/>
              <a:buChar char="-"/>
            </a:pPr>
            <a:r>
              <a:rPr lang="en-US" sz="2000"/>
              <a:t>Program Outcome</a:t>
            </a:r>
          </a:p>
          <a:p>
            <a:pPr marL="192088" indent="-192088" algn="l">
              <a:lnSpc>
                <a:spcPct val="80000"/>
              </a:lnSpc>
              <a:buFont typeface="Wingdings" charset="2"/>
              <a:buChar char="§"/>
            </a:pPr>
            <a:r>
              <a:rPr lang="en-US" sz="2000"/>
              <a:t>Service Terms:</a:t>
            </a:r>
          </a:p>
          <a:p>
            <a:pPr marL="463550" lvl="1" indent="-185738" algn="l">
              <a:lnSpc>
                <a:spcPct val="80000"/>
              </a:lnSpc>
              <a:buFont typeface="SimSun" pitchFamily="2" charset="-122"/>
              <a:buChar char="-"/>
            </a:pPr>
            <a:r>
              <a:rPr lang="en-US" sz="2000"/>
              <a:t>Service Output</a:t>
            </a:r>
          </a:p>
          <a:p>
            <a:pPr marL="463550" lvl="1" indent="-185738" algn="l">
              <a:lnSpc>
                <a:spcPct val="80000"/>
              </a:lnSpc>
              <a:buFont typeface="SimSun" pitchFamily="2" charset="-122"/>
              <a:buChar char="-"/>
            </a:pPr>
            <a:r>
              <a:rPr lang="en-US" sz="2000"/>
              <a:t>Service Output Type</a:t>
            </a:r>
          </a:p>
          <a:p>
            <a:pPr marL="463550" lvl="1" indent="-185738" algn="l">
              <a:lnSpc>
                <a:spcPct val="80000"/>
              </a:lnSpc>
              <a:buFont typeface="SimSun" pitchFamily="2" charset="-122"/>
              <a:buChar char="-"/>
            </a:pPr>
            <a:r>
              <a:rPr lang="en-US" sz="2000"/>
              <a:t>Process</a:t>
            </a:r>
          </a:p>
          <a:p>
            <a:pPr marL="463550" lvl="1" indent="-185738" algn="l">
              <a:lnSpc>
                <a:spcPct val="80000"/>
              </a:lnSpc>
              <a:buFont typeface="SimSun" pitchFamily="2" charset="-122"/>
              <a:buChar char="-"/>
            </a:pPr>
            <a:r>
              <a:rPr lang="en-US" sz="2000"/>
              <a:t>Activity</a:t>
            </a:r>
          </a:p>
          <a:p>
            <a:pPr marL="463550" lvl="1" indent="-185738" algn="l">
              <a:lnSpc>
                <a:spcPct val="80000"/>
              </a:lnSpc>
              <a:buFont typeface="SimSun" pitchFamily="2" charset="-122"/>
              <a:buChar char="-"/>
            </a:pPr>
            <a:r>
              <a:rPr lang="en-US" sz="2000"/>
              <a:t>Task</a:t>
            </a:r>
          </a:p>
        </p:txBody>
      </p:sp>
      <p:sp>
        <p:nvSpPr>
          <p:cNvPr id="51204" name="Rectangle 3"/>
          <p:cNvSpPr>
            <a:spLocks noChangeArrowheads="1"/>
          </p:cNvSpPr>
          <p:nvPr/>
        </p:nvSpPr>
        <p:spPr bwMode="auto">
          <a:xfrm>
            <a:off x="4648200" y="1268413"/>
            <a:ext cx="3810000" cy="5072062"/>
          </a:xfrm>
          <a:prstGeom prst="rect">
            <a:avLst/>
          </a:prstGeom>
          <a:noFill/>
          <a:ln w="9525">
            <a:noFill/>
            <a:miter lim="800000"/>
            <a:headEnd/>
            <a:tailEnd/>
          </a:ln>
        </p:spPr>
        <p:txBody>
          <a:bodyPr lIns="91429" tIns="45714" rIns="91429" bIns="45714">
            <a:prstTxWarp prst="textNoShape">
              <a:avLst/>
            </a:prstTxWarp>
          </a:bodyPr>
          <a:lstStyle/>
          <a:p>
            <a:pPr marL="192088" indent="-192088" algn="l">
              <a:lnSpc>
                <a:spcPct val="80000"/>
              </a:lnSpc>
              <a:buFont typeface="Wingdings" charset="2"/>
              <a:buChar char="§"/>
            </a:pPr>
            <a:r>
              <a:rPr lang="en-US" sz="2400"/>
              <a:t>Performance Metric Terms:</a:t>
            </a:r>
          </a:p>
          <a:p>
            <a:pPr marL="463550" lvl="1" indent="-185738" algn="l">
              <a:lnSpc>
                <a:spcPct val="80000"/>
              </a:lnSpc>
              <a:buFont typeface="SimSun" pitchFamily="2" charset="-122"/>
              <a:buChar char="-"/>
            </a:pPr>
            <a:r>
              <a:rPr lang="en-US" sz="2000"/>
              <a:t>Efficiency</a:t>
            </a:r>
          </a:p>
          <a:p>
            <a:pPr marL="463550" lvl="1" indent="-185738" algn="l">
              <a:lnSpc>
                <a:spcPct val="80000"/>
              </a:lnSpc>
              <a:buFont typeface="SimSun" pitchFamily="2" charset="-122"/>
              <a:buChar char="-"/>
            </a:pPr>
            <a:r>
              <a:rPr lang="en-US" sz="2000"/>
              <a:t>Effectiveness</a:t>
            </a:r>
          </a:p>
          <a:p>
            <a:pPr marL="463550" lvl="1" indent="-185738" algn="l">
              <a:lnSpc>
                <a:spcPct val="80000"/>
              </a:lnSpc>
              <a:buFont typeface="SimSun" pitchFamily="2" charset="-122"/>
              <a:buChar char="-"/>
            </a:pPr>
            <a:r>
              <a:rPr lang="en-US" sz="2000"/>
              <a:t>Quality</a:t>
            </a:r>
          </a:p>
          <a:p>
            <a:pPr marL="192088" indent="-192088" algn="l">
              <a:lnSpc>
                <a:spcPct val="80000"/>
              </a:lnSpc>
              <a:buFont typeface="Wingdings" charset="2"/>
              <a:buChar char="§"/>
            </a:pPr>
            <a:r>
              <a:rPr lang="en-US" sz="2400"/>
              <a:t>Role Terms:</a:t>
            </a:r>
          </a:p>
          <a:p>
            <a:pPr marL="463550" lvl="1" indent="-185738" algn="l">
              <a:lnSpc>
                <a:spcPct val="80000"/>
              </a:lnSpc>
              <a:buFont typeface="SimSun" pitchFamily="2" charset="-122"/>
              <a:buChar char="-"/>
            </a:pPr>
            <a:r>
              <a:rPr lang="en-US" sz="2000"/>
              <a:t>Governance</a:t>
            </a:r>
          </a:p>
          <a:p>
            <a:pPr marL="463550" lvl="1" indent="-185738" algn="l">
              <a:lnSpc>
                <a:spcPct val="80000"/>
              </a:lnSpc>
              <a:buFont typeface="SimSun" pitchFamily="2" charset="-122"/>
              <a:buChar char="-"/>
            </a:pPr>
            <a:r>
              <a:rPr lang="en-US" sz="2000"/>
              <a:t>Accountability</a:t>
            </a:r>
          </a:p>
          <a:p>
            <a:pPr marL="463550" lvl="1" indent="-185738" algn="l">
              <a:lnSpc>
                <a:spcPct val="80000"/>
              </a:lnSpc>
              <a:buFont typeface="SimSun" pitchFamily="2" charset="-122"/>
              <a:buChar char="-"/>
            </a:pPr>
            <a:r>
              <a:rPr lang="en-US" sz="2000"/>
              <a:t>Responsibility</a:t>
            </a:r>
          </a:p>
          <a:p>
            <a:pPr marL="463550" lvl="1" indent="-185738" algn="l">
              <a:lnSpc>
                <a:spcPct val="80000"/>
              </a:lnSpc>
              <a:buFont typeface="SimSun" pitchFamily="2" charset="-122"/>
              <a:buChar char="-"/>
            </a:pPr>
            <a:r>
              <a:rPr lang="en-US" sz="2000"/>
              <a:t>Authority</a:t>
            </a:r>
          </a:p>
          <a:p>
            <a:pPr marL="463550" lvl="1" indent="-185738" algn="l">
              <a:lnSpc>
                <a:spcPct val="80000"/>
              </a:lnSpc>
              <a:buFont typeface="SimSun" pitchFamily="2" charset="-122"/>
              <a:buChar char="-"/>
            </a:pPr>
            <a:r>
              <a:rPr lang="en-US" sz="2000"/>
              <a:t>Activity</a:t>
            </a:r>
          </a:p>
          <a:p>
            <a:pPr marL="192088" indent="-192088" algn="l">
              <a:lnSpc>
                <a:spcPct val="80000"/>
              </a:lnSpc>
              <a:buFont typeface="Wingdings" charset="2"/>
              <a:buChar char="§"/>
            </a:pPr>
            <a:r>
              <a:rPr lang="en-US" sz="2400"/>
              <a:t>Enterprise Architecture Terms:</a:t>
            </a:r>
          </a:p>
          <a:p>
            <a:pPr marL="463550" lvl="1" indent="-185738" algn="l">
              <a:lnSpc>
                <a:spcPct val="80000"/>
              </a:lnSpc>
              <a:buFont typeface="SimSun" pitchFamily="2" charset="-122"/>
              <a:buChar char="-"/>
            </a:pPr>
            <a:r>
              <a:rPr lang="en-US" sz="2000"/>
              <a:t>Mandate</a:t>
            </a:r>
          </a:p>
          <a:p>
            <a:pPr marL="463550" lvl="1" indent="-185738" algn="l">
              <a:lnSpc>
                <a:spcPct val="80000"/>
              </a:lnSpc>
              <a:buFont typeface="SimSun" pitchFamily="2" charset="-122"/>
              <a:buChar char="-"/>
            </a:pPr>
            <a:r>
              <a:rPr lang="en-US" sz="2000"/>
              <a:t>Events</a:t>
            </a:r>
          </a:p>
          <a:p>
            <a:pPr marL="463550" lvl="1" indent="-185738" algn="l">
              <a:lnSpc>
                <a:spcPct val="80000"/>
              </a:lnSpc>
              <a:buFont typeface="SimSun" pitchFamily="2" charset="-122"/>
              <a:buChar char="-"/>
            </a:pPr>
            <a:r>
              <a:rPr lang="en-US" sz="2000"/>
              <a:t>Cycles</a:t>
            </a:r>
          </a:p>
          <a:p>
            <a:pPr marL="463550" lvl="1" indent="-185738" algn="l">
              <a:lnSpc>
                <a:spcPct val="80000"/>
              </a:lnSpc>
              <a:buFont typeface="SimSun" pitchFamily="2" charset="-122"/>
              <a:buChar char="-"/>
            </a:pPr>
            <a:r>
              <a:rPr lang="en-US" sz="2000"/>
              <a:t>Jurisdiction</a:t>
            </a:r>
          </a:p>
        </p:txBody>
      </p:sp>
      <p:sp>
        <p:nvSpPr>
          <p:cNvPr id="51205" name="Rectangle 2"/>
          <p:cNvSpPr>
            <a:spLocks noChangeArrowheads="1"/>
          </p:cNvSpPr>
          <p:nvPr/>
        </p:nvSpPr>
        <p:spPr bwMode="auto">
          <a:xfrm>
            <a:off x="0" y="395288"/>
            <a:ext cx="8839200" cy="657225"/>
          </a:xfrm>
          <a:prstGeom prst="rect">
            <a:avLst/>
          </a:prstGeom>
          <a:noFill/>
          <a:ln w="9525">
            <a:noFill/>
            <a:miter lim="800000"/>
            <a:headEnd/>
            <a:tailEnd/>
          </a:ln>
        </p:spPr>
        <p:txBody>
          <a:bodyPr lIns="91429" tIns="45714" rIns="91429" bIns="45714" anchor="ctr">
            <a:prstTxWarp prst="textNoShape">
              <a:avLst/>
            </a:prstTxWarp>
          </a:bodyPr>
          <a:lstStyle/>
          <a:p>
            <a:pPr algn="l">
              <a:lnSpc>
                <a:spcPct val="100000"/>
              </a:lnSpc>
              <a:buClrTx/>
              <a:buFontTx/>
              <a:buNone/>
            </a:pPr>
            <a:r>
              <a:rPr lang="en-US" sz="2400">
                <a:solidFill>
                  <a:schemeClr val="accent1"/>
                </a:solidFill>
              </a:rPr>
              <a:t>Government Reference Model Components</a:t>
            </a:r>
            <a:br>
              <a:rPr lang="en-US" sz="2400">
                <a:solidFill>
                  <a:schemeClr val="accent1"/>
                </a:solidFill>
              </a:rPr>
            </a:br>
            <a:r>
              <a:rPr lang="en-US" sz="2400">
                <a:solidFill>
                  <a:schemeClr val="accent1"/>
                </a:solidFill>
              </a:rPr>
              <a:t>A Standard Vocabulary</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a:noFill/>
          <a:ln/>
        </p:spPr>
        <p:txBody>
          <a:bodyPr/>
          <a:lstStyle/>
          <a:p>
            <a:fld id="{DB119066-5E40-D047-9777-78B9E9B2D2B7}" type="slidenum">
              <a:rPr lang="en-GB"/>
              <a:pPr/>
              <a:t>21</a:t>
            </a:fld>
            <a:endParaRPr lang="en-GB"/>
          </a:p>
        </p:txBody>
      </p:sp>
      <p:sp>
        <p:nvSpPr>
          <p:cNvPr id="53251" name="Rectangle 2"/>
          <p:cNvSpPr>
            <a:spLocks noChangeArrowheads="1"/>
          </p:cNvSpPr>
          <p:nvPr/>
        </p:nvSpPr>
        <p:spPr bwMode="auto">
          <a:xfrm>
            <a:off x="685800" y="6248400"/>
            <a:ext cx="1905000" cy="457200"/>
          </a:xfrm>
          <a:prstGeom prst="rect">
            <a:avLst/>
          </a:prstGeom>
          <a:noFill/>
          <a:ln w="9525">
            <a:noFill/>
            <a:miter lim="800000"/>
            <a:headEnd/>
            <a:tailEnd/>
          </a:ln>
        </p:spPr>
        <p:txBody>
          <a:bodyPr wrap="none" anchor="ctr">
            <a:prstTxWarp prst="textNoShape">
              <a:avLst/>
            </a:prstTxWarp>
          </a:bodyPr>
          <a:lstStyle/>
          <a:p>
            <a:pPr algn="l">
              <a:lnSpc>
                <a:spcPct val="100000"/>
              </a:lnSpc>
              <a:buClrTx/>
              <a:buFontTx/>
              <a:buNone/>
            </a:pPr>
            <a:endParaRPr lang="en-CA"/>
          </a:p>
        </p:txBody>
      </p:sp>
      <p:sp>
        <p:nvSpPr>
          <p:cNvPr id="53252" name="Rectangle 3"/>
          <p:cNvSpPr>
            <a:spLocks noChangeArrowheads="1"/>
          </p:cNvSpPr>
          <p:nvPr/>
        </p:nvSpPr>
        <p:spPr bwMode="auto">
          <a:xfrm>
            <a:off x="3124200" y="6248400"/>
            <a:ext cx="2895600" cy="457200"/>
          </a:xfrm>
          <a:prstGeom prst="rect">
            <a:avLst/>
          </a:prstGeom>
          <a:noFill/>
          <a:ln w="9525">
            <a:noFill/>
            <a:miter lim="800000"/>
            <a:headEnd/>
            <a:tailEnd/>
          </a:ln>
        </p:spPr>
        <p:txBody>
          <a:bodyPr wrap="none" anchor="ctr">
            <a:prstTxWarp prst="textNoShape">
              <a:avLst/>
            </a:prstTxWarp>
          </a:bodyPr>
          <a:lstStyle/>
          <a:p>
            <a:pPr algn="l">
              <a:lnSpc>
                <a:spcPct val="100000"/>
              </a:lnSpc>
              <a:buClrTx/>
              <a:buFontTx/>
              <a:buNone/>
            </a:pPr>
            <a:endParaRPr lang="en-CA"/>
          </a:p>
        </p:txBody>
      </p:sp>
      <p:sp>
        <p:nvSpPr>
          <p:cNvPr id="281604" name="Rectangle 4"/>
          <p:cNvSpPr>
            <a:spLocks noChangeArrowheads="1"/>
          </p:cNvSpPr>
          <p:nvPr/>
        </p:nvSpPr>
        <p:spPr bwMode="auto">
          <a:xfrm>
            <a:off x="539750" y="1122363"/>
            <a:ext cx="8451850" cy="4724400"/>
          </a:xfrm>
          <a:prstGeom prst="rect">
            <a:avLst/>
          </a:prstGeom>
          <a:solidFill>
            <a:schemeClr val="bg1"/>
          </a:solidFill>
          <a:ln w="12700">
            <a:solidFill>
              <a:schemeClr val="tx1"/>
            </a:solidFill>
            <a:miter lim="800000"/>
            <a:headEnd/>
            <a:tailEnd/>
          </a:ln>
          <a:effectLst>
            <a:outerShdw dist="107763" dir="2700000" algn="ctr" rotWithShape="0">
              <a:schemeClr val="bg2">
                <a:alpha val="50000"/>
              </a:schemeClr>
            </a:outerShdw>
          </a:effectLst>
        </p:spPr>
        <p:txBody>
          <a:bodyPr wrap="none" anchor="ctr"/>
          <a:lstStyle/>
          <a:p>
            <a:pPr algn="l">
              <a:lnSpc>
                <a:spcPct val="100000"/>
              </a:lnSpc>
              <a:buClrTx/>
              <a:buFontTx/>
              <a:buNone/>
              <a:defRPr/>
            </a:pPr>
            <a:endParaRPr lang="en-US">
              <a:latin typeface="Arial" pitchFamily="34" charset="0"/>
              <a:ea typeface="+mn-ea"/>
              <a:cs typeface="+mn-cs"/>
            </a:endParaRPr>
          </a:p>
        </p:txBody>
      </p:sp>
      <p:sp>
        <p:nvSpPr>
          <p:cNvPr id="53254" name="Rectangle 6"/>
          <p:cNvSpPr>
            <a:spLocks noChangeArrowheads="1"/>
          </p:cNvSpPr>
          <p:nvPr/>
        </p:nvSpPr>
        <p:spPr bwMode="auto">
          <a:xfrm>
            <a:off x="2570163" y="1196975"/>
            <a:ext cx="3476625" cy="3140075"/>
          </a:xfrm>
          <a:prstGeom prst="rect">
            <a:avLst/>
          </a:prstGeom>
          <a:noFill/>
          <a:ln w="9525">
            <a:noFill/>
            <a:miter lim="800000"/>
            <a:headEnd/>
            <a:tailEnd/>
          </a:ln>
        </p:spPr>
        <p:txBody>
          <a:bodyPr lIns="92075" tIns="46038" rIns="92075" bIns="46038">
            <a:prstTxWarp prst="textNoShape">
              <a:avLst/>
            </a:prstTxWarp>
            <a:spAutoFit/>
          </a:bodyPr>
          <a:lstStyle/>
          <a:p>
            <a:pPr eaLnBrk="0" hangingPunct="0">
              <a:lnSpc>
                <a:spcPct val="100000"/>
              </a:lnSpc>
              <a:buClrTx/>
              <a:buFontTx/>
              <a:buNone/>
            </a:pPr>
            <a:r>
              <a:rPr lang="en-CA" sz="2000">
                <a:latin typeface="Times New Roman" charset="0"/>
              </a:rPr>
              <a:t>A  mandate to </a:t>
            </a:r>
          </a:p>
          <a:p>
            <a:pPr eaLnBrk="0" hangingPunct="0">
              <a:lnSpc>
                <a:spcPct val="100000"/>
              </a:lnSpc>
              <a:buClrTx/>
              <a:buFontTx/>
              <a:buNone/>
            </a:pPr>
            <a:r>
              <a:rPr lang="en-CA" sz="2000">
                <a:latin typeface="Times New Roman" charset="0"/>
              </a:rPr>
              <a:t>achieve </a:t>
            </a:r>
            <a:r>
              <a:rPr lang="en-CA" sz="2000" i="1">
                <a:latin typeface="Times New Roman" charset="0"/>
              </a:rPr>
              <a:t>outcomes</a:t>
            </a:r>
            <a:r>
              <a:rPr lang="en-CA" sz="2000">
                <a:latin typeface="Times New Roman" charset="0"/>
              </a:rPr>
              <a:t> </a:t>
            </a:r>
          </a:p>
          <a:p>
            <a:pPr eaLnBrk="0" hangingPunct="0">
              <a:lnSpc>
                <a:spcPct val="100000"/>
              </a:lnSpc>
              <a:buClrTx/>
              <a:buFontTx/>
              <a:buNone/>
            </a:pPr>
            <a:r>
              <a:rPr lang="en-CA" sz="2000">
                <a:latin typeface="Times New Roman" charset="0"/>
              </a:rPr>
              <a:t>by delivering </a:t>
            </a:r>
            <a:r>
              <a:rPr lang="en-CA" sz="2000" i="1">
                <a:latin typeface="Times New Roman" charset="0"/>
              </a:rPr>
              <a:t>services</a:t>
            </a:r>
            <a:r>
              <a:rPr lang="en-CA" sz="2000">
                <a:latin typeface="Times New Roman" charset="0"/>
              </a:rPr>
              <a:t>..</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...that address a </a:t>
            </a:r>
            <a:r>
              <a:rPr lang="en-CA" sz="2000" i="1" u="sng">
                <a:latin typeface="Times New Roman" charset="0"/>
              </a:rPr>
              <a:t>Social Need</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for a defined </a:t>
            </a:r>
            <a:r>
              <a:rPr lang="en-CA" sz="2000" i="1" u="sng">
                <a:latin typeface="Times New Roman" charset="0"/>
              </a:rPr>
              <a:t>Target Group</a:t>
            </a:r>
            <a:endParaRPr lang="en-CA" sz="2000">
              <a:latin typeface="Times New Roman" charset="0"/>
            </a:endParaRP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with a </a:t>
            </a:r>
            <a:r>
              <a:rPr lang="en-CA" sz="2000" i="1" u="sng">
                <a:latin typeface="Times New Roman" charset="0"/>
              </a:rPr>
              <a:t>Social Goal.</a:t>
            </a:r>
          </a:p>
          <a:p>
            <a:pPr eaLnBrk="0" hangingPunct="0">
              <a:lnSpc>
                <a:spcPct val="100000"/>
              </a:lnSpc>
              <a:buClrTx/>
              <a:buFontTx/>
              <a:buNone/>
            </a:pPr>
            <a:endParaRPr lang="en-CA" sz="2000">
              <a:latin typeface="Times New Roman" charset="0"/>
            </a:endParaRPr>
          </a:p>
        </p:txBody>
      </p:sp>
      <p:sp>
        <p:nvSpPr>
          <p:cNvPr id="53255" name="Rectangle 7"/>
          <p:cNvSpPr>
            <a:spLocks noChangeArrowheads="1"/>
          </p:cNvSpPr>
          <p:nvPr/>
        </p:nvSpPr>
        <p:spPr bwMode="auto">
          <a:xfrm>
            <a:off x="6154738" y="1196975"/>
            <a:ext cx="2308225" cy="4664075"/>
          </a:xfrm>
          <a:prstGeom prst="rect">
            <a:avLst/>
          </a:prstGeom>
          <a:noFill/>
          <a:ln w="9525">
            <a:noFill/>
            <a:miter lim="800000"/>
            <a:headEnd/>
            <a:tailEnd/>
          </a:ln>
        </p:spPr>
        <p:txBody>
          <a:bodyPr lIns="92075" tIns="46038" rIns="92075" bIns="46038">
            <a:prstTxWarp prst="textNoShape">
              <a:avLst/>
            </a:prstTxWarp>
            <a:spAutoFit/>
          </a:bodyPr>
          <a:lstStyle/>
          <a:p>
            <a:pPr eaLnBrk="0" hangingPunct="0">
              <a:lnSpc>
                <a:spcPct val="100000"/>
              </a:lnSpc>
              <a:buClrTx/>
              <a:buFontTx/>
              <a:buNone/>
            </a:pPr>
            <a:r>
              <a:rPr lang="en-CA" sz="2000">
                <a:latin typeface="Times New Roman" charset="0"/>
              </a:rPr>
              <a:t>Transportation</a:t>
            </a:r>
          </a:p>
          <a:p>
            <a:pPr eaLnBrk="0" hangingPunct="0">
              <a:lnSpc>
                <a:spcPct val="100000"/>
              </a:lnSpc>
              <a:buClrTx/>
              <a:buFontTx/>
              <a:buNone/>
            </a:pPr>
            <a:r>
              <a:rPr lang="en-CA" sz="2000">
                <a:latin typeface="Times New Roman" charset="0"/>
              </a:rPr>
              <a:t>Program</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Mobility</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of People and Goods</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in Safety and Convenience</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endParaRPr lang="en-CA" sz="2000">
              <a:latin typeface="Times New Roman" charset="0"/>
            </a:endParaRPr>
          </a:p>
          <a:p>
            <a:pPr eaLnBrk="0" hangingPunct="0">
              <a:lnSpc>
                <a:spcPct val="100000"/>
              </a:lnSpc>
              <a:buClrTx/>
              <a:buSzPct val="100000"/>
              <a:buFont typeface="Monotype Sorts" charset="2"/>
              <a:buChar char="8"/>
            </a:pPr>
            <a:endParaRPr lang="en-CA" sz="2000">
              <a:latin typeface="Times New Roman" charset="0"/>
            </a:endParaRPr>
          </a:p>
          <a:p>
            <a:pPr eaLnBrk="0" hangingPunct="0">
              <a:lnSpc>
                <a:spcPct val="100000"/>
              </a:lnSpc>
              <a:buClrTx/>
              <a:buFontTx/>
              <a:buNone/>
            </a:pPr>
            <a:endParaRPr lang="en-CA" sz="2000">
              <a:latin typeface="Times New Roman" charset="0"/>
            </a:endParaRPr>
          </a:p>
          <a:p>
            <a:pPr eaLnBrk="0" hangingPunct="0">
              <a:lnSpc>
                <a:spcPct val="100000"/>
              </a:lnSpc>
              <a:buClrTx/>
              <a:buSzPct val="100000"/>
              <a:buFont typeface="Monotype Sorts" charset="2"/>
              <a:buChar char="4"/>
            </a:pPr>
            <a:endParaRPr lang="en-CA" sz="2000">
              <a:latin typeface="Times New Roman" charset="0"/>
            </a:endParaRPr>
          </a:p>
        </p:txBody>
      </p:sp>
      <p:sp>
        <p:nvSpPr>
          <p:cNvPr id="53256" name="Line 8"/>
          <p:cNvSpPr>
            <a:spLocks noChangeShapeType="1"/>
          </p:cNvSpPr>
          <p:nvPr/>
        </p:nvSpPr>
        <p:spPr bwMode="auto">
          <a:xfrm>
            <a:off x="6096000" y="1122363"/>
            <a:ext cx="0" cy="4648200"/>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53257" name="Rectangle 10"/>
          <p:cNvSpPr>
            <a:spLocks noGrp="1" noChangeArrowheads="1"/>
          </p:cNvSpPr>
          <p:nvPr>
            <p:ph type="title" idx="4294967295"/>
          </p:nvPr>
        </p:nvSpPr>
        <p:spPr>
          <a:xfrm>
            <a:off x="0" y="387350"/>
            <a:ext cx="9144000" cy="763588"/>
          </a:xfrm>
        </p:spPr>
        <p:txBody>
          <a:bodyPr lIns="91429" tIns="45714" rIns="91429" bIns="45714"/>
          <a:lstStyle/>
          <a:p>
            <a:r>
              <a:rPr lang="en-US" sz="2400"/>
              <a:t>Government Reference Model Components</a:t>
            </a:r>
            <a:br>
              <a:rPr lang="en-US" sz="2400"/>
            </a:br>
            <a:r>
              <a:rPr lang="en-US" sz="2400"/>
              <a:t>Vocabulary/Definitions: Program</a:t>
            </a:r>
            <a:endParaRPr lang="en-CA" sz="24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0"/>
          </p:nvPr>
        </p:nvSpPr>
        <p:spPr>
          <a:noFill/>
          <a:ln/>
        </p:spPr>
        <p:txBody>
          <a:bodyPr/>
          <a:lstStyle/>
          <a:p>
            <a:fld id="{68A601C3-C138-D943-8C95-A2F837642299}" type="slidenum">
              <a:rPr lang="en-GB"/>
              <a:pPr/>
              <a:t>22</a:t>
            </a:fld>
            <a:endParaRPr lang="en-GB"/>
          </a:p>
        </p:txBody>
      </p:sp>
      <p:sp>
        <p:nvSpPr>
          <p:cNvPr id="55299" name="Rectangle 2"/>
          <p:cNvSpPr>
            <a:spLocks noChangeArrowheads="1"/>
          </p:cNvSpPr>
          <p:nvPr/>
        </p:nvSpPr>
        <p:spPr bwMode="auto">
          <a:xfrm>
            <a:off x="685800" y="6248400"/>
            <a:ext cx="1905000" cy="457200"/>
          </a:xfrm>
          <a:prstGeom prst="rect">
            <a:avLst/>
          </a:prstGeom>
          <a:noFill/>
          <a:ln w="9525">
            <a:noFill/>
            <a:miter lim="800000"/>
            <a:headEnd/>
            <a:tailEnd/>
          </a:ln>
        </p:spPr>
        <p:txBody>
          <a:bodyPr wrap="none" anchor="ctr">
            <a:prstTxWarp prst="textNoShape">
              <a:avLst/>
            </a:prstTxWarp>
          </a:bodyPr>
          <a:lstStyle/>
          <a:p>
            <a:pPr algn="l">
              <a:lnSpc>
                <a:spcPct val="100000"/>
              </a:lnSpc>
              <a:buClrTx/>
              <a:buFontTx/>
              <a:buNone/>
            </a:pPr>
            <a:endParaRPr lang="en-CA"/>
          </a:p>
        </p:txBody>
      </p:sp>
      <p:sp>
        <p:nvSpPr>
          <p:cNvPr id="55300" name="Rectangle 3"/>
          <p:cNvSpPr>
            <a:spLocks noChangeArrowheads="1"/>
          </p:cNvSpPr>
          <p:nvPr/>
        </p:nvSpPr>
        <p:spPr bwMode="auto">
          <a:xfrm>
            <a:off x="3124200" y="6248400"/>
            <a:ext cx="2895600" cy="457200"/>
          </a:xfrm>
          <a:prstGeom prst="rect">
            <a:avLst/>
          </a:prstGeom>
          <a:noFill/>
          <a:ln w="9525">
            <a:noFill/>
            <a:miter lim="800000"/>
            <a:headEnd/>
            <a:tailEnd/>
          </a:ln>
        </p:spPr>
        <p:txBody>
          <a:bodyPr wrap="none" anchor="ctr">
            <a:prstTxWarp prst="textNoShape">
              <a:avLst/>
            </a:prstTxWarp>
          </a:bodyPr>
          <a:lstStyle/>
          <a:p>
            <a:pPr algn="l">
              <a:lnSpc>
                <a:spcPct val="100000"/>
              </a:lnSpc>
              <a:buClrTx/>
              <a:buFontTx/>
              <a:buNone/>
            </a:pPr>
            <a:endParaRPr lang="en-CA"/>
          </a:p>
        </p:txBody>
      </p:sp>
      <p:sp>
        <p:nvSpPr>
          <p:cNvPr id="283652" name="Rectangle 4"/>
          <p:cNvSpPr>
            <a:spLocks noChangeArrowheads="1"/>
          </p:cNvSpPr>
          <p:nvPr/>
        </p:nvSpPr>
        <p:spPr bwMode="auto">
          <a:xfrm>
            <a:off x="381000" y="1219200"/>
            <a:ext cx="8293100" cy="4075113"/>
          </a:xfrm>
          <a:prstGeom prst="rect">
            <a:avLst/>
          </a:prstGeom>
          <a:solidFill>
            <a:schemeClr val="bg1"/>
          </a:solidFill>
          <a:ln w="12700">
            <a:solidFill>
              <a:schemeClr val="tx1"/>
            </a:solidFill>
            <a:miter lim="800000"/>
            <a:headEnd/>
            <a:tailEnd/>
          </a:ln>
          <a:effectLst>
            <a:outerShdw dist="107763" dir="2700000" algn="ctr" rotWithShape="0">
              <a:schemeClr val="bg2">
                <a:alpha val="50000"/>
              </a:schemeClr>
            </a:outerShdw>
          </a:effectLst>
        </p:spPr>
        <p:txBody>
          <a:bodyPr wrap="none" anchor="ctr"/>
          <a:lstStyle/>
          <a:p>
            <a:pPr algn="l">
              <a:lnSpc>
                <a:spcPct val="100000"/>
              </a:lnSpc>
              <a:buClrTx/>
              <a:buFontTx/>
              <a:buNone/>
              <a:defRPr/>
            </a:pPr>
            <a:endParaRPr lang="en-US">
              <a:latin typeface="Arial" pitchFamily="34" charset="0"/>
              <a:ea typeface="+mn-ea"/>
              <a:cs typeface="+mn-cs"/>
            </a:endParaRPr>
          </a:p>
        </p:txBody>
      </p:sp>
      <p:sp>
        <p:nvSpPr>
          <p:cNvPr id="55302" name="Rectangle 5"/>
          <p:cNvSpPr>
            <a:spLocks noChangeArrowheads="1"/>
          </p:cNvSpPr>
          <p:nvPr/>
        </p:nvSpPr>
        <p:spPr bwMode="auto">
          <a:xfrm>
            <a:off x="585788" y="1219200"/>
            <a:ext cx="5446712" cy="4054475"/>
          </a:xfrm>
          <a:prstGeom prst="rect">
            <a:avLst/>
          </a:prstGeom>
          <a:noFill/>
          <a:ln w="9525">
            <a:noFill/>
            <a:miter lim="800000"/>
            <a:headEnd/>
            <a:tailEnd/>
          </a:ln>
        </p:spPr>
        <p:txBody>
          <a:bodyPr lIns="92075" tIns="46038" rIns="92075" bIns="46038">
            <a:prstTxWarp prst="textNoShape">
              <a:avLst/>
            </a:prstTxWarp>
            <a:spAutoFit/>
          </a:bodyPr>
          <a:lstStyle/>
          <a:p>
            <a:pPr eaLnBrk="0" hangingPunct="0">
              <a:lnSpc>
                <a:spcPct val="100000"/>
              </a:lnSpc>
              <a:buClrTx/>
              <a:buFontTx/>
              <a:buNone/>
            </a:pPr>
            <a:r>
              <a:rPr lang="en-CA" sz="2000">
                <a:latin typeface="Times New Roman" charset="0"/>
              </a:rPr>
              <a:t>A  commitment to </a:t>
            </a:r>
          </a:p>
          <a:p>
            <a:pPr eaLnBrk="0" hangingPunct="0">
              <a:lnSpc>
                <a:spcPct val="100000"/>
              </a:lnSpc>
              <a:buClrTx/>
              <a:buFontTx/>
              <a:buNone/>
            </a:pPr>
            <a:r>
              <a:rPr lang="en-CA" sz="2000">
                <a:latin typeface="Times New Roman" charset="0"/>
              </a:rPr>
              <a:t>manage </a:t>
            </a:r>
            <a:r>
              <a:rPr lang="en-CA" sz="2000" i="1" u="sng">
                <a:latin typeface="Times New Roman" charset="0"/>
              </a:rPr>
              <a:t>activities</a:t>
            </a:r>
            <a:r>
              <a:rPr lang="en-CA" sz="2000" i="1">
                <a:latin typeface="Times New Roman" charset="0"/>
              </a:rPr>
              <a:t> and </a:t>
            </a:r>
            <a:r>
              <a:rPr lang="en-CA" sz="2000" i="1" u="sng">
                <a:latin typeface="Times New Roman" charset="0"/>
              </a:rPr>
              <a:t>resources</a:t>
            </a:r>
            <a:r>
              <a:rPr lang="en-CA" sz="2000">
                <a:latin typeface="Times New Roman" charset="0"/>
              </a:rPr>
              <a:t>...</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...to produce </a:t>
            </a:r>
            <a:r>
              <a:rPr lang="en-CA" sz="2000" i="1" u="sng">
                <a:latin typeface="Times New Roman" charset="0"/>
              </a:rPr>
              <a:t>Outputs</a:t>
            </a:r>
            <a:r>
              <a:rPr lang="en-CA" sz="2000">
                <a:latin typeface="Times New Roman" charset="0"/>
              </a:rPr>
              <a:t> (Service Delivery Events)</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...defined in terms of </a:t>
            </a:r>
            <a:r>
              <a:rPr lang="en-CA" sz="2000" i="1" u="sng">
                <a:latin typeface="Times New Roman" charset="0"/>
              </a:rPr>
              <a:t>Service Delivery Units</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...utilizing </a:t>
            </a:r>
            <a:r>
              <a:rPr lang="en-CA" sz="2000" i="1" u="sng">
                <a:latin typeface="Times New Roman" charset="0"/>
              </a:rPr>
              <a:t>Inputs</a:t>
            </a:r>
            <a:r>
              <a:rPr lang="en-CA" sz="2000">
                <a:latin typeface="Times New Roman" charset="0"/>
              </a:rPr>
              <a:t> (Resources)</a:t>
            </a:r>
            <a:endParaRPr lang="en-CA" sz="2000" i="1" u="sng">
              <a:latin typeface="Times New Roman" charset="0"/>
            </a:endParaRPr>
          </a:p>
          <a:p>
            <a:pPr eaLnBrk="0" hangingPunct="0">
              <a:lnSpc>
                <a:spcPct val="100000"/>
              </a:lnSpc>
              <a:buClrTx/>
              <a:buFontTx/>
              <a:buNone/>
            </a:pPr>
            <a:endParaRPr lang="en-CA" sz="2000">
              <a:latin typeface="Times New Roman" charset="0"/>
            </a:endParaRP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...which deliver </a:t>
            </a:r>
            <a:r>
              <a:rPr lang="en-CA" sz="2000" i="1" u="sng">
                <a:latin typeface="Times New Roman" charset="0"/>
              </a:rPr>
              <a:t>Value</a:t>
            </a:r>
            <a:r>
              <a:rPr lang="en-CA" sz="2000">
                <a:latin typeface="Times New Roman" charset="0"/>
              </a:rPr>
              <a:t>.to a </a:t>
            </a:r>
            <a:r>
              <a:rPr lang="en-CA" sz="2000" i="1" u="sng">
                <a:latin typeface="Times New Roman" charset="0"/>
              </a:rPr>
              <a:t>Client</a:t>
            </a:r>
            <a:r>
              <a:rPr lang="en-CA" sz="2000" i="1">
                <a:latin typeface="Times New Roman" charset="0"/>
              </a:rPr>
              <a:t> (subset</a:t>
            </a:r>
            <a:r>
              <a:rPr lang="en-CA" sz="2000">
                <a:latin typeface="Times New Roman" charset="0"/>
              </a:rPr>
              <a:t> of program target group)</a:t>
            </a:r>
          </a:p>
          <a:p>
            <a:pPr eaLnBrk="0" hangingPunct="0">
              <a:lnSpc>
                <a:spcPct val="100000"/>
              </a:lnSpc>
              <a:buClrTx/>
              <a:buFontTx/>
              <a:buNone/>
            </a:pPr>
            <a:endParaRPr lang="en-CA" sz="2000">
              <a:latin typeface="Times New Roman" charset="0"/>
            </a:endParaRPr>
          </a:p>
        </p:txBody>
      </p:sp>
      <p:sp>
        <p:nvSpPr>
          <p:cNvPr id="55303" name="Rectangle 6"/>
          <p:cNvSpPr>
            <a:spLocks noChangeArrowheads="1"/>
          </p:cNvSpPr>
          <p:nvPr/>
        </p:nvSpPr>
        <p:spPr bwMode="auto">
          <a:xfrm>
            <a:off x="6080125" y="1219200"/>
            <a:ext cx="2682875" cy="4054475"/>
          </a:xfrm>
          <a:prstGeom prst="rect">
            <a:avLst/>
          </a:prstGeom>
          <a:noFill/>
          <a:ln w="9525">
            <a:noFill/>
            <a:miter lim="800000"/>
            <a:headEnd/>
            <a:tailEnd/>
          </a:ln>
        </p:spPr>
        <p:txBody>
          <a:bodyPr lIns="92075" tIns="46038" rIns="92075" bIns="46038">
            <a:prstTxWarp prst="textNoShape">
              <a:avLst/>
            </a:prstTxWarp>
            <a:spAutoFit/>
          </a:bodyPr>
          <a:lstStyle/>
          <a:p>
            <a:pPr eaLnBrk="0" hangingPunct="0">
              <a:lnSpc>
                <a:spcPct val="100000"/>
              </a:lnSpc>
              <a:buClrTx/>
              <a:buFontTx/>
              <a:buNone/>
            </a:pPr>
            <a:r>
              <a:rPr lang="en-CA" sz="2000">
                <a:latin typeface="Times New Roman" charset="0"/>
              </a:rPr>
              <a:t>Scheduled Transit Service</a:t>
            </a:r>
          </a:p>
          <a:p>
            <a:pPr eaLnBrk="0" hangingPunct="0">
              <a:lnSpc>
                <a:spcPct val="100000"/>
              </a:lnSpc>
              <a:buClrTx/>
              <a:buFontTx/>
              <a:buNone/>
            </a:pPr>
            <a:endParaRPr lang="en-CA" sz="2000">
              <a:latin typeface="Times New Roman" charset="0"/>
            </a:endParaRPr>
          </a:p>
          <a:p>
            <a:pPr eaLnBrk="0" hangingPunct="0">
              <a:lnSpc>
                <a:spcPct val="100000"/>
              </a:lnSpc>
              <a:buClrTx/>
              <a:buSzPct val="100000"/>
              <a:buFont typeface="ZapfDingbats BT" charset="2"/>
              <a:buChar char="+"/>
            </a:pPr>
            <a:r>
              <a:rPr lang="en-CA" sz="2000">
                <a:latin typeface="Times New Roman" charset="0"/>
              </a:rPr>
              <a:t> Rides</a:t>
            </a:r>
          </a:p>
          <a:p>
            <a:pPr eaLnBrk="0" hangingPunct="0">
              <a:lnSpc>
                <a:spcPct val="100000"/>
              </a:lnSpc>
              <a:buClrTx/>
              <a:buFontTx/>
              <a:buNone/>
            </a:pPr>
            <a:endParaRPr lang="en-CA" sz="2000">
              <a:latin typeface="Times New Roman" charset="0"/>
            </a:endParaRPr>
          </a:p>
          <a:p>
            <a:pPr eaLnBrk="0" hangingPunct="0">
              <a:lnSpc>
                <a:spcPct val="100000"/>
              </a:lnSpc>
              <a:buClrTx/>
              <a:buSzPct val="100000"/>
              <a:buFont typeface="ZapfDingbats BT" charset="2"/>
              <a:buChar char="+"/>
            </a:pPr>
            <a:r>
              <a:rPr lang="en-CA" sz="2000">
                <a:latin typeface="Times New Roman" charset="0"/>
              </a:rPr>
              <a:t> Route Circuits</a:t>
            </a:r>
          </a:p>
          <a:p>
            <a:pPr eaLnBrk="0" hangingPunct="0">
              <a:lnSpc>
                <a:spcPct val="100000"/>
              </a:lnSpc>
              <a:buClrTx/>
              <a:buFontTx/>
              <a:buNone/>
            </a:pPr>
            <a:endParaRPr lang="en-CA" sz="2000">
              <a:latin typeface="Times New Roman" charset="0"/>
            </a:endParaRPr>
          </a:p>
          <a:p>
            <a:pPr eaLnBrk="0" hangingPunct="0">
              <a:lnSpc>
                <a:spcPct val="100000"/>
              </a:lnSpc>
              <a:buClrTx/>
              <a:buSzPct val="100000"/>
              <a:buFont typeface="ZapfDingbats BT" charset="2"/>
              <a:buChar char="+"/>
            </a:pPr>
            <a:r>
              <a:rPr lang="en-CA" sz="2000">
                <a:latin typeface="Times New Roman" charset="0"/>
              </a:rPr>
              <a:t> Drivers, Buses, Schedules, etc.</a:t>
            </a:r>
          </a:p>
          <a:p>
            <a:pPr eaLnBrk="0" hangingPunct="0">
              <a:lnSpc>
                <a:spcPct val="100000"/>
              </a:lnSpc>
              <a:buClrTx/>
              <a:buFontTx/>
              <a:buNone/>
            </a:pPr>
            <a:endParaRPr lang="en-CA" sz="2000">
              <a:latin typeface="Times New Roman" charset="0"/>
            </a:endParaRPr>
          </a:p>
          <a:p>
            <a:pPr eaLnBrk="0" hangingPunct="0">
              <a:lnSpc>
                <a:spcPct val="100000"/>
              </a:lnSpc>
              <a:buClrTx/>
              <a:buFontTx/>
              <a:buNone/>
            </a:pPr>
            <a:r>
              <a:rPr lang="en-CA" sz="2000">
                <a:latin typeface="Times New Roman" charset="0"/>
              </a:rPr>
              <a:t> Mobility to transit riders</a:t>
            </a:r>
          </a:p>
          <a:p>
            <a:pPr eaLnBrk="0" hangingPunct="0">
              <a:lnSpc>
                <a:spcPct val="100000"/>
              </a:lnSpc>
              <a:buClrTx/>
              <a:buFontTx/>
              <a:buNone/>
            </a:pPr>
            <a:endParaRPr lang="en-CA" sz="2000">
              <a:latin typeface="Times New Roman" charset="0"/>
            </a:endParaRPr>
          </a:p>
        </p:txBody>
      </p:sp>
      <p:sp>
        <p:nvSpPr>
          <p:cNvPr id="55304" name="Line 7"/>
          <p:cNvSpPr>
            <a:spLocks noChangeShapeType="1"/>
          </p:cNvSpPr>
          <p:nvPr/>
        </p:nvSpPr>
        <p:spPr bwMode="auto">
          <a:xfrm>
            <a:off x="6172200" y="1295400"/>
            <a:ext cx="3175" cy="3873500"/>
          </a:xfrm>
          <a:prstGeom prst="line">
            <a:avLst/>
          </a:prstGeom>
          <a:noFill/>
          <a:ln w="12700">
            <a:solidFill>
              <a:schemeClr val="tx1"/>
            </a:solidFill>
            <a:round/>
            <a:headEnd type="none" w="sm" len="sm"/>
            <a:tailEnd type="none" w="sm" len="sm"/>
          </a:ln>
        </p:spPr>
        <p:txBody>
          <a:bodyPr>
            <a:prstTxWarp prst="textNoShape">
              <a:avLst/>
            </a:prstTxWarp>
          </a:bodyPr>
          <a:lstStyle/>
          <a:p>
            <a:endParaRPr lang="en-US"/>
          </a:p>
        </p:txBody>
      </p:sp>
      <p:sp>
        <p:nvSpPr>
          <p:cNvPr id="55305" name="Rectangle 9"/>
          <p:cNvSpPr>
            <a:spLocks noChangeArrowheads="1"/>
          </p:cNvSpPr>
          <p:nvPr/>
        </p:nvSpPr>
        <p:spPr bwMode="auto">
          <a:xfrm>
            <a:off x="758825" y="5410200"/>
            <a:ext cx="8326438" cy="701675"/>
          </a:xfrm>
          <a:prstGeom prst="rect">
            <a:avLst/>
          </a:prstGeom>
          <a:noFill/>
          <a:ln w="9525">
            <a:noFill/>
            <a:miter lim="800000"/>
            <a:headEnd/>
            <a:tailEnd/>
          </a:ln>
        </p:spPr>
        <p:txBody>
          <a:bodyPr lIns="92075" tIns="46038" rIns="92075" bIns="46038">
            <a:prstTxWarp prst="textNoShape">
              <a:avLst/>
            </a:prstTxWarp>
            <a:spAutoFit/>
          </a:bodyPr>
          <a:lstStyle/>
          <a:p>
            <a:pPr algn="l" eaLnBrk="0" hangingPunct="0">
              <a:lnSpc>
                <a:spcPct val="100000"/>
              </a:lnSpc>
              <a:buClrTx/>
              <a:buSzPct val="100000"/>
              <a:buFontTx/>
              <a:buChar char="•"/>
            </a:pPr>
            <a:r>
              <a:rPr lang="en-CA" sz="2000" i="1">
                <a:latin typeface="Times New Roman" charset="0"/>
              </a:rPr>
              <a:t>Public services have external clients; Internal services have internal clients </a:t>
            </a:r>
          </a:p>
          <a:p>
            <a:pPr algn="l" eaLnBrk="0" hangingPunct="0">
              <a:lnSpc>
                <a:spcPct val="100000"/>
              </a:lnSpc>
              <a:buClrTx/>
              <a:buSzPct val="100000"/>
              <a:buFontTx/>
              <a:buChar char="•"/>
            </a:pPr>
            <a:r>
              <a:rPr lang="en-CA" sz="2000" i="1">
                <a:latin typeface="Times New Roman" charset="0"/>
              </a:rPr>
              <a:t>Services may have both a direct client and a beneficial client</a:t>
            </a:r>
          </a:p>
        </p:txBody>
      </p:sp>
      <p:sp>
        <p:nvSpPr>
          <p:cNvPr id="55306" name="Rectangle 10"/>
          <p:cNvSpPr>
            <a:spLocks noChangeArrowheads="1"/>
          </p:cNvSpPr>
          <p:nvPr/>
        </p:nvSpPr>
        <p:spPr bwMode="auto">
          <a:xfrm>
            <a:off x="0" y="387350"/>
            <a:ext cx="9144000" cy="708025"/>
          </a:xfrm>
          <a:prstGeom prst="rect">
            <a:avLst/>
          </a:prstGeom>
          <a:noFill/>
          <a:ln w="9525">
            <a:noFill/>
            <a:miter lim="800000"/>
            <a:headEnd/>
            <a:tailEnd/>
          </a:ln>
        </p:spPr>
        <p:txBody>
          <a:bodyPr lIns="91429" tIns="45714" rIns="91429" bIns="45714" anchor="ctr">
            <a:prstTxWarp prst="textNoShape">
              <a:avLst/>
            </a:prstTxWarp>
          </a:bodyPr>
          <a:lstStyle/>
          <a:p>
            <a:pPr algn="l">
              <a:lnSpc>
                <a:spcPct val="100000"/>
              </a:lnSpc>
              <a:buClrTx/>
              <a:buFontTx/>
              <a:buNone/>
            </a:pPr>
            <a:r>
              <a:rPr lang="en-US" sz="2400">
                <a:solidFill>
                  <a:schemeClr val="accent1"/>
                </a:solidFill>
              </a:rPr>
              <a:t>Government Reference Model Components</a:t>
            </a:r>
            <a:br>
              <a:rPr lang="en-US" sz="2400">
                <a:solidFill>
                  <a:schemeClr val="accent1"/>
                </a:solidFill>
              </a:rPr>
            </a:br>
            <a:r>
              <a:rPr lang="en-US" sz="2400">
                <a:solidFill>
                  <a:schemeClr val="accent1"/>
                </a:solidFill>
              </a:rPr>
              <a:t>Vocabulary/Definitions: Service</a:t>
            </a:r>
            <a:endParaRPr lang="en-CA" sz="2400">
              <a:solidFill>
                <a:schemeClr val="accent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p:cNvPicPr>
          <p:nvPr/>
        </p:nvPicPr>
        <p:blipFill>
          <a:blip r:embed="rId2"/>
          <a:srcRect/>
          <a:stretch>
            <a:fillRect/>
          </a:stretch>
        </p:blipFill>
        <p:spPr bwMode="auto">
          <a:xfrm>
            <a:off x="1828800" y="465138"/>
            <a:ext cx="6629400" cy="5891212"/>
          </a:xfrm>
          <a:prstGeom prst="rect">
            <a:avLst/>
          </a:prstGeom>
          <a:noFill/>
          <a:ln w="9525">
            <a:noFill/>
            <a:miter lim="800000"/>
            <a:headEnd/>
            <a:tailEnd/>
          </a:ln>
        </p:spPr>
      </p:pic>
      <p:sp>
        <p:nvSpPr>
          <p:cNvPr id="57347" name="Title 1"/>
          <p:cNvSpPr>
            <a:spLocks noGrp="1"/>
          </p:cNvSpPr>
          <p:nvPr>
            <p:ph type="title"/>
          </p:nvPr>
        </p:nvSpPr>
        <p:spPr>
          <a:xfrm>
            <a:off x="0" y="762000"/>
            <a:ext cx="8467725" cy="487363"/>
          </a:xfrm>
        </p:spPr>
        <p:txBody>
          <a:bodyPr/>
          <a:lstStyle/>
          <a:p>
            <a:r>
              <a:rPr lang="en-US" smtClean="0"/>
              <a:t>MRM Essentials</a:t>
            </a:r>
          </a:p>
        </p:txBody>
      </p:sp>
      <p:sp>
        <p:nvSpPr>
          <p:cNvPr id="57348" name="Slide Number Placeholder 2"/>
          <p:cNvSpPr>
            <a:spLocks noGrp="1"/>
          </p:cNvSpPr>
          <p:nvPr>
            <p:ph type="sldNum" sz="quarter" idx="10"/>
          </p:nvPr>
        </p:nvSpPr>
        <p:spPr>
          <a:noFill/>
          <a:ln/>
        </p:spPr>
        <p:txBody>
          <a:bodyPr/>
          <a:lstStyle/>
          <a:p>
            <a:fld id="{286402C9-1BB8-304F-A840-92236D076965}" type="slidenum">
              <a:rPr lang="en-US" smtClean="0"/>
              <a:pPr/>
              <a:t>23</a:t>
            </a:fld>
            <a:endParaRPr lang="en-US"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53988" y="808038"/>
            <a:ext cx="8467725" cy="487362"/>
          </a:xfrm>
        </p:spPr>
        <p:txBody>
          <a:bodyPr/>
          <a:lstStyle/>
          <a:p>
            <a:r>
              <a:rPr lang="en-US" smtClean="0"/>
              <a:t>Services</a:t>
            </a:r>
          </a:p>
        </p:txBody>
      </p:sp>
      <p:sp>
        <p:nvSpPr>
          <p:cNvPr id="58371" name="Slide Number Placeholder 2"/>
          <p:cNvSpPr>
            <a:spLocks noGrp="1"/>
          </p:cNvSpPr>
          <p:nvPr>
            <p:ph type="sldNum" sz="quarter" idx="10"/>
          </p:nvPr>
        </p:nvSpPr>
        <p:spPr>
          <a:noFill/>
          <a:ln/>
        </p:spPr>
        <p:txBody>
          <a:bodyPr/>
          <a:lstStyle/>
          <a:p>
            <a:fld id="{962E7046-44DB-3A47-9CED-6382DA2DA464}" type="slidenum">
              <a:rPr lang="en-US" smtClean="0"/>
              <a:pPr/>
              <a:t>24</a:t>
            </a:fld>
            <a:endParaRPr lang="en-US" smtClean="0"/>
          </a:p>
        </p:txBody>
      </p:sp>
      <p:pic>
        <p:nvPicPr>
          <p:cNvPr id="58372" name="Picture 3"/>
          <p:cNvPicPr>
            <a:picLocks noChangeAspect="1"/>
          </p:cNvPicPr>
          <p:nvPr/>
        </p:nvPicPr>
        <p:blipFill>
          <a:blip r:embed="rId2"/>
          <a:srcRect/>
          <a:stretch>
            <a:fillRect/>
          </a:stretch>
        </p:blipFill>
        <p:spPr bwMode="auto">
          <a:xfrm>
            <a:off x="0" y="1295400"/>
            <a:ext cx="9053513" cy="42672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20"/>
          <p:cNvSpPr>
            <a:spLocks noGrp="1"/>
          </p:cNvSpPr>
          <p:nvPr>
            <p:ph type="title"/>
          </p:nvPr>
        </p:nvSpPr>
        <p:spPr>
          <a:xfrm>
            <a:off x="153988" y="808038"/>
            <a:ext cx="8467725" cy="487362"/>
          </a:xfrm>
        </p:spPr>
        <p:txBody>
          <a:bodyPr/>
          <a:lstStyle/>
          <a:p>
            <a:r>
              <a:rPr lang="en-US" smtClean="0"/>
              <a:t>Organizational Structure</a:t>
            </a:r>
          </a:p>
        </p:txBody>
      </p:sp>
      <p:sp>
        <p:nvSpPr>
          <p:cNvPr id="59395" name="Slide Number Placeholder 1"/>
          <p:cNvSpPr>
            <a:spLocks noGrp="1"/>
          </p:cNvSpPr>
          <p:nvPr>
            <p:ph type="sldNum" sz="quarter" idx="10"/>
          </p:nvPr>
        </p:nvSpPr>
        <p:spPr>
          <a:noFill/>
          <a:ln/>
        </p:spPr>
        <p:txBody>
          <a:bodyPr/>
          <a:lstStyle/>
          <a:p>
            <a:fld id="{520A36E8-9250-6B45-9A1C-5B3E0BDFE11B}" type="slidenum">
              <a:rPr lang="en-US" smtClean="0"/>
              <a:pPr/>
              <a:t>25</a:t>
            </a:fld>
            <a:endParaRPr lang="en-US" smtClean="0"/>
          </a:p>
        </p:txBody>
      </p:sp>
      <p:pic>
        <p:nvPicPr>
          <p:cNvPr id="59396" name="Picture 21"/>
          <p:cNvPicPr>
            <a:picLocks noChangeAspect="1"/>
          </p:cNvPicPr>
          <p:nvPr/>
        </p:nvPicPr>
        <p:blipFill>
          <a:blip r:embed="rId2"/>
          <a:srcRect/>
          <a:stretch>
            <a:fillRect/>
          </a:stretch>
        </p:blipFill>
        <p:spPr bwMode="auto">
          <a:xfrm>
            <a:off x="1295400" y="1371600"/>
            <a:ext cx="6738938" cy="5065713"/>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a:ln/>
        </p:spPr>
        <p:txBody>
          <a:bodyPr/>
          <a:lstStyle/>
          <a:p>
            <a:fld id="{88A26E68-7CF3-684B-8605-3894806408A3}" type="slidenum">
              <a:rPr lang="en-GB"/>
              <a:pPr/>
              <a:t>26</a:t>
            </a:fld>
            <a:endParaRPr lang="en-GB"/>
          </a:p>
        </p:txBody>
      </p:sp>
      <p:pic>
        <p:nvPicPr>
          <p:cNvPr id="60419" name="Picture 2"/>
          <p:cNvPicPr>
            <a:picLocks noChangeAspect="1" noChangeArrowheads="1"/>
          </p:cNvPicPr>
          <p:nvPr/>
        </p:nvPicPr>
        <p:blipFill>
          <a:blip r:embed="rId3"/>
          <a:srcRect/>
          <a:stretch>
            <a:fillRect/>
          </a:stretch>
        </p:blipFill>
        <p:spPr bwMode="auto">
          <a:xfrm>
            <a:off x="323850" y="1125538"/>
            <a:ext cx="8424863" cy="4970462"/>
          </a:xfrm>
          <a:prstGeom prst="rect">
            <a:avLst/>
          </a:prstGeom>
          <a:noFill/>
          <a:ln w="9525">
            <a:noFill/>
            <a:miter lim="800000"/>
            <a:headEnd/>
            <a:tailEnd/>
          </a:ln>
        </p:spPr>
      </p:pic>
      <p:sp>
        <p:nvSpPr>
          <p:cNvPr id="60420" name="Rectangle 3"/>
          <p:cNvSpPr>
            <a:spLocks noChangeArrowheads="1"/>
          </p:cNvSpPr>
          <p:nvPr/>
        </p:nvSpPr>
        <p:spPr bwMode="auto">
          <a:xfrm>
            <a:off x="0" y="431800"/>
            <a:ext cx="9144000" cy="561975"/>
          </a:xfrm>
          <a:prstGeom prst="rect">
            <a:avLst/>
          </a:prstGeom>
          <a:noFill/>
          <a:ln w="9525">
            <a:noFill/>
            <a:round/>
            <a:headEnd/>
            <a:tailEnd/>
          </a:ln>
        </p:spPr>
        <p:txBody>
          <a:bodyPr lIns="90000" tIns="46800" rIns="90000" bIns="46800" anchor="ctr">
            <a:prstTxWarp prst="textNoShape">
              <a:avLst/>
            </a:prstTxWarp>
          </a:bodyPr>
          <a:lstStyle/>
          <a:p>
            <a:pPr algn="l">
              <a:lnSpc>
                <a:spcPct val="100000"/>
              </a:lnSpc>
              <a:buClrTx/>
              <a:buFontTx/>
              <a:buNone/>
            </a:pPr>
            <a:r>
              <a:rPr lang="en-US" sz="2400">
                <a:solidFill>
                  <a:schemeClr val="accent1"/>
                </a:solidFill>
              </a:rPr>
              <a:t>Government Reference Model Components</a:t>
            </a:r>
            <a:br>
              <a:rPr lang="en-US" sz="2400">
                <a:solidFill>
                  <a:schemeClr val="accent1"/>
                </a:solidFill>
              </a:rPr>
            </a:br>
            <a:r>
              <a:rPr lang="en-US" sz="2400">
                <a:solidFill>
                  <a:schemeClr val="accent1"/>
                </a:solidFill>
              </a:rPr>
              <a:t>Standard Catalog of Programs and Services</a:t>
            </a:r>
          </a:p>
        </p:txBody>
      </p:sp>
      <p:sp>
        <p:nvSpPr>
          <p:cNvPr id="60421" name="Text Box 4"/>
          <p:cNvSpPr txBox="1">
            <a:spLocks noChangeArrowheads="1"/>
          </p:cNvSpPr>
          <p:nvPr/>
        </p:nvSpPr>
        <p:spPr bwMode="auto">
          <a:xfrm>
            <a:off x="303213" y="6165850"/>
            <a:ext cx="8445500" cy="336550"/>
          </a:xfrm>
          <a:prstGeom prst="rect">
            <a:avLst/>
          </a:prstGeom>
          <a:noFill/>
          <a:ln w="9525">
            <a:noFill/>
            <a:miter lim="800000"/>
            <a:headEnd/>
            <a:tailEnd/>
          </a:ln>
        </p:spPr>
        <p:txBody>
          <a:bodyPr>
            <a:prstTxWarp prst="textNoShape">
              <a:avLst/>
            </a:prstTxWarp>
            <a:spAutoFit/>
          </a:bodyPr>
          <a:lstStyle/>
          <a:p>
            <a:pPr algn="l">
              <a:lnSpc>
                <a:spcPct val="100000"/>
              </a:lnSpc>
              <a:buClrTx/>
              <a:buFontTx/>
              <a:buNone/>
            </a:pPr>
            <a:r>
              <a:rPr lang="en-US" sz="1600"/>
              <a:t>About 150 high-level municipal services; Almost 1,000 detail-level municipal services</a:t>
            </a:r>
            <a:endParaRPr lang="en-CA" sz="160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53988" y="404813"/>
            <a:ext cx="8990012" cy="487362"/>
          </a:xfrm>
        </p:spPr>
        <p:txBody>
          <a:bodyPr/>
          <a:lstStyle/>
          <a:p>
            <a:r>
              <a:rPr lang="en-US" b="1" dirty="0" smtClean="0"/>
              <a:t>MRM Support must address some challenges</a:t>
            </a:r>
            <a:endParaRPr lang="en-US" sz="2400" b="1" dirty="0" smtClean="0"/>
          </a:p>
        </p:txBody>
      </p:sp>
      <p:sp>
        <p:nvSpPr>
          <p:cNvPr id="62467" name="Content Placeholder 2"/>
          <p:cNvSpPr>
            <a:spLocks noGrp="1"/>
          </p:cNvSpPr>
          <p:nvPr>
            <p:ph idx="1"/>
          </p:nvPr>
        </p:nvSpPr>
        <p:spPr>
          <a:xfrm>
            <a:off x="47625" y="908050"/>
            <a:ext cx="4595813" cy="4670425"/>
          </a:xfrm>
        </p:spPr>
        <p:txBody>
          <a:bodyPr/>
          <a:lstStyle/>
          <a:p>
            <a:pPr marL="609600" indent="-609600">
              <a:lnSpc>
                <a:spcPct val="90000"/>
              </a:lnSpc>
              <a:buFont typeface="Wingdings" charset="2"/>
              <a:buAutoNum type="arabicPeriod"/>
            </a:pPr>
            <a:r>
              <a:rPr lang="en-US" sz="2000" b="1" dirty="0"/>
              <a:t>Tool Challenges</a:t>
            </a:r>
          </a:p>
          <a:p>
            <a:pPr marL="534988" lvl="1" indent="-304800">
              <a:lnSpc>
                <a:spcPct val="90000"/>
              </a:lnSpc>
              <a:buFont typeface="Webdings" charset="2"/>
              <a:buAutoNum type="alphaLcParenR"/>
            </a:pPr>
            <a:r>
              <a:rPr lang="en-US" sz="1400" dirty="0"/>
              <a:t>Complex, licensing initial tool and project setup</a:t>
            </a:r>
          </a:p>
          <a:p>
            <a:pPr marL="534988" lvl="1" indent="-304800">
              <a:lnSpc>
                <a:spcPct val="90000"/>
              </a:lnSpc>
              <a:buFont typeface="Webdings" charset="2"/>
              <a:buAutoNum type="alphaLcParenR"/>
            </a:pPr>
            <a:r>
              <a:rPr lang="en-US" sz="1400" dirty="0"/>
              <a:t>Challenges running rich client apps in a WAN</a:t>
            </a:r>
          </a:p>
          <a:p>
            <a:pPr marL="534988" lvl="1" indent="-304800">
              <a:lnSpc>
                <a:spcPct val="90000"/>
              </a:lnSpc>
              <a:buFont typeface="Webdings" charset="2"/>
              <a:buAutoNum type="alphaLcParenR"/>
            </a:pPr>
            <a:r>
              <a:rPr lang="en-US" sz="1400" dirty="0"/>
              <a:t>Limited or manual integration between tools</a:t>
            </a:r>
          </a:p>
          <a:p>
            <a:pPr marL="534988" lvl="1" indent="-304800">
              <a:lnSpc>
                <a:spcPct val="90000"/>
              </a:lnSpc>
            </a:pPr>
            <a:r>
              <a:rPr lang="en-US" sz="1200" i="1" dirty="0"/>
              <a:t>Meta-model and instance model</a:t>
            </a:r>
          </a:p>
          <a:p>
            <a:pPr marL="534988" lvl="1" indent="-304800">
              <a:lnSpc>
                <a:spcPct val="90000"/>
              </a:lnSpc>
            </a:pPr>
            <a:r>
              <a:rPr lang="en-US" sz="1200" i="1" dirty="0"/>
              <a:t>Model and rich text &amp; graphics</a:t>
            </a:r>
          </a:p>
          <a:p>
            <a:pPr marL="534988" lvl="1" indent="-304800">
              <a:lnSpc>
                <a:spcPct val="90000"/>
              </a:lnSpc>
            </a:pPr>
            <a:r>
              <a:rPr lang="en-US" sz="1200" i="1" dirty="0"/>
              <a:t>Model and collaboration environment</a:t>
            </a:r>
          </a:p>
          <a:p>
            <a:pPr marL="534988" lvl="1" indent="-304800">
              <a:lnSpc>
                <a:spcPct val="90000"/>
              </a:lnSpc>
              <a:buFont typeface="Wingdings" charset="2"/>
              <a:buAutoNum type="alphaLcParenR" startAt="4"/>
            </a:pPr>
            <a:r>
              <a:rPr lang="en-US" sz="1400" dirty="0"/>
              <a:t>Lack of data validation on import using the matrix builder </a:t>
            </a:r>
            <a:endParaRPr lang="en-US" sz="1200" i="1" dirty="0"/>
          </a:p>
          <a:p>
            <a:pPr marL="534988" lvl="1" indent="-304800">
              <a:lnSpc>
                <a:spcPct val="90000"/>
              </a:lnSpc>
              <a:buFont typeface="Webdings" charset="2"/>
              <a:buAutoNum type="alphaLcParenR" startAt="5"/>
            </a:pPr>
            <a:r>
              <a:rPr lang="en-US" sz="1400" dirty="0"/>
              <a:t>Limited support for model diagrams and/or model comparison</a:t>
            </a:r>
          </a:p>
          <a:p>
            <a:pPr marL="534988" lvl="1" indent="-304800">
              <a:lnSpc>
                <a:spcPct val="90000"/>
              </a:lnSpc>
              <a:buFont typeface="Webdings" charset="2"/>
              <a:buAutoNum type="alphaLcParenR" startAt="5"/>
            </a:pPr>
            <a:r>
              <a:rPr lang="en-US" sz="1400" dirty="0"/>
              <a:t>Limited Reporting, Querying and Scripting</a:t>
            </a:r>
          </a:p>
          <a:p>
            <a:pPr marL="534988" lvl="1" indent="-304800">
              <a:lnSpc>
                <a:spcPct val="90000"/>
              </a:lnSpc>
            </a:pPr>
            <a:r>
              <a:rPr lang="en-US" sz="1200" i="1" dirty="0"/>
              <a:t>Export and publish capability</a:t>
            </a:r>
            <a:endParaRPr lang="en-US" sz="800" dirty="0"/>
          </a:p>
          <a:p>
            <a:pPr marL="609600" indent="-609600">
              <a:lnSpc>
                <a:spcPct val="90000"/>
              </a:lnSpc>
              <a:buFont typeface="Wingdings" charset="2"/>
              <a:buAutoNum type="arabicPeriod" startAt="2"/>
            </a:pPr>
            <a:r>
              <a:rPr lang="en-US" sz="2000" b="1" dirty="0"/>
              <a:t>Solution Issues</a:t>
            </a:r>
          </a:p>
          <a:p>
            <a:pPr marL="534988" lvl="1" indent="-304800">
              <a:lnSpc>
                <a:spcPct val="90000"/>
              </a:lnSpc>
              <a:buFont typeface="Webdings" charset="2"/>
              <a:buAutoNum type="alphaLcParenR"/>
            </a:pPr>
            <a:r>
              <a:rPr lang="en-US" sz="1400" dirty="0"/>
              <a:t>How to export from MISA repository into a  Municipality’s design &amp; development environment </a:t>
            </a:r>
          </a:p>
          <a:p>
            <a:pPr marL="534988" lvl="1" indent="-304800">
              <a:lnSpc>
                <a:spcPct val="90000"/>
              </a:lnSpc>
            </a:pPr>
            <a:r>
              <a:rPr lang="en-US" sz="1200" i="1" dirty="0"/>
              <a:t>Making the MISA models actionable</a:t>
            </a:r>
          </a:p>
          <a:p>
            <a:pPr marL="534988" lvl="1" indent="-304800">
              <a:lnSpc>
                <a:spcPct val="90000"/>
              </a:lnSpc>
            </a:pPr>
            <a:r>
              <a:rPr lang="en-US" sz="1200" i="1" dirty="0"/>
              <a:t>Integration with down-stream Model-Driven solutions design, implementation and deployment</a:t>
            </a:r>
          </a:p>
          <a:p>
            <a:pPr marL="534988" lvl="1" indent="-304800">
              <a:lnSpc>
                <a:spcPct val="90000"/>
              </a:lnSpc>
            </a:pPr>
            <a:r>
              <a:rPr lang="en-US" sz="1200" i="1" dirty="0"/>
              <a:t>Move to load and save capability instead of export/import</a:t>
            </a:r>
          </a:p>
          <a:p>
            <a:pPr marL="534988" lvl="1" indent="-304800">
              <a:lnSpc>
                <a:spcPct val="90000"/>
              </a:lnSpc>
              <a:buFont typeface="Wingdings" charset="2"/>
              <a:buAutoNum type="alphaLcParenR" startAt="2"/>
            </a:pPr>
            <a:r>
              <a:rPr lang="en-US" sz="1400" dirty="0"/>
              <a:t>Reporting capabilities</a:t>
            </a:r>
          </a:p>
          <a:p>
            <a:pPr marL="534988" lvl="1" indent="-304800">
              <a:lnSpc>
                <a:spcPct val="90000"/>
              </a:lnSpc>
              <a:buFont typeface="Webdings" charset="2"/>
              <a:buAutoNum type="alphaLcParenR" startAt="5"/>
            </a:pPr>
            <a:endParaRPr lang="en-US" sz="1400" dirty="0"/>
          </a:p>
        </p:txBody>
      </p:sp>
      <p:sp>
        <p:nvSpPr>
          <p:cNvPr id="62468" name="Content Placeholder 2"/>
          <p:cNvSpPr>
            <a:spLocks/>
          </p:cNvSpPr>
          <p:nvPr/>
        </p:nvSpPr>
        <p:spPr bwMode="auto">
          <a:xfrm>
            <a:off x="4656138" y="908050"/>
            <a:ext cx="4524375" cy="4670425"/>
          </a:xfrm>
          <a:prstGeom prst="rect">
            <a:avLst/>
          </a:prstGeom>
          <a:noFill/>
          <a:ln w="9525">
            <a:noFill/>
            <a:miter lim="800000"/>
            <a:headEnd/>
            <a:tailEnd/>
          </a:ln>
        </p:spPr>
        <p:txBody>
          <a:bodyPr>
            <a:prstTxWarp prst="textNoShape">
              <a:avLst/>
            </a:prstTxWarp>
          </a:bodyPr>
          <a:lstStyle/>
          <a:p>
            <a:pPr marL="609600" indent="-609600" algn="l" eaLnBrk="0" hangingPunct="0">
              <a:spcBef>
                <a:spcPct val="25000"/>
              </a:spcBef>
              <a:spcAft>
                <a:spcPct val="15000"/>
              </a:spcAft>
              <a:buClr>
                <a:schemeClr val="accent1"/>
              </a:buClr>
              <a:buFont typeface="Wingdings" charset="2"/>
              <a:buAutoNum type="arabicPeriod" startAt="3"/>
            </a:pPr>
            <a:r>
              <a:rPr lang="en-US" sz="2000" b="1"/>
              <a:t>Process Enablement</a:t>
            </a:r>
          </a:p>
          <a:p>
            <a:pPr marL="534988" lvl="1" indent="-304800" algn="l" eaLnBrk="0" hangingPunct="0">
              <a:spcBef>
                <a:spcPct val="15000"/>
              </a:spcBef>
              <a:spcAft>
                <a:spcPct val="15000"/>
              </a:spcAft>
              <a:buClr>
                <a:schemeClr val="accent1"/>
              </a:buClr>
              <a:buFont typeface="Webdings" charset="2"/>
              <a:buAutoNum type="alphaLcParenR"/>
            </a:pPr>
            <a:r>
              <a:rPr lang="en-US" sz="1400"/>
              <a:t>How to create initial municipal model</a:t>
            </a:r>
          </a:p>
          <a:p>
            <a:pPr marL="534988" lvl="1" indent="-304800" algn="l" eaLnBrk="0" hangingPunct="0">
              <a:spcBef>
                <a:spcPct val="15000"/>
              </a:spcBef>
              <a:spcAft>
                <a:spcPct val="15000"/>
              </a:spcAft>
              <a:buClr>
                <a:schemeClr val="accent1"/>
              </a:buClr>
              <a:buFont typeface="Webdings" charset="2"/>
              <a:buChar char="4"/>
            </a:pPr>
            <a:r>
              <a:rPr lang="en-US" sz="1200" i="1"/>
              <a:t>Import CSV file from existing assets</a:t>
            </a:r>
          </a:p>
          <a:p>
            <a:pPr marL="534988" lvl="1" indent="-304800" algn="l" eaLnBrk="0" hangingPunct="0">
              <a:spcBef>
                <a:spcPct val="15000"/>
              </a:spcBef>
              <a:spcAft>
                <a:spcPct val="15000"/>
              </a:spcAft>
              <a:buClr>
                <a:schemeClr val="accent1"/>
              </a:buClr>
              <a:buFont typeface="Webdings" charset="2"/>
              <a:buChar char="4"/>
            </a:pPr>
            <a:r>
              <a:rPr lang="en-US" sz="1200" i="1"/>
              <a:t>Use matrix editor to edit relationships</a:t>
            </a:r>
          </a:p>
          <a:p>
            <a:pPr marL="534988" lvl="1" indent="-304800" algn="l" eaLnBrk="0" hangingPunct="0">
              <a:spcBef>
                <a:spcPct val="15000"/>
              </a:spcBef>
              <a:spcAft>
                <a:spcPct val="15000"/>
              </a:spcAft>
              <a:buClr>
                <a:schemeClr val="accent1"/>
              </a:buClr>
              <a:buFont typeface="Webdings" charset="2"/>
              <a:buChar char="4"/>
            </a:pPr>
            <a:r>
              <a:rPr lang="en-US" sz="1200" i="1"/>
              <a:t>Frameworks for model development and use</a:t>
            </a:r>
          </a:p>
          <a:p>
            <a:pPr marL="534988" lvl="1" indent="-304800" algn="l" eaLnBrk="0" hangingPunct="0">
              <a:spcBef>
                <a:spcPct val="15000"/>
              </a:spcBef>
              <a:spcAft>
                <a:spcPct val="15000"/>
              </a:spcAft>
              <a:buClr>
                <a:schemeClr val="accent1"/>
              </a:buClr>
              <a:buFont typeface="Webdings" charset="2"/>
              <a:buChar char="4"/>
            </a:pPr>
            <a:r>
              <a:rPr lang="en-US" sz="1200" i="1"/>
              <a:t>Supporting guidebooks</a:t>
            </a:r>
          </a:p>
          <a:p>
            <a:pPr marL="534988" lvl="1" indent="-304800" algn="l" eaLnBrk="0" hangingPunct="0">
              <a:spcBef>
                <a:spcPct val="15000"/>
              </a:spcBef>
              <a:spcAft>
                <a:spcPct val="15000"/>
              </a:spcAft>
              <a:buClr>
                <a:schemeClr val="accent1"/>
              </a:buClr>
              <a:buFont typeface="Webdings" charset="2"/>
              <a:buAutoNum type="alphaLcParenR" startAt="2"/>
            </a:pPr>
            <a:r>
              <a:rPr lang="en-US" sz="1400"/>
              <a:t>How to create a municipal instance by merging </a:t>
            </a:r>
            <a:r>
              <a:rPr lang="en-US" sz="1400" u="sng"/>
              <a:t>multiple </a:t>
            </a:r>
            <a:r>
              <a:rPr lang="en-US" sz="1400"/>
              <a:t>reference models</a:t>
            </a:r>
          </a:p>
          <a:p>
            <a:pPr marL="534988" lvl="1" indent="-304800" algn="l" eaLnBrk="0" hangingPunct="0">
              <a:spcBef>
                <a:spcPct val="15000"/>
              </a:spcBef>
              <a:spcAft>
                <a:spcPct val="15000"/>
              </a:spcAft>
              <a:buClr>
                <a:schemeClr val="accent1"/>
              </a:buClr>
              <a:buFont typeface="Webdings" charset="2"/>
              <a:buChar char="4"/>
            </a:pPr>
            <a:r>
              <a:rPr lang="en-US" sz="1200" i="1"/>
              <a:t>Need to support multiple reference models (e.g. water, transport, police, transit etc.)</a:t>
            </a:r>
            <a:endParaRPr lang="en-US" sz="1400"/>
          </a:p>
          <a:p>
            <a:pPr marL="609600" indent="-609600" algn="l" eaLnBrk="0" hangingPunct="0">
              <a:spcBef>
                <a:spcPct val="25000"/>
              </a:spcBef>
              <a:spcAft>
                <a:spcPct val="15000"/>
              </a:spcAft>
              <a:buClr>
                <a:schemeClr val="accent1"/>
              </a:buClr>
              <a:buFont typeface="Wingdings" charset="2"/>
              <a:buAutoNum type="arabicPeriod" startAt="3"/>
            </a:pPr>
            <a:r>
              <a:rPr lang="en-US" sz="2000" b="1"/>
              <a:t>Governance Challenges</a:t>
            </a:r>
          </a:p>
          <a:p>
            <a:pPr marL="534988" lvl="1" indent="-304800" algn="l" eaLnBrk="0" hangingPunct="0">
              <a:spcBef>
                <a:spcPct val="15000"/>
              </a:spcBef>
              <a:spcAft>
                <a:spcPct val="15000"/>
              </a:spcAft>
              <a:buClr>
                <a:schemeClr val="accent1"/>
              </a:buClr>
              <a:buFont typeface="Webdings" charset="2"/>
              <a:buAutoNum type="alphaLcParenR"/>
            </a:pPr>
            <a:r>
              <a:rPr lang="en-US" sz="1400"/>
              <a:t>Lifecycle management of meta model  and  reference model </a:t>
            </a:r>
          </a:p>
          <a:p>
            <a:pPr marL="534988" lvl="1" indent="-304800" algn="l" eaLnBrk="0" hangingPunct="0">
              <a:spcBef>
                <a:spcPct val="15000"/>
              </a:spcBef>
              <a:spcAft>
                <a:spcPct val="15000"/>
              </a:spcAft>
              <a:buClr>
                <a:schemeClr val="accent1"/>
              </a:buClr>
              <a:buFont typeface="Webdings" charset="2"/>
              <a:buAutoNum type="alphaLcParenR"/>
            </a:pPr>
            <a:r>
              <a:rPr lang="en-US" sz="1400"/>
              <a:t>Structure of the reference model given variation in service offerings by Municipality</a:t>
            </a:r>
          </a:p>
          <a:p>
            <a:pPr marL="534988" lvl="1" indent="-304800" algn="l" eaLnBrk="0" hangingPunct="0">
              <a:spcBef>
                <a:spcPct val="15000"/>
              </a:spcBef>
              <a:spcAft>
                <a:spcPct val="15000"/>
              </a:spcAft>
              <a:buClr>
                <a:schemeClr val="accent1"/>
              </a:buClr>
              <a:buFont typeface="Webdings" charset="2"/>
              <a:buChar char="4"/>
            </a:pPr>
            <a:r>
              <a:rPr lang="en-US" sz="1200" i="1"/>
              <a:t>Need to support multiple reference models (e.g. water, transport, police, transit etc.)</a:t>
            </a:r>
            <a:endParaRPr lang="en-US" sz="1400"/>
          </a:p>
          <a:p>
            <a:pPr marL="534988" lvl="1" indent="-304800" algn="l" eaLnBrk="0" hangingPunct="0">
              <a:spcBef>
                <a:spcPct val="15000"/>
              </a:spcBef>
              <a:spcAft>
                <a:spcPct val="15000"/>
              </a:spcAft>
              <a:buClr>
                <a:schemeClr val="accent1"/>
              </a:buClr>
              <a:buFont typeface="Webdings" charset="2"/>
              <a:buAutoNum type="alphaLcParenR" startAt="3"/>
            </a:pPr>
            <a:r>
              <a:rPr lang="en-US" sz="1400"/>
              <a:t>Lifecycle management of the municipality instance models and initial “on boarding” of subscribers</a:t>
            </a:r>
          </a:p>
          <a:p>
            <a:pPr marL="534988" lvl="1" indent="-304800" algn="l" eaLnBrk="0" hangingPunct="0">
              <a:spcBef>
                <a:spcPct val="15000"/>
              </a:spcBef>
              <a:spcAft>
                <a:spcPct val="15000"/>
              </a:spcAft>
              <a:buClr>
                <a:schemeClr val="accent1"/>
              </a:buClr>
              <a:buFont typeface="Webdings" charset="2"/>
              <a:buAutoNum type="alphaLcParenR" startAt="3"/>
            </a:pPr>
            <a:r>
              <a:rPr lang="en-US" sz="1400"/>
              <a:t>Data validation at source </a:t>
            </a:r>
          </a:p>
          <a:p>
            <a:pPr marL="534988" lvl="1" indent="-304800" algn="l" eaLnBrk="0" hangingPunct="0">
              <a:spcBef>
                <a:spcPct val="15000"/>
              </a:spcBef>
              <a:spcAft>
                <a:spcPct val="15000"/>
              </a:spcAft>
              <a:buClr>
                <a:schemeClr val="accent1"/>
              </a:buClr>
              <a:buFont typeface="Webdings" charset="2"/>
              <a:buAutoNum type="alphaLcParenR" startAt="3"/>
            </a:pPr>
            <a:r>
              <a:rPr lang="en-US" sz="1400"/>
              <a:t>Development and customization support needs including ongoing IT Service &amp; Security Management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Emerging needs identified through  the ITR process</a:t>
            </a:r>
          </a:p>
        </p:txBody>
      </p:sp>
      <p:sp>
        <p:nvSpPr>
          <p:cNvPr id="4" name="Content Placeholder 3"/>
          <p:cNvSpPr>
            <a:spLocks noGrp="1"/>
          </p:cNvSpPr>
          <p:nvPr>
            <p:ph idx="1"/>
          </p:nvPr>
        </p:nvSpPr>
        <p:spPr>
          <a:xfrm>
            <a:off x="304800" y="1371600"/>
            <a:ext cx="7548563" cy="5029200"/>
          </a:xfrm>
        </p:spPr>
        <p:txBody>
          <a:bodyPr/>
          <a:lstStyle/>
          <a:p>
            <a:pPr>
              <a:buSzPct val="75000"/>
            </a:pPr>
            <a:r>
              <a:rPr lang="en-US" sz="1400" dirty="0" smtClean="0"/>
              <a:t>Interface and tools required to support variety of role types including a non-technical user</a:t>
            </a:r>
          </a:p>
          <a:p>
            <a:pPr>
              <a:buSzPct val="75000"/>
            </a:pPr>
            <a:r>
              <a:rPr lang="en-US" sz="1400" dirty="0" smtClean="0"/>
              <a:t>Need for multi-classification for more flexible organization, easier search</a:t>
            </a:r>
          </a:p>
          <a:p>
            <a:pPr>
              <a:buSzPct val="75000"/>
            </a:pPr>
            <a:r>
              <a:rPr lang="en-US" sz="1400" dirty="0" smtClean="0"/>
              <a:t>Need for financial planning and reporting integrated with dashboard capability</a:t>
            </a:r>
          </a:p>
          <a:p>
            <a:pPr>
              <a:buSzPct val="75000"/>
            </a:pPr>
            <a:r>
              <a:rPr lang="en-US" sz="1400" dirty="0" smtClean="0"/>
              <a:t>Need for easy modification, lifecycle management and compare/merge of models </a:t>
            </a:r>
          </a:p>
          <a:p>
            <a:pPr>
              <a:buSzPct val="75000"/>
            </a:pPr>
            <a:r>
              <a:rPr lang="en-US" sz="1400" dirty="0" smtClean="0"/>
              <a:t>Need to connect policy, metrics to operational systems for feedback</a:t>
            </a:r>
          </a:p>
          <a:p>
            <a:pPr>
              <a:buSzPct val="75000"/>
            </a:pPr>
            <a:r>
              <a:rPr lang="en-US" sz="1400" dirty="0" smtClean="0"/>
              <a:t>Balance functionality and usability with a shared cost model </a:t>
            </a:r>
          </a:p>
          <a:p>
            <a:pPr>
              <a:buSzPct val="75000"/>
            </a:pPr>
            <a:r>
              <a:rPr lang="en-US" sz="1400" dirty="0" smtClean="0"/>
              <a:t>IT Service Management and Security integration</a:t>
            </a:r>
          </a:p>
          <a:p>
            <a:pPr>
              <a:buSzPct val="75000"/>
            </a:pPr>
            <a:r>
              <a:rPr lang="en-US" sz="1400" dirty="0" smtClean="0"/>
              <a:t>Low cost of entry for municipalities</a:t>
            </a:r>
          </a:p>
          <a:p>
            <a:pPr>
              <a:buSzPct val="75000"/>
            </a:pPr>
            <a:r>
              <a:rPr lang="en-US" sz="1400" dirty="0" smtClean="0"/>
              <a:t>Support for centralized License and Image management by MISA </a:t>
            </a:r>
          </a:p>
          <a:p>
            <a:pPr>
              <a:buSzPct val="75000"/>
            </a:pPr>
            <a:r>
              <a:rPr lang="en-US" sz="1400" dirty="0" smtClean="0"/>
              <a:t>Help and training support for municipality roles</a:t>
            </a:r>
          </a:p>
          <a:p>
            <a:pPr>
              <a:buSzPct val="75000"/>
            </a:pPr>
            <a:r>
              <a:rPr lang="en-US" sz="1400" dirty="0" smtClean="0"/>
              <a:t>Tool requirements will vary by municipality</a:t>
            </a:r>
          </a:p>
          <a:p>
            <a:pPr>
              <a:buSzPct val="75000"/>
            </a:pPr>
            <a:r>
              <a:rPr lang="en-US" sz="1400" dirty="0" smtClean="0"/>
              <a:t>Some municipalities need modeling tool, others just need access to the data to incorporate within own tools</a:t>
            </a:r>
          </a:p>
          <a:p>
            <a:pPr>
              <a:buSzPct val="75000"/>
            </a:pPr>
            <a:r>
              <a:rPr lang="en-US" sz="1400" dirty="0" smtClean="0"/>
              <a:t>Support both Business and IT planning including</a:t>
            </a:r>
          </a:p>
          <a:p>
            <a:pPr>
              <a:buSzPct val="75000"/>
            </a:pPr>
            <a:r>
              <a:rPr lang="en-US" sz="1400" dirty="0" smtClean="0"/>
              <a:t>Upstream Strategic Planning (what to do with the municipal models)</a:t>
            </a:r>
          </a:p>
          <a:p>
            <a:pPr>
              <a:buSzPct val="75000"/>
            </a:pPr>
            <a:r>
              <a:rPr lang="en-US" sz="1400" dirty="0" smtClean="0"/>
              <a:t>Downstream Connection to IT architecture (for solution design/development)</a:t>
            </a:r>
          </a:p>
          <a:p>
            <a:pPr>
              <a:buSzPct val="75000"/>
            </a:pPr>
            <a:r>
              <a:rPr lang="en-US" sz="1400" dirty="0" smtClean="0"/>
              <a:t>Business Analytics, Executive Dashboards and Business Intelligence </a:t>
            </a:r>
          </a:p>
          <a:p>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0"/>
          </p:nvPr>
        </p:nvSpPr>
        <p:spPr>
          <a:noFill/>
        </p:spPr>
        <p:txBody>
          <a:bodyPr/>
          <a:lstStyle/>
          <a:p>
            <a:fld id="{0463B1B8-E32C-F440-8417-3A5BAFD66F6F}" type="slidenum">
              <a:rPr lang="en-US" smtClean="0"/>
              <a:pPr/>
              <a:t>29</a:t>
            </a:fld>
            <a:endParaRPr lang="en-US" smtClean="0"/>
          </a:p>
        </p:txBody>
      </p:sp>
      <p:sp>
        <p:nvSpPr>
          <p:cNvPr id="74755" name="AutoShape 3"/>
          <p:cNvSpPr>
            <a:spLocks noChangeArrowheads="1"/>
          </p:cNvSpPr>
          <p:nvPr/>
        </p:nvSpPr>
        <p:spPr bwMode="auto">
          <a:xfrm>
            <a:off x="4302125" y="4292600"/>
            <a:ext cx="4841875" cy="1062038"/>
          </a:xfrm>
          <a:prstGeom prst="rightArrow">
            <a:avLst>
              <a:gd name="adj1" fmla="val 50000"/>
              <a:gd name="adj2" fmla="val 113976"/>
            </a:avLst>
          </a:prstGeom>
          <a:gradFill rotWithShape="1">
            <a:gsLst>
              <a:gs pos="0">
                <a:srgbClr val="48D2CF">
                  <a:alpha val="0"/>
                </a:srgbClr>
              </a:gs>
              <a:gs pos="100000">
                <a:srgbClr val="45D1CE"/>
              </a:gs>
            </a:gsLst>
            <a:lin ang="0" scaled="1"/>
          </a:gradFill>
          <a:ln w="12700">
            <a:solidFill>
              <a:srgbClr val="BDEFEE"/>
            </a:solidFill>
            <a:miter lim="800000"/>
            <a:headEnd/>
            <a:tailEnd/>
          </a:ln>
        </p:spPr>
        <p:txBody>
          <a:bodyPr anchor="ctr">
            <a:prstTxWarp prst="textNoShape">
              <a:avLst/>
            </a:prstTxWarp>
            <a:spAutoFit/>
          </a:bodyPr>
          <a:lstStyle/>
          <a:p>
            <a:endParaRPr lang="en-US"/>
          </a:p>
        </p:txBody>
      </p:sp>
      <p:sp>
        <p:nvSpPr>
          <p:cNvPr id="74756" name="AutoShape 4"/>
          <p:cNvSpPr>
            <a:spLocks noChangeArrowheads="1"/>
          </p:cNvSpPr>
          <p:nvPr/>
        </p:nvSpPr>
        <p:spPr bwMode="auto">
          <a:xfrm>
            <a:off x="4337050" y="3338513"/>
            <a:ext cx="2525713" cy="1062037"/>
          </a:xfrm>
          <a:prstGeom prst="rightArrow">
            <a:avLst>
              <a:gd name="adj1" fmla="val 50000"/>
              <a:gd name="adj2" fmla="val 59454"/>
            </a:avLst>
          </a:prstGeom>
          <a:gradFill rotWithShape="1">
            <a:gsLst>
              <a:gs pos="0">
                <a:srgbClr val="48D2CF">
                  <a:alpha val="0"/>
                </a:srgbClr>
              </a:gs>
              <a:gs pos="100000">
                <a:srgbClr val="45D1CE"/>
              </a:gs>
            </a:gsLst>
            <a:lin ang="0" scaled="1"/>
          </a:gradFill>
          <a:ln w="12700">
            <a:solidFill>
              <a:srgbClr val="BDEFEE"/>
            </a:solidFill>
            <a:miter lim="800000"/>
            <a:headEnd/>
            <a:tailEnd/>
          </a:ln>
        </p:spPr>
        <p:txBody>
          <a:bodyPr anchor="ctr">
            <a:prstTxWarp prst="textNoShape">
              <a:avLst/>
            </a:prstTxWarp>
            <a:spAutoFit/>
          </a:bodyPr>
          <a:lstStyle/>
          <a:p>
            <a:endParaRPr lang="en-US"/>
          </a:p>
        </p:txBody>
      </p:sp>
      <p:sp>
        <p:nvSpPr>
          <p:cNvPr id="74757" name="AutoShape 5"/>
          <p:cNvSpPr>
            <a:spLocks noChangeArrowheads="1"/>
          </p:cNvSpPr>
          <p:nvPr/>
        </p:nvSpPr>
        <p:spPr bwMode="auto">
          <a:xfrm>
            <a:off x="0" y="2738438"/>
            <a:ext cx="4713288" cy="1062037"/>
          </a:xfrm>
          <a:prstGeom prst="rightArrow">
            <a:avLst>
              <a:gd name="adj1" fmla="val 50000"/>
              <a:gd name="adj2" fmla="val 110949"/>
            </a:avLst>
          </a:prstGeom>
          <a:gradFill rotWithShape="1">
            <a:gsLst>
              <a:gs pos="0">
                <a:srgbClr val="48D2CF">
                  <a:alpha val="0"/>
                </a:srgbClr>
              </a:gs>
              <a:gs pos="100000">
                <a:srgbClr val="45D1CE"/>
              </a:gs>
            </a:gsLst>
            <a:lin ang="0" scaled="1"/>
          </a:gradFill>
          <a:ln w="12700">
            <a:solidFill>
              <a:srgbClr val="BDEFEE"/>
            </a:solidFill>
            <a:miter lim="800000"/>
            <a:headEnd/>
            <a:tailEnd/>
          </a:ln>
        </p:spPr>
        <p:txBody>
          <a:bodyPr anchor="ctr">
            <a:prstTxWarp prst="textNoShape">
              <a:avLst/>
            </a:prstTxWarp>
            <a:spAutoFit/>
          </a:bodyPr>
          <a:lstStyle/>
          <a:p>
            <a:endParaRPr lang="en-US"/>
          </a:p>
        </p:txBody>
      </p:sp>
      <p:sp>
        <p:nvSpPr>
          <p:cNvPr id="74758" name="Text Box 6"/>
          <p:cNvSpPr txBox="1">
            <a:spLocks noChangeArrowheads="1"/>
          </p:cNvSpPr>
          <p:nvPr/>
        </p:nvSpPr>
        <p:spPr bwMode="gray">
          <a:xfrm>
            <a:off x="3824288" y="3633788"/>
            <a:ext cx="0" cy="339725"/>
          </a:xfrm>
          <a:prstGeom prst="rect">
            <a:avLst/>
          </a:prstGeom>
          <a:noFill/>
          <a:ln w="12700">
            <a:noFill/>
            <a:miter lim="800000"/>
            <a:headEnd/>
            <a:tailEnd/>
          </a:ln>
        </p:spPr>
        <p:txBody>
          <a:bodyPr wrap="none" lIns="0" tIns="45714" rIns="0" bIns="45714">
            <a:prstTxWarp prst="textNoShape">
              <a:avLst/>
            </a:prstTxWarp>
            <a:spAutoFit/>
          </a:bodyPr>
          <a:lstStyle/>
          <a:p>
            <a:pPr algn="ctr"/>
            <a:endParaRPr lang="en-US" sz="1800"/>
          </a:p>
        </p:txBody>
      </p:sp>
      <p:pic>
        <p:nvPicPr>
          <p:cNvPr id="74759" name="Picture 7" descr="RectangleShadow"/>
          <p:cNvPicPr>
            <a:picLocks noChangeAspect="1" noChangeArrowheads="1"/>
          </p:cNvPicPr>
          <p:nvPr/>
        </p:nvPicPr>
        <p:blipFill>
          <a:blip r:embed="rId3"/>
          <a:srcRect/>
          <a:stretch>
            <a:fillRect/>
          </a:stretch>
        </p:blipFill>
        <p:spPr bwMode="auto">
          <a:xfrm>
            <a:off x="346075" y="1020763"/>
            <a:ext cx="1857375" cy="5319712"/>
          </a:xfrm>
          <a:prstGeom prst="rect">
            <a:avLst/>
          </a:prstGeom>
          <a:noFill/>
          <a:ln w="9525">
            <a:noFill/>
            <a:miter lim="800000"/>
            <a:headEnd/>
            <a:tailEnd/>
          </a:ln>
        </p:spPr>
      </p:pic>
      <p:pic>
        <p:nvPicPr>
          <p:cNvPr id="74760" name="Picture 8" descr="RectangleShadow"/>
          <p:cNvPicPr>
            <a:picLocks noChangeAspect="1" noChangeArrowheads="1"/>
          </p:cNvPicPr>
          <p:nvPr/>
        </p:nvPicPr>
        <p:blipFill>
          <a:blip r:embed="rId3"/>
          <a:srcRect/>
          <a:stretch>
            <a:fillRect/>
          </a:stretch>
        </p:blipFill>
        <p:spPr bwMode="auto">
          <a:xfrm>
            <a:off x="4697413" y="1003300"/>
            <a:ext cx="1857375" cy="5292725"/>
          </a:xfrm>
          <a:prstGeom prst="rect">
            <a:avLst/>
          </a:prstGeom>
          <a:noFill/>
          <a:ln w="9525">
            <a:noFill/>
            <a:miter lim="800000"/>
            <a:headEnd/>
            <a:tailEnd/>
          </a:ln>
        </p:spPr>
      </p:pic>
      <p:sp>
        <p:nvSpPr>
          <p:cNvPr id="74761" name="Text Box 9"/>
          <p:cNvSpPr txBox="1">
            <a:spLocks noChangeArrowheads="1"/>
          </p:cNvSpPr>
          <p:nvPr/>
        </p:nvSpPr>
        <p:spPr bwMode="gray">
          <a:xfrm>
            <a:off x="4849813" y="1682750"/>
            <a:ext cx="1574800" cy="587375"/>
          </a:xfrm>
          <a:prstGeom prst="rect">
            <a:avLst/>
          </a:prstGeom>
          <a:noFill/>
          <a:ln w="12700">
            <a:noFill/>
            <a:miter lim="800000"/>
            <a:headEnd/>
            <a:tailEnd/>
          </a:ln>
        </p:spPr>
        <p:txBody>
          <a:bodyPr lIns="0" tIns="45714" rIns="0" bIns="45714">
            <a:prstTxWarp prst="textNoShape">
              <a:avLst/>
            </a:prstTxWarp>
            <a:spAutoFit/>
          </a:bodyPr>
          <a:lstStyle/>
          <a:p>
            <a:pPr algn="ctr"/>
            <a:r>
              <a:rPr lang="en-US" sz="1800" b="1" i="1">
                <a:solidFill>
                  <a:schemeClr val="accent2"/>
                </a:solidFill>
              </a:rPr>
              <a:t>“Doing Things Right”</a:t>
            </a:r>
          </a:p>
        </p:txBody>
      </p:sp>
      <p:pic>
        <p:nvPicPr>
          <p:cNvPr id="74762" name="Picture 10" descr="RectangleShadow"/>
          <p:cNvPicPr>
            <a:picLocks noChangeAspect="1" noChangeArrowheads="1"/>
          </p:cNvPicPr>
          <p:nvPr/>
        </p:nvPicPr>
        <p:blipFill>
          <a:blip r:embed="rId3"/>
          <a:srcRect/>
          <a:stretch>
            <a:fillRect/>
          </a:stretch>
        </p:blipFill>
        <p:spPr bwMode="auto">
          <a:xfrm>
            <a:off x="2495550" y="1006475"/>
            <a:ext cx="1857375" cy="5305425"/>
          </a:xfrm>
          <a:prstGeom prst="rect">
            <a:avLst/>
          </a:prstGeom>
          <a:noFill/>
          <a:ln w="9525">
            <a:noFill/>
            <a:miter lim="800000"/>
            <a:headEnd/>
            <a:tailEnd/>
          </a:ln>
        </p:spPr>
      </p:pic>
      <p:pic>
        <p:nvPicPr>
          <p:cNvPr id="74763" name="Picture 11" descr="RectangleShadow"/>
          <p:cNvPicPr>
            <a:picLocks noChangeAspect="1" noChangeArrowheads="1"/>
          </p:cNvPicPr>
          <p:nvPr/>
        </p:nvPicPr>
        <p:blipFill>
          <a:blip r:embed="rId3"/>
          <a:srcRect/>
          <a:stretch>
            <a:fillRect/>
          </a:stretch>
        </p:blipFill>
        <p:spPr bwMode="auto">
          <a:xfrm>
            <a:off x="6821488" y="998538"/>
            <a:ext cx="1857375" cy="5318125"/>
          </a:xfrm>
          <a:prstGeom prst="rect">
            <a:avLst/>
          </a:prstGeom>
          <a:noFill/>
          <a:ln w="9525">
            <a:noFill/>
            <a:miter lim="800000"/>
            <a:headEnd/>
            <a:tailEnd/>
          </a:ln>
        </p:spPr>
      </p:pic>
      <p:sp>
        <p:nvSpPr>
          <p:cNvPr id="74764" name="Text Box 12"/>
          <p:cNvSpPr txBox="1">
            <a:spLocks noChangeArrowheads="1"/>
          </p:cNvSpPr>
          <p:nvPr/>
        </p:nvSpPr>
        <p:spPr bwMode="gray">
          <a:xfrm>
            <a:off x="6937375" y="1693863"/>
            <a:ext cx="1574800" cy="1330325"/>
          </a:xfrm>
          <a:prstGeom prst="rect">
            <a:avLst/>
          </a:prstGeom>
          <a:noFill/>
          <a:ln w="12700">
            <a:noFill/>
            <a:miter lim="800000"/>
            <a:headEnd/>
            <a:tailEnd/>
          </a:ln>
        </p:spPr>
        <p:txBody>
          <a:bodyPr lIns="0" tIns="45714" rIns="0" bIns="45714">
            <a:prstTxWarp prst="textNoShape">
              <a:avLst/>
            </a:prstTxWarp>
            <a:spAutoFit/>
          </a:bodyPr>
          <a:lstStyle/>
          <a:p>
            <a:pPr algn="ctr"/>
            <a:r>
              <a:rPr lang="en-US" sz="1800" b="1" i="1">
                <a:solidFill>
                  <a:schemeClr val="accent2"/>
                </a:solidFill>
              </a:rPr>
              <a:t>“Measure Performance Against Business Objectives”</a:t>
            </a:r>
          </a:p>
        </p:txBody>
      </p:sp>
      <p:sp>
        <p:nvSpPr>
          <p:cNvPr id="74765" name="Text Box 13"/>
          <p:cNvSpPr txBox="1">
            <a:spLocks noChangeArrowheads="1"/>
          </p:cNvSpPr>
          <p:nvPr/>
        </p:nvSpPr>
        <p:spPr bwMode="gray">
          <a:xfrm>
            <a:off x="481013" y="3309938"/>
            <a:ext cx="1544637" cy="1082675"/>
          </a:xfrm>
          <a:prstGeom prst="rect">
            <a:avLst/>
          </a:prstGeom>
          <a:noFill/>
          <a:ln w="12700">
            <a:noFill/>
            <a:miter lim="800000"/>
            <a:headEnd/>
            <a:tailEnd/>
          </a:ln>
        </p:spPr>
        <p:txBody>
          <a:bodyPr lIns="0" tIns="45714" rIns="0" bIns="45714">
            <a:prstTxWarp prst="textNoShape">
              <a:avLst/>
            </a:prstTxWarp>
            <a:spAutoFit/>
          </a:bodyPr>
          <a:lstStyle/>
          <a:p>
            <a:pPr algn="ctr"/>
            <a:r>
              <a:rPr lang="en-US" sz="1800" b="1">
                <a:solidFill>
                  <a:srgbClr val="000066"/>
                </a:solidFill>
              </a:rPr>
              <a:t>Align investments with business objectives</a:t>
            </a:r>
          </a:p>
        </p:txBody>
      </p:sp>
      <p:sp>
        <p:nvSpPr>
          <p:cNvPr id="74766" name="Text Box 14"/>
          <p:cNvSpPr txBox="1">
            <a:spLocks noChangeArrowheads="1"/>
          </p:cNvSpPr>
          <p:nvPr/>
        </p:nvSpPr>
        <p:spPr bwMode="gray">
          <a:xfrm>
            <a:off x="4754563" y="3332163"/>
            <a:ext cx="1739900" cy="1082675"/>
          </a:xfrm>
          <a:prstGeom prst="rect">
            <a:avLst/>
          </a:prstGeom>
          <a:noFill/>
          <a:ln w="12700">
            <a:noFill/>
            <a:miter lim="800000"/>
            <a:headEnd/>
            <a:tailEnd/>
          </a:ln>
        </p:spPr>
        <p:txBody>
          <a:bodyPr lIns="0" tIns="45714" rIns="0" bIns="45714">
            <a:prstTxWarp prst="textNoShape">
              <a:avLst/>
            </a:prstTxWarp>
            <a:spAutoFit/>
          </a:bodyPr>
          <a:lstStyle/>
          <a:p>
            <a:pPr algn="ctr"/>
            <a:r>
              <a:rPr lang="en-US" sz="1800" b="1">
                <a:solidFill>
                  <a:srgbClr val="000066"/>
                </a:solidFill>
              </a:rPr>
              <a:t>Manage and optimize project execution</a:t>
            </a:r>
          </a:p>
        </p:txBody>
      </p:sp>
      <p:sp>
        <p:nvSpPr>
          <p:cNvPr id="74767" name="Text Box 15"/>
          <p:cNvSpPr txBox="1">
            <a:spLocks noChangeArrowheads="1"/>
          </p:cNvSpPr>
          <p:nvPr/>
        </p:nvSpPr>
        <p:spPr bwMode="gray">
          <a:xfrm>
            <a:off x="2643188" y="3343275"/>
            <a:ext cx="1544637" cy="1082675"/>
          </a:xfrm>
          <a:prstGeom prst="rect">
            <a:avLst/>
          </a:prstGeom>
          <a:noFill/>
          <a:ln w="12700">
            <a:noFill/>
            <a:miter lim="800000"/>
            <a:headEnd/>
            <a:tailEnd/>
          </a:ln>
        </p:spPr>
        <p:txBody>
          <a:bodyPr lIns="0" tIns="45714" rIns="0" bIns="45714">
            <a:prstTxWarp prst="textNoShape">
              <a:avLst/>
            </a:prstTxWarp>
            <a:spAutoFit/>
          </a:bodyPr>
          <a:lstStyle/>
          <a:p>
            <a:pPr algn="ctr"/>
            <a:r>
              <a:rPr lang="en-US" sz="1800" b="1">
                <a:solidFill>
                  <a:srgbClr val="000066"/>
                </a:solidFill>
              </a:rPr>
              <a:t>Improve predictability of product success</a:t>
            </a:r>
          </a:p>
        </p:txBody>
      </p:sp>
      <p:sp>
        <p:nvSpPr>
          <p:cNvPr id="74768" name="Text Box 16"/>
          <p:cNvSpPr txBox="1">
            <a:spLocks noChangeArrowheads="1"/>
          </p:cNvSpPr>
          <p:nvPr/>
        </p:nvSpPr>
        <p:spPr bwMode="gray">
          <a:xfrm>
            <a:off x="6956425" y="3322638"/>
            <a:ext cx="1544638" cy="1082675"/>
          </a:xfrm>
          <a:prstGeom prst="rect">
            <a:avLst/>
          </a:prstGeom>
          <a:noFill/>
          <a:ln w="12700">
            <a:noFill/>
            <a:miter lim="800000"/>
            <a:headEnd/>
            <a:tailEnd/>
          </a:ln>
        </p:spPr>
        <p:txBody>
          <a:bodyPr lIns="0" tIns="45714" rIns="0" bIns="45714">
            <a:prstTxWarp prst="textNoShape">
              <a:avLst/>
            </a:prstTxWarp>
            <a:spAutoFit/>
          </a:bodyPr>
          <a:lstStyle/>
          <a:p>
            <a:pPr algn="ctr"/>
            <a:r>
              <a:rPr lang="en-US" sz="1800" b="1">
                <a:solidFill>
                  <a:srgbClr val="000066"/>
                </a:solidFill>
              </a:rPr>
              <a:t>Measure team performance and project results</a:t>
            </a:r>
          </a:p>
        </p:txBody>
      </p:sp>
      <p:sp>
        <p:nvSpPr>
          <p:cNvPr id="74769" name="Text Box 17"/>
          <p:cNvSpPr txBox="1">
            <a:spLocks noChangeArrowheads="1"/>
          </p:cNvSpPr>
          <p:nvPr/>
        </p:nvSpPr>
        <p:spPr bwMode="gray">
          <a:xfrm>
            <a:off x="79375" y="514350"/>
            <a:ext cx="9064625" cy="476250"/>
          </a:xfrm>
          <a:prstGeom prst="rect">
            <a:avLst/>
          </a:prstGeom>
          <a:noFill/>
          <a:ln w="12700">
            <a:noFill/>
            <a:miter lim="800000"/>
            <a:headEnd/>
            <a:tailEnd/>
          </a:ln>
        </p:spPr>
        <p:txBody>
          <a:bodyPr lIns="0" tIns="45714" rIns="0" bIns="45714">
            <a:prstTxWarp prst="textNoShape">
              <a:avLst/>
            </a:prstTxWarp>
            <a:spAutoFit/>
          </a:bodyPr>
          <a:lstStyle/>
          <a:p>
            <a:pPr>
              <a:spcBef>
                <a:spcPct val="0"/>
              </a:spcBef>
            </a:pPr>
            <a:r>
              <a:rPr lang="en-US" sz="2800">
                <a:solidFill>
                  <a:schemeClr val="accent1"/>
                </a:solidFill>
              </a:rPr>
              <a:t> </a:t>
            </a:r>
            <a:r>
              <a:rPr lang="en-US" sz="2400">
                <a:solidFill>
                  <a:schemeClr val="accent1"/>
                </a:solidFill>
              </a:rPr>
              <a:t>IBM Rational Portfolio Management</a:t>
            </a:r>
          </a:p>
        </p:txBody>
      </p:sp>
      <p:sp>
        <p:nvSpPr>
          <p:cNvPr id="74770" name="Text Box 18"/>
          <p:cNvSpPr txBox="1">
            <a:spLocks noChangeArrowheads="1"/>
          </p:cNvSpPr>
          <p:nvPr/>
        </p:nvSpPr>
        <p:spPr bwMode="gray">
          <a:xfrm>
            <a:off x="501650" y="1673225"/>
            <a:ext cx="1574800" cy="835025"/>
          </a:xfrm>
          <a:prstGeom prst="rect">
            <a:avLst/>
          </a:prstGeom>
          <a:noFill/>
          <a:ln w="12700">
            <a:noFill/>
            <a:miter lim="800000"/>
            <a:headEnd/>
            <a:tailEnd/>
          </a:ln>
        </p:spPr>
        <p:txBody>
          <a:bodyPr lIns="0" tIns="45714" rIns="0" bIns="45714">
            <a:prstTxWarp prst="textNoShape">
              <a:avLst/>
            </a:prstTxWarp>
            <a:spAutoFit/>
          </a:bodyPr>
          <a:lstStyle/>
          <a:p>
            <a:pPr algn="ctr"/>
            <a:r>
              <a:rPr lang="en-US" sz="1800" b="1" i="1">
                <a:solidFill>
                  <a:schemeClr val="accent2"/>
                </a:solidFill>
              </a:rPr>
              <a:t>“Making the Right Investments”</a:t>
            </a:r>
          </a:p>
        </p:txBody>
      </p:sp>
      <p:sp>
        <p:nvSpPr>
          <p:cNvPr id="74771" name="Text Box 19"/>
          <p:cNvSpPr txBox="1">
            <a:spLocks noChangeArrowheads="1"/>
          </p:cNvSpPr>
          <p:nvPr/>
        </p:nvSpPr>
        <p:spPr bwMode="gray">
          <a:xfrm>
            <a:off x="2622550" y="1673225"/>
            <a:ext cx="1574800" cy="835025"/>
          </a:xfrm>
          <a:prstGeom prst="rect">
            <a:avLst/>
          </a:prstGeom>
          <a:noFill/>
          <a:ln w="12700">
            <a:noFill/>
            <a:miter lim="800000"/>
            <a:headEnd/>
            <a:tailEnd/>
          </a:ln>
        </p:spPr>
        <p:txBody>
          <a:bodyPr lIns="0" tIns="45714" rIns="0" bIns="45714">
            <a:prstTxWarp prst="textNoShape">
              <a:avLst/>
            </a:prstTxWarp>
            <a:spAutoFit/>
          </a:bodyPr>
          <a:lstStyle/>
          <a:p>
            <a:pPr algn="ctr"/>
            <a:r>
              <a:rPr lang="en-US" sz="1800" b="1" i="1">
                <a:solidFill>
                  <a:schemeClr val="accent2"/>
                </a:solidFill>
              </a:rPr>
              <a:t>“Right Market, Right Time,</a:t>
            </a:r>
            <a:r>
              <a:rPr lang="en-US" sz="1800"/>
              <a:t> </a:t>
            </a:r>
            <a:r>
              <a:rPr lang="en-US" sz="1800" b="1" i="1">
                <a:solidFill>
                  <a:schemeClr val="accent2"/>
                </a:solidFill>
              </a:rPr>
              <a:t>Right Scope”</a:t>
            </a:r>
          </a:p>
        </p:txBody>
      </p:sp>
      <p:sp>
        <p:nvSpPr>
          <p:cNvPr id="74772" name="Rectangle 20"/>
          <p:cNvSpPr>
            <a:spLocks noChangeArrowheads="1"/>
          </p:cNvSpPr>
          <p:nvPr/>
        </p:nvSpPr>
        <p:spPr bwMode="auto">
          <a:xfrm>
            <a:off x="279400" y="5710238"/>
            <a:ext cx="1947863" cy="319087"/>
          </a:xfrm>
          <a:prstGeom prst="rect">
            <a:avLst/>
          </a:prstGeom>
          <a:noFill/>
          <a:ln w="9525">
            <a:noFill/>
            <a:miter lim="800000"/>
            <a:headEnd/>
            <a:tailEnd/>
          </a:ln>
        </p:spPr>
        <p:txBody>
          <a:bodyPr lIns="91430" tIns="45716" rIns="91430" bIns="45716">
            <a:prstTxWarp prst="textNoShape">
              <a:avLst/>
            </a:prstTxWarp>
            <a:spAutoFit/>
          </a:bodyPr>
          <a:lstStyle/>
          <a:p>
            <a:pPr algn="ctr" fontAlgn="base">
              <a:spcBef>
                <a:spcPct val="150000"/>
              </a:spcBef>
            </a:pPr>
            <a:r>
              <a:rPr lang="en-US" sz="1600" b="1"/>
              <a:t>Plan</a:t>
            </a:r>
          </a:p>
        </p:txBody>
      </p:sp>
      <p:sp>
        <p:nvSpPr>
          <p:cNvPr id="74773" name="Rectangle 20"/>
          <p:cNvSpPr>
            <a:spLocks noChangeArrowheads="1"/>
          </p:cNvSpPr>
          <p:nvPr/>
        </p:nvSpPr>
        <p:spPr bwMode="auto">
          <a:xfrm>
            <a:off x="6756400" y="5710238"/>
            <a:ext cx="1947863" cy="319087"/>
          </a:xfrm>
          <a:prstGeom prst="rect">
            <a:avLst/>
          </a:prstGeom>
          <a:noFill/>
          <a:ln w="9525">
            <a:noFill/>
            <a:miter lim="800000"/>
            <a:headEnd/>
            <a:tailEnd/>
          </a:ln>
        </p:spPr>
        <p:txBody>
          <a:bodyPr lIns="91430" tIns="45716" rIns="91430" bIns="45716">
            <a:prstTxWarp prst="textNoShape">
              <a:avLst/>
            </a:prstTxWarp>
            <a:spAutoFit/>
          </a:bodyPr>
          <a:lstStyle/>
          <a:p>
            <a:pPr algn="ctr" fontAlgn="base">
              <a:spcBef>
                <a:spcPct val="150000"/>
              </a:spcBef>
            </a:pPr>
            <a:r>
              <a:rPr lang="en-US" sz="1600" b="1"/>
              <a:t>Govern</a:t>
            </a:r>
          </a:p>
        </p:txBody>
      </p:sp>
      <p:sp>
        <p:nvSpPr>
          <p:cNvPr id="74774" name="Rectangle 20"/>
          <p:cNvSpPr>
            <a:spLocks noChangeArrowheads="1"/>
          </p:cNvSpPr>
          <p:nvPr/>
        </p:nvSpPr>
        <p:spPr bwMode="auto">
          <a:xfrm>
            <a:off x="3505200" y="5710238"/>
            <a:ext cx="1947863" cy="319087"/>
          </a:xfrm>
          <a:prstGeom prst="rect">
            <a:avLst/>
          </a:prstGeom>
          <a:noFill/>
          <a:ln w="9525">
            <a:noFill/>
            <a:miter lim="800000"/>
            <a:headEnd/>
            <a:tailEnd/>
          </a:ln>
        </p:spPr>
        <p:txBody>
          <a:bodyPr lIns="91430" tIns="45716" rIns="91430" bIns="45716">
            <a:prstTxWarp prst="textNoShape">
              <a:avLst/>
            </a:prstTxWarp>
            <a:spAutoFit/>
          </a:bodyPr>
          <a:lstStyle/>
          <a:p>
            <a:pPr algn="ctr" fontAlgn="base">
              <a:spcBef>
                <a:spcPct val="150000"/>
              </a:spcBef>
            </a:pPr>
            <a:r>
              <a:rPr lang="en-US" sz="1600" b="1"/>
              <a:t>Deliver</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0"/>
          </p:nvPr>
        </p:nvSpPr>
        <p:spPr>
          <a:noFill/>
          <a:ln/>
        </p:spPr>
        <p:txBody>
          <a:bodyPr/>
          <a:lstStyle/>
          <a:p>
            <a:fld id="{B701F23C-425F-3C4D-85CC-89FD2B305EAA}" type="slidenum">
              <a:rPr lang="en-GB"/>
              <a:pPr/>
              <a:t>3</a:t>
            </a:fld>
            <a:endParaRPr lang="en-GB"/>
          </a:p>
        </p:txBody>
      </p:sp>
      <p:sp>
        <p:nvSpPr>
          <p:cNvPr id="23555" name="Rectangle 2"/>
          <p:cNvSpPr>
            <a:spLocks noGrp="1" noChangeArrowheads="1"/>
          </p:cNvSpPr>
          <p:nvPr>
            <p:ph type="title" idx="4294967295"/>
          </p:nvPr>
        </p:nvSpPr>
        <p:spPr>
          <a:xfrm>
            <a:off x="304800" y="457200"/>
            <a:ext cx="7112000" cy="544513"/>
          </a:xfrm>
        </p:spPr>
        <p:txBody>
          <a:bodyPr lIns="91429" tIns="45714" rIns="91429" bIns="45714"/>
          <a:lstStyle/>
          <a:p>
            <a:r>
              <a:rPr lang="en-CA" sz="3200"/>
              <a:t>Municipal Reference Model</a:t>
            </a:r>
          </a:p>
        </p:txBody>
      </p:sp>
      <p:sp>
        <p:nvSpPr>
          <p:cNvPr id="23556" name="Rectangle 4"/>
          <p:cNvSpPr>
            <a:spLocks noChangeArrowheads="1"/>
          </p:cNvSpPr>
          <p:nvPr/>
        </p:nvSpPr>
        <p:spPr bwMode="auto">
          <a:xfrm>
            <a:off x="304800" y="1052513"/>
            <a:ext cx="8515350" cy="5272087"/>
          </a:xfrm>
          <a:prstGeom prst="rect">
            <a:avLst/>
          </a:prstGeom>
          <a:noFill/>
          <a:ln w="9525">
            <a:noFill/>
            <a:miter lim="800000"/>
            <a:headEnd/>
            <a:tailEnd/>
          </a:ln>
        </p:spPr>
        <p:txBody>
          <a:bodyPr lIns="92075" tIns="46038" rIns="92075" bIns="46038">
            <a:prstTxWarp prst="textNoShape">
              <a:avLst/>
            </a:prstTxWarp>
          </a:bodyPr>
          <a:lstStyle/>
          <a:p>
            <a:pPr marL="342900" indent="-342900" algn="l">
              <a:lnSpc>
                <a:spcPct val="100000"/>
              </a:lnSpc>
              <a:spcBef>
                <a:spcPct val="50000"/>
              </a:spcBef>
              <a:buClr>
                <a:schemeClr val="tx1"/>
              </a:buClr>
              <a:buSzPct val="80000"/>
              <a:buFontTx/>
              <a:buNone/>
            </a:pPr>
            <a:r>
              <a:rPr lang="en-CA" sz="2400" dirty="0"/>
              <a:t>Brief History…..</a:t>
            </a:r>
          </a:p>
          <a:p>
            <a:pPr marL="342900" indent="-342900" algn="l">
              <a:lnSpc>
                <a:spcPct val="100000"/>
              </a:lnSpc>
              <a:spcBef>
                <a:spcPct val="50000"/>
              </a:spcBef>
              <a:buClr>
                <a:schemeClr val="tx1"/>
              </a:buClr>
              <a:buSzPct val="80000"/>
              <a:buFontTx/>
              <a:buChar char="•"/>
            </a:pPr>
            <a:r>
              <a:rPr lang="en-CA" dirty="0"/>
              <a:t>1990</a:t>
            </a:r>
            <a:r>
              <a:rPr lang="en-CA" sz="2000" dirty="0"/>
              <a:t>:</a:t>
            </a:r>
            <a:r>
              <a:rPr lang="en-CA" dirty="0"/>
              <a:t> Established Joint Venture of 20+ Ontario municipalities to develop Municipal Reference Model and Engineering Database – initially as a data model</a:t>
            </a:r>
          </a:p>
          <a:p>
            <a:pPr marL="342900" indent="-342900" algn="l">
              <a:lnSpc>
                <a:spcPct val="100000"/>
              </a:lnSpc>
              <a:spcBef>
                <a:spcPct val="50000"/>
              </a:spcBef>
              <a:buClr>
                <a:schemeClr val="tx1"/>
              </a:buClr>
              <a:buSzPct val="80000"/>
              <a:buFontTx/>
              <a:buChar char="•"/>
            </a:pPr>
            <a:r>
              <a:rPr lang="en-CA" dirty="0"/>
              <a:t>1992</a:t>
            </a:r>
            <a:r>
              <a:rPr lang="en-CA" sz="2000" dirty="0"/>
              <a:t>:</a:t>
            </a:r>
            <a:r>
              <a:rPr lang="en-CA" dirty="0"/>
              <a:t> JV Awards RFP to develop and administer MRM program to </a:t>
            </a:r>
            <a:r>
              <a:rPr lang="en-CA" dirty="0" err="1"/>
              <a:t>Chartwell</a:t>
            </a:r>
            <a:r>
              <a:rPr lang="en-CA" dirty="0"/>
              <a:t> IRM (</a:t>
            </a:r>
            <a:r>
              <a:rPr lang="en-CA" dirty="0" err="1"/>
              <a:t>Chartwell</a:t>
            </a:r>
            <a:r>
              <a:rPr lang="en-CA" dirty="0"/>
              <a:t> acquired by KPMG in 2009)</a:t>
            </a:r>
          </a:p>
          <a:p>
            <a:pPr marL="342900" indent="-342900" algn="l">
              <a:lnSpc>
                <a:spcPct val="100000"/>
              </a:lnSpc>
              <a:spcBef>
                <a:spcPct val="50000"/>
              </a:spcBef>
              <a:buClr>
                <a:schemeClr val="tx1"/>
              </a:buClr>
              <a:buSzPct val="80000"/>
              <a:buFontTx/>
              <a:buChar char="•"/>
            </a:pPr>
            <a:r>
              <a:rPr lang="en-CA" dirty="0"/>
              <a:t>1995-2000</a:t>
            </a:r>
            <a:r>
              <a:rPr lang="en-CA" sz="2000" dirty="0"/>
              <a:t>:</a:t>
            </a:r>
            <a:r>
              <a:rPr lang="en-CA" dirty="0"/>
              <a:t> MRM evolves from a data to a business model and is successfully marketed by </a:t>
            </a:r>
            <a:r>
              <a:rPr lang="en-CA" dirty="0" err="1"/>
              <a:t>Chartwell</a:t>
            </a:r>
            <a:r>
              <a:rPr lang="en-CA" dirty="0"/>
              <a:t> to other Canadian, US and overseas municipalities</a:t>
            </a:r>
          </a:p>
          <a:p>
            <a:pPr marL="342900" indent="-342900" algn="l">
              <a:lnSpc>
                <a:spcPct val="100000"/>
              </a:lnSpc>
              <a:spcBef>
                <a:spcPct val="50000"/>
              </a:spcBef>
              <a:buClr>
                <a:schemeClr val="tx1"/>
              </a:buClr>
              <a:buSzPct val="80000"/>
              <a:buFontTx/>
              <a:buChar char="•"/>
            </a:pPr>
            <a:r>
              <a:rPr lang="en-CA" dirty="0"/>
              <a:t>2000-2008: MRM adopted and adapted by Province of Ontario (PSRM) and Government of Canada (GSRM); integrated into business transformation enablement process (BTEP)</a:t>
            </a:r>
          </a:p>
          <a:p>
            <a:pPr marL="342900" indent="-342900" algn="l">
              <a:lnSpc>
                <a:spcPct val="100000"/>
              </a:lnSpc>
              <a:spcBef>
                <a:spcPct val="50000"/>
              </a:spcBef>
              <a:buClr>
                <a:schemeClr val="tx1"/>
              </a:buClr>
              <a:buSzPct val="80000"/>
              <a:buFontTx/>
              <a:buChar char="•"/>
            </a:pPr>
            <a:r>
              <a:rPr lang="en-US" dirty="0"/>
              <a:t>2007-: MRMv2 Project undertaken by MISA/ASIM Canada to update and re-establish MRM at municipal level and align with PSRM/GSRM</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373188" y="1458913"/>
            <a:ext cx="7426325" cy="1633537"/>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1373188" y="3011488"/>
            <a:ext cx="7426325" cy="1633537"/>
          </a:xfrm>
          <a:prstGeom prst="rect">
            <a:avLst/>
          </a:prstGeom>
          <a:noFill/>
          <a:ln w="9525">
            <a:noFill/>
            <a:miter lim="800000"/>
            <a:headEnd/>
            <a:tailEnd/>
          </a:ln>
          <a:effectLst/>
        </p:spPr>
      </p:pic>
      <p:pic>
        <p:nvPicPr>
          <p:cNvPr id="16388" name="Picture 4"/>
          <p:cNvPicPr>
            <a:picLocks noChangeAspect="1" noChangeArrowheads="1"/>
          </p:cNvPicPr>
          <p:nvPr/>
        </p:nvPicPr>
        <p:blipFill>
          <a:blip r:embed="rId3"/>
          <a:srcRect/>
          <a:stretch>
            <a:fillRect/>
          </a:stretch>
        </p:blipFill>
        <p:spPr bwMode="auto">
          <a:xfrm>
            <a:off x="1373188" y="4564063"/>
            <a:ext cx="7426325" cy="1633537"/>
          </a:xfrm>
          <a:prstGeom prst="rect">
            <a:avLst/>
          </a:prstGeom>
          <a:noFill/>
          <a:ln w="9525">
            <a:noFill/>
            <a:miter lim="800000"/>
            <a:headEnd/>
            <a:tailEnd/>
          </a:ln>
          <a:effectLst/>
        </p:spPr>
      </p:pic>
      <p:sp>
        <p:nvSpPr>
          <p:cNvPr id="16389" name="Rectangle 148"/>
          <p:cNvSpPr>
            <a:spLocks noGrp="1" noChangeArrowheads="1"/>
          </p:cNvSpPr>
          <p:nvPr>
            <p:ph type="title"/>
          </p:nvPr>
        </p:nvSpPr>
        <p:spPr/>
        <p:txBody>
          <a:bodyPr lIns="0" rIns="0" anchor="b"/>
          <a:lstStyle/>
          <a:p>
            <a:r>
              <a:rPr lang="en-AU" sz="1800"/>
              <a:t>The concepts of building a Smarter Planet, and Smarter Government, are enabled by a business infrastructure that is instrumented, interconnected, and intelligent. </a:t>
            </a:r>
            <a:endParaRPr lang="en-US" sz="1800"/>
          </a:p>
        </p:txBody>
      </p:sp>
      <p:sp>
        <p:nvSpPr>
          <p:cNvPr id="16390" name="AutoShape 6"/>
          <p:cNvSpPr>
            <a:spLocks noChangeArrowheads="1"/>
          </p:cNvSpPr>
          <p:nvPr/>
        </p:nvSpPr>
        <p:spPr bwMode="auto">
          <a:xfrm>
            <a:off x="3021013" y="3224213"/>
            <a:ext cx="5791200" cy="1082675"/>
          </a:xfrm>
          <a:prstGeom prst="roundRect">
            <a:avLst>
              <a:gd name="adj" fmla="val 16667"/>
            </a:avLst>
          </a:prstGeom>
          <a:noFill/>
          <a:ln w="9525">
            <a:noFill/>
            <a:round/>
            <a:headEnd/>
            <a:tailEnd/>
          </a:ln>
        </p:spPr>
        <p:txBody>
          <a:bodyPr tIns="0" bIns="0" anchor="ctr">
            <a:prstTxWarp prst="textNoShape">
              <a:avLst/>
            </a:prstTxWarp>
          </a:bodyPr>
          <a:lstStyle/>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Anywhere anytime access for citizens</a:t>
            </a:r>
          </a:p>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Dynamic information support to improve effectiveness </a:t>
            </a:r>
            <a:br>
              <a:rPr lang="en-AU" sz="1400" dirty="0">
                <a:solidFill>
                  <a:schemeClr val="tx1"/>
                </a:solidFill>
                <a:ea typeface="SimSun" pitchFamily="2" charset="-122"/>
                <a:cs typeface="Arial" charset="0"/>
              </a:rPr>
            </a:br>
            <a:r>
              <a:rPr lang="en-AU" sz="1400" dirty="0">
                <a:solidFill>
                  <a:schemeClr val="tx1"/>
                </a:solidFill>
                <a:ea typeface="SimSun" pitchFamily="2" charset="-122"/>
                <a:cs typeface="Arial" charset="0"/>
              </a:rPr>
              <a:t>of mobile government employees</a:t>
            </a:r>
          </a:p>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Critical cross-agency information sharing for key decisions </a:t>
            </a:r>
          </a:p>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Collaboration across governments and with extended community</a:t>
            </a:r>
            <a:r>
              <a:rPr lang="en-AU" sz="1400" b="1" dirty="0">
                <a:solidFill>
                  <a:schemeClr val="tx1"/>
                </a:solidFill>
                <a:ea typeface="SimSun" pitchFamily="2" charset="-122"/>
                <a:cs typeface="Arial" charset="0"/>
              </a:rPr>
              <a:t>  </a:t>
            </a:r>
          </a:p>
        </p:txBody>
      </p:sp>
      <p:sp>
        <p:nvSpPr>
          <p:cNvPr id="16391" name="Text Box 120"/>
          <p:cNvSpPr txBox="1">
            <a:spLocks noChangeArrowheads="1"/>
          </p:cNvSpPr>
          <p:nvPr/>
        </p:nvSpPr>
        <p:spPr bwMode="auto">
          <a:xfrm>
            <a:off x="1423988" y="3189288"/>
            <a:ext cx="1887537" cy="336550"/>
          </a:xfrm>
          <a:prstGeom prst="rect">
            <a:avLst/>
          </a:prstGeom>
          <a:noFill/>
          <a:ln w="9525">
            <a:noFill/>
            <a:miter lim="800000"/>
            <a:headEnd/>
            <a:tailEnd/>
          </a:ln>
        </p:spPr>
        <p:txBody>
          <a:bodyPr>
            <a:prstTxWarp prst="textNoShape">
              <a:avLst/>
            </a:prstTxWarp>
            <a:spAutoFit/>
          </a:bodyPr>
          <a:lstStyle/>
          <a:p>
            <a:pPr defTabSz="914400">
              <a:lnSpc>
                <a:spcPct val="100000"/>
              </a:lnSpc>
              <a:spcBef>
                <a:spcPct val="50000"/>
              </a:spcBef>
              <a:buClrTx/>
              <a:buSzTx/>
              <a:buFontTx/>
              <a:buNone/>
            </a:pPr>
            <a:r>
              <a:rPr lang="en-US" sz="1600" b="1">
                <a:solidFill>
                  <a:schemeClr val="bg1"/>
                </a:solidFill>
                <a:ea typeface="SimSun" pitchFamily="2" charset="-122"/>
                <a:cs typeface="Arial" charset="0"/>
              </a:rPr>
              <a:t>Interconnected</a:t>
            </a:r>
          </a:p>
        </p:txBody>
      </p:sp>
      <p:pic>
        <p:nvPicPr>
          <p:cNvPr id="16392" name="Picture 4" descr="sp_3is_interc_ko.png"/>
          <p:cNvPicPr>
            <a:picLocks noChangeAspect="1"/>
          </p:cNvPicPr>
          <p:nvPr/>
        </p:nvPicPr>
        <p:blipFill>
          <a:blip r:embed="rId4"/>
          <a:srcRect/>
          <a:stretch>
            <a:fillRect/>
          </a:stretch>
        </p:blipFill>
        <p:spPr bwMode="auto">
          <a:xfrm>
            <a:off x="1887538" y="3594100"/>
            <a:ext cx="747712" cy="808038"/>
          </a:xfrm>
          <a:prstGeom prst="rect">
            <a:avLst/>
          </a:prstGeom>
          <a:noFill/>
          <a:ln w="9525">
            <a:noFill/>
            <a:miter lim="800000"/>
            <a:headEnd/>
            <a:tailEnd/>
          </a:ln>
        </p:spPr>
      </p:pic>
      <p:sp>
        <p:nvSpPr>
          <p:cNvPr id="16393" name="Text Box 119"/>
          <p:cNvSpPr txBox="1">
            <a:spLocks noChangeArrowheads="1"/>
          </p:cNvSpPr>
          <p:nvPr/>
        </p:nvSpPr>
        <p:spPr bwMode="auto">
          <a:xfrm>
            <a:off x="1550988" y="1606550"/>
            <a:ext cx="1887537" cy="336550"/>
          </a:xfrm>
          <a:prstGeom prst="rect">
            <a:avLst/>
          </a:prstGeom>
          <a:noFill/>
          <a:ln w="9525">
            <a:noFill/>
            <a:miter lim="800000"/>
            <a:headEnd/>
            <a:tailEnd/>
          </a:ln>
        </p:spPr>
        <p:txBody>
          <a:bodyPr>
            <a:prstTxWarp prst="textNoShape">
              <a:avLst/>
            </a:prstTxWarp>
          </a:bodyPr>
          <a:lstStyle/>
          <a:p>
            <a:pPr defTabSz="914400">
              <a:lnSpc>
                <a:spcPct val="100000"/>
              </a:lnSpc>
              <a:spcBef>
                <a:spcPct val="50000"/>
              </a:spcBef>
              <a:buClrTx/>
              <a:buSzTx/>
              <a:buFontTx/>
              <a:buNone/>
            </a:pPr>
            <a:r>
              <a:rPr lang="en-US" sz="1600" b="1">
                <a:solidFill>
                  <a:schemeClr val="bg1"/>
                </a:solidFill>
                <a:ea typeface="SimSun" pitchFamily="2" charset="-122"/>
                <a:cs typeface="Arial" charset="0"/>
              </a:rPr>
              <a:t>Instrumented</a:t>
            </a:r>
          </a:p>
        </p:txBody>
      </p:sp>
      <p:pic>
        <p:nvPicPr>
          <p:cNvPr id="16394" name="Picture 4" descr="sp_3is_instru_ko.png"/>
          <p:cNvPicPr preferRelativeResize="0">
            <a:picLocks noChangeAspect="1"/>
          </p:cNvPicPr>
          <p:nvPr/>
        </p:nvPicPr>
        <p:blipFill>
          <a:blip r:embed="rId5"/>
          <a:srcRect/>
          <a:stretch>
            <a:fillRect/>
          </a:stretch>
        </p:blipFill>
        <p:spPr bwMode="auto">
          <a:xfrm>
            <a:off x="1854200" y="2016125"/>
            <a:ext cx="727075" cy="731838"/>
          </a:xfrm>
          <a:prstGeom prst="rect">
            <a:avLst/>
          </a:prstGeom>
          <a:noFill/>
          <a:ln w="9525">
            <a:noFill/>
            <a:miter lim="800000"/>
            <a:headEnd/>
            <a:tailEnd/>
          </a:ln>
        </p:spPr>
      </p:pic>
      <p:sp>
        <p:nvSpPr>
          <p:cNvPr id="16395" name="AutoShape 6"/>
          <p:cNvSpPr>
            <a:spLocks noChangeArrowheads="1"/>
          </p:cNvSpPr>
          <p:nvPr/>
        </p:nvSpPr>
        <p:spPr bwMode="auto">
          <a:xfrm>
            <a:off x="3021013" y="1633538"/>
            <a:ext cx="6156325" cy="1257300"/>
          </a:xfrm>
          <a:prstGeom prst="roundRect">
            <a:avLst>
              <a:gd name="adj" fmla="val 16667"/>
            </a:avLst>
          </a:prstGeom>
          <a:noFill/>
          <a:ln w="9525">
            <a:noFill/>
            <a:round/>
            <a:headEnd/>
            <a:tailEnd/>
          </a:ln>
        </p:spPr>
        <p:txBody>
          <a:bodyPr tIns="0" bIns="0" anchor="ctr">
            <a:prstTxWarp prst="textNoShape">
              <a:avLst/>
            </a:prstTxWarp>
          </a:bodyPr>
          <a:lstStyle/>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Sensors that enable management of energy use </a:t>
            </a:r>
          </a:p>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Management of critical equipment used in transportation, water distribution and waste disposal to prevent outages &amp; accidents</a:t>
            </a:r>
          </a:p>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Digital video surveillance to protect public buildings and the transportation infrastructure and to protect citizens in public areas</a:t>
            </a:r>
          </a:p>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Real time situational awareness for military effectiveness </a:t>
            </a:r>
          </a:p>
        </p:txBody>
      </p:sp>
      <p:grpSp>
        <p:nvGrpSpPr>
          <p:cNvPr id="2" name="Group 12"/>
          <p:cNvGrpSpPr>
            <a:grpSpLocks/>
          </p:cNvGrpSpPr>
          <p:nvPr/>
        </p:nvGrpSpPr>
        <p:grpSpPr bwMode="auto">
          <a:xfrm>
            <a:off x="1689100" y="4799013"/>
            <a:ext cx="1238250" cy="1162050"/>
            <a:chOff x="335" y="918"/>
            <a:chExt cx="780" cy="732"/>
          </a:xfrm>
        </p:grpSpPr>
        <p:sp>
          <p:nvSpPr>
            <p:cNvPr id="16397" name="Text Box 121"/>
            <p:cNvSpPr txBox="1">
              <a:spLocks noChangeArrowheads="1"/>
            </p:cNvSpPr>
            <p:nvPr/>
          </p:nvSpPr>
          <p:spPr bwMode="auto">
            <a:xfrm>
              <a:off x="335" y="918"/>
              <a:ext cx="780" cy="212"/>
            </a:xfrm>
            <a:prstGeom prst="rect">
              <a:avLst/>
            </a:prstGeom>
            <a:noFill/>
            <a:ln w="9525">
              <a:noFill/>
              <a:miter lim="800000"/>
              <a:headEnd/>
              <a:tailEnd/>
            </a:ln>
          </p:spPr>
          <p:txBody>
            <a:bodyPr>
              <a:prstTxWarp prst="textNoShape">
                <a:avLst/>
              </a:prstTxWarp>
              <a:spAutoFit/>
            </a:bodyPr>
            <a:lstStyle/>
            <a:p>
              <a:pPr defTabSz="914400">
                <a:lnSpc>
                  <a:spcPct val="100000"/>
                </a:lnSpc>
                <a:spcBef>
                  <a:spcPct val="50000"/>
                </a:spcBef>
                <a:buClrTx/>
                <a:buSzTx/>
                <a:buFontTx/>
                <a:buNone/>
              </a:pPr>
              <a:r>
                <a:rPr lang="en-US" sz="1600" b="1">
                  <a:solidFill>
                    <a:schemeClr val="bg1"/>
                  </a:solidFill>
                  <a:ea typeface="SimSun" pitchFamily="2" charset="-122"/>
                  <a:cs typeface="Arial" charset="0"/>
                </a:rPr>
                <a:t>Intelligent</a:t>
              </a:r>
            </a:p>
          </p:txBody>
        </p:sp>
        <p:pic>
          <p:nvPicPr>
            <p:cNvPr id="16398" name="Picture 4" descr="sp_3is_intell_ko.png"/>
            <p:cNvPicPr>
              <a:picLocks noChangeAspect="1"/>
            </p:cNvPicPr>
            <p:nvPr/>
          </p:nvPicPr>
          <p:blipFill>
            <a:blip r:embed="rId6"/>
            <a:srcRect/>
            <a:stretch>
              <a:fillRect/>
            </a:stretch>
          </p:blipFill>
          <p:spPr bwMode="auto">
            <a:xfrm>
              <a:off x="467" y="1151"/>
              <a:ext cx="441" cy="499"/>
            </a:xfrm>
            <a:prstGeom prst="rect">
              <a:avLst/>
            </a:prstGeom>
            <a:noFill/>
            <a:ln w="9525">
              <a:noFill/>
              <a:miter lim="800000"/>
              <a:headEnd/>
              <a:tailEnd/>
            </a:ln>
          </p:spPr>
        </p:pic>
      </p:grpSp>
      <p:sp>
        <p:nvSpPr>
          <p:cNvPr id="16399" name="AutoShape 6"/>
          <p:cNvSpPr>
            <a:spLocks noChangeArrowheads="1"/>
          </p:cNvSpPr>
          <p:nvPr/>
        </p:nvSpPr>
        <p:spPr bwMode="auto">
          <a:xfrm>
            <a:off x="3021013" y="4802188"/>
            <a:ext cx="5803900" cy="1082675"/>
          </a:xfrm>
          <a:prstGeom prst="roundRect">
            <a:avLst>
              <a:gd name="adj" fmla="val 16667"/>
            </a:avLst>
          </a:prstGeom>
          <a:noFill/>
          <a:ln w="9525">
            <a:noFill/>
            <a:round/>
            <a:headEnd/>
            <a:tailEnd/>
          </a:ln>
        </p:spPr>
        <p:txBody>
          <a:bodyPr tIns="0" bIns="0" anchor="ctr">
            <a:prstTxWarp prst="textNoShape">
              <a:avLst/>
            </a:prstTxWarp>
          </a:bodyPr>
          <a:lstStyle/>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Fusion and real-time analysis of information for public safety</a:t>
            </a:r>
          </a:p>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Assessment of trends for city planning and policy development</a:t>
            </a:r>
          </a:p>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Evaluating outcomes of social services to improve the economic </a:t>
            </a:r>
            <a:br>
              <a:rPr lang="en-AU" sz="1400" dirty="0">
                <a:solidFill>
                  <a:schemeClr val="tx1"/>
                </a:solidFill>
                <a:ea typeface="SimSun" pitchFamily="2" charset="-122"/>
                <a:cs typeface="Arial" charset="0"/>
              </a:rPr>
            </a:br>
            <a:r>
              <a:rPr lang="en-AU" sz="1400" dirty="0">
                <a:solidFill>
                  <a:schemeClr val="tx1"/>
                </a:solidFill>
                <a:ea typeface="SimSun" pitchFamily="2" charset="-122"/>
                <a:cs typeface="Arial" charset="0"/>
              </a:rPr>
              <a:t>welfare of citizens and the community</a:t>
            </a:r>
          </a:p>
          <a:p>
            <a:pPr marL="174625" indent="-174625" algn="l" defTabSz="914400">
              <a:lnSpc>
                <a:spcPct val="100000"/>
              </a:lnSpc>
              <a:buClr>
                <a:srgbClr val="CC0000"/>
              </a:buClr>
              <a:buSzPct val="105000"/>
              <a:buFont typeface="Wingdings" charset="2"/>
              <a:buChar char="§"/>
            </a:pPr>
            <a:r>
              <a:rPr lang="en-AU" sz="1400" dirty="0">
                <a:solidFill>
                  <a:schemeClr val="tx1"/>
                </a:solidFill>
                <a:ea typeface="SimSun" pitchFamily="2" charset="-122"/>
                <a:cs typeface="Arial" charset="0"/>
              </a:rPr>
              <a:t>Fraud detection to ensure government funds are properly used </a:t>
            </a:r>
          </a:p>
        </p:txBody>
      </p:sp>
      <p:pic>
        <p:nvPicPr>
          <p:cNvPr id="16400" name="Picture 16"/>
          <p:cNvPicPr>
            <a:picLocks noChangeAspect="1" noChangeArrowheads="1"/>
          </p:cNvPicPr>
          <p:nvPr/>
        </p:nvPicPr>
        <p:blipFill>
          <a:blip r:embed="rId7"/>
          <a:srcRect/>
          <a:stretch>
            <a:fillRect/>
          </a:stretch>
        </p:blipFill>
        <p:spPr bwMode="auto">
          <a:xfrm>
            <a:off x="38100" y="1979613"/>
            <a:ext cx="1336675" cy="3975100"/>
          </a:xfrm>
          <a:prstGeom prst="rect">
            <a:avLst/>
          </a:prstGeom>
          <a:noFill/>
          <a:ln w="9525">
            <a:noFill/>
            <a:miter lim="800000"/>
            <a:headEnd/>
            <a:tailEnd/>
          </a:ln>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3" descr="World Map"/>
          <p:cNvPicPr>
            <a:picLocks noChangeAspect="1" noChangeArrowheads="1"/>
          </p:cNvPicPr>
          <p:nvPr/>
        </p:nvPicPr>
        <p:blipFill>
          <a:blip r:embed="rId3">
            <a:lum bright="37000" contrast="-48000"/>
          </a:blip>
          <a:srcRect/>
          <a:stretch>
            <a:fillRect/>
          </a:stretch>
        </p:blipFill>
        <p:spPr bwMode="auto">
          <a:xfrm>
            <a:off x="0" y="1295400"/>
            <a:ext cx="9044648" cy="4572000"/>
          </a:xfrm>
          <a:prstGeom prst="rect">
            <a:avLst/>
          </a:prstGeom>
          <a:noFill/>
          <a:ln w="9525">
            <a:noFill/>
            <a:miter lim="800000"/>
            <a:headEnd/>
            <a:tailEnd/>
          </a:ln>
        </p:spPr>
      </p:pic>
      <p:grpSp>
        <p:nvGrpSpPr>
          <p:cNvPr id="79" name="Group 107"/>
          <p:cNvGrpSpPr>
            <a:grpSpLocks/>
          </p:cNvGrpSpPr>
          <p:nvPr/>
        </p:nvGrpSpPr>
        <p:grpSpPr bwMode="auto">
          <a:xfrm rot="7474670">
            <a:off x="2042937" y="2416879"/>
            <a:ext cx="4702335" cy="4470869"/>
            <a:chOff x="4077756" y="2728322"/>
            <a:chExt cx="2538539" cy="2602912"/>
          </a:xfrm>
        </p:grpSpPr>
        <p:sp>
          <p:nvSpPr>
            <p:cNvPr id="80" name="AutoShape 13"/>
            <p:cNvSpPr>
              <a:spLocks noChangeArrowheads="1"/>
            </p:cNvSpPr>
            <p:nvPr/>
          </p:nvSpPr>
          <p:spPr bwMode="auto">
            <a:xfrm rot="20146733">
              <a:off x="4277965" y="2901790"/>
              <a:ext cx="2237375" cy="251939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2 w 21600"/>
                <a:gd name="T19" fmla="*/ 3165 h 21600"/>
                <a:gd name="T20" fmla="*/ 18438 w 21600"/>
                <a:gd name="T21" fmla="*/ 1843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80" y="13859"/>
                  </a:moveTo>
                  <a:cubicBezTo>
                    <a:pt x="17638" y="12904"/>
                    <a:pt x="17876" y="11859"/>
                    <a:pt x="17876" y="10800"/>
                  </a:cubicBezTo>
                  <a:cubicBezTo>
                    <a:pt x="17876" y="7840"/>
                    <a:pt x="16033" y="5193"/>
                    <a:pt x="13258" y="4164"/>
                  </a:cubicBezTo>
                  <a:lnTo>
                    <a:pt x="14552" y="672"/>
                  </a:lnTo>
                  <a:cubicBezTo>
                    <a:pt x="18788" y="2242"/>
                    <a:pt x="21600" y="6282"/>
                    <a:pt x="21600" y="10800"/>
                  </a:cubicBezTo>
                  <a:cubicBezTo>
                    <a:pt x="21600" y="12416"/>
                    <a:pt x="21237" y="14012"/>
                    <a:pt x="20538" y="15469"/>
                  </a:cubicBezTo>
                  <a:lnTo>
                    <a:pt x="22972" y="16637"/>
                  </a:lnTo>
                  <a:lnTo>
                    <a:pt x="16887" y="18778"/>
                  </a:lnTo>
                  <a:lnTo>
                    <a:pt x="14745" y="12692"/>
                  </a:lnTo>
                  <a:lnTo>
                    <a:pt x="17180" y="13859"/>
                  </a:lnTo>
                  <a:close/>
                </a:path>
              </a:pathLst>
            </a:custGeom>
            <a:gradFill rotWithShape="1">
              <a:gsLst>
                <a:gs pos="0">
                  <a:srgbClr val="FFFFFF">
                    <a:alpha val="0"/>
                  </a:srgbClr>
                </a:gs>
                <a:gs pos="100000">
                  <a:srgbClr val="2DB6B3"/>
                </a:gs>
              </a:gsLst>
              <a:lin ang="5400000" scaled="1"/>
            </a:gradFill>
            <a:ln w="9525">
              <a:noFill/>
              <a:miter lim="800000"/>
              <a:headEnd/>
              <a:tailEnd/>
            </a:ln>
          </p:spPr>
          <p:txBody>
            <a:bodyPr rot="10800000" vert="eaVert" wrap="none" lIns="91418" tIns="45708" rIns="91418" bIns="45708" anchor="ctr">
              <a:prstTxWarp prst="textNoShape">
                <a:avLst/>
              </a:prstTxWarp>
            </a:bodyPr>
            <a:lstStyle/>
            <a:p>
              <a:pPr fontAlgn="base">
                <a:spcBef>
                  <a:spcPct val="0"/>
                </a:spcBef>
              </a:pPr>
              <a:endParaRPr lang="en-US">
                <a:solidFill>
                  <a:srgbClr val="000000"/>
                </a:solidFill>
              </a:endParaRPr>
            </a:p>
          </p:txBody>
        </p:sp>
        <p:sp>
          <p:nvSpPr>
            <p:cNvPr id="81" name="AutoShape 14"/>
            <p:cNvSpPr>
              <a:spLocks noChangeArrowheads="1"/>
            </p:cNvSpPr>
            <p:nvPr/>
          </p:nvSpPr>
          <p:spPr bwMode="auto">
            <a:xfrm rot="6216645">
              <a:off x="4093112" y="3101642"/>
              <a:ext cx="2236728" cy="251882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2 w 21600"/>
                <a:gd name="T19" fmla="*/ 3165 h 21600"/>
                <a:gd name="T20" fmla="*/ 18438 w 21600"/>
                <a:gd name="T21" fmla="*/ 1843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80" y="13859"/>
                  </a:moveTo>
                  <a:cubicBezTo>
                    <a:pt x="17638" y="12904"/>
                    <a:pt x="17876" y="11859"/>
                    <a:pt x="17876" y="10800"/>
                  </a:cubicBezTo>
                  <a:cubicBezTo>
                    <a:pt x="17876" y="7840"/>
                    <a:pt x="16033" y="5193"/>
                    <a:pt x="13258" y="4164"/>
                  </a:cubicBezTo>
                  <a:lnTo>
                    <a:pt x="14552" y="672"/>
                  </a:lnTo>
                  <a:cubicBezTo>
                    <a:pt x="18788" y="2242"/>
                    <a:pt x="21600" y="6282"/>
                    <a:pt x="21600" y="10800"/>
                  </a:cubicBezTo>
                  <a:cubicBezTo>
                    <a:pt x="21600" y="12416"/>
                    <a:pt x="21237" y="14012"/>
                    <a:pt x="20538" y="15469"/>
                  </a:cubicBezTo>
                  <a:lnTo>
                    <a:pt x="22972" y="16637"/>
                  </a:lnTo>
                  <a:lnTo>
                    <a:pt x="16887" y="18778"/>
                  </a:lnTo>
                  <a:lnTo>
                    <a:pt x="14745" y="12692"/>
                  </a:lnTo>
                  <a:lnTo>
                    <a:pt x="17180" y="13859"/>
                  </a:lnTo>
                  <a:close/>
                </a:path>
              </a:pathLst>
            </a:custGeom>
            <a:gradFill rotWithShape="1">
              <a:gsLst>
                <a:gs pos="0">
                  <a:srgbClr val="FFFFFF">
                    <a:alpha val="0"/>
                  </a:srgbClr>
                </a:gs>
                <a:gs pos="100000">
                  <a:srgbClr val="2DB6B3"/>
                </a:gs>
              </a:gsLst>
              <a:lin ang="5400000" scaled="1"/>
            </a:gradFill>
            <a:ln w="9525">
              <a:noFill/>
              <a:miter lim="800000"/>
              <a:headEnd/>
              <a:tailEnd/>
            </a:ln>
          </p:spPr>
          <p:txBody>
            <a:bodyPr rot="10800000" vert="eaVert" wrap="none" lIns="91418" tIns="45708" rIns="91418" bIns="45708" anchor="ctr">
              <a:prstTxWarp prst="textNoShape">
                <a:avLst/>
              </a:prstTxWarp>
            </a:bodyPr>
            <a:lstStyle/>
            <a:p>
              <a:pPr fontAlgn="base">
                <a:spcBef>
                  <a:spcPct val="0"/>
                </a:spcBef>
              </a:pPr>
              <a:endParaRPr lang="en-US">
                <a:solidFill>
                  <a:srgbClr val="000000"/>
                </a:solidFill>
              </a:endParaRPr>
            </a:p>
          </p:txBody>
        </p:sp>
        <p:sp>
          <p:nvSpPr>
            <p:cNvPr id="82" name="AutoShape 15"/>
            <p:cNvSpPr>
              <a:spLocks noChangeArrowheads="1"/>
            </p:cNvSpPr>
            <p:nvPr/>
          </p:nvSpPr>
          <p:spPr bwMode="auto">
            <a:xfrm rot="13146334">
              <a:off x="4060577" y="2911542"/>
              <a:ext cx="2239566" cy="251832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2 w 21600"/>
                <a:gd name="T19" fmla="*/ 3165 h 21600"/>
                <a:gd name="T20" fmla="*/ 18438 w 21600"/>
                <a:gd name="T21" fmla="*/ 1843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80" y="13859"/>
                  </a:moveTo>
                  <a:cubicBezTo>
                    <a:pt x="17638" y="12904"/>
                    <a:pt x="17876" y="11859"/>
                    <a:pt x="17876" y="10800"/>
                  </a:cubicBezTo>
                  <a:cubicBezTo>
                    <a:pt x="17876" y="7840"/>
                    <a:pt x="16033" y="5193"/>
                    <a:pt x="13258" y="4164"/>
                  </a:cubicBezTo>
                  <a:lnTo>
                    <a:pt x="14552" y="672"/>
                  </a:lnTo>
                  <a:cubicBezTo>
                    <a:pt x="18788" y="2242"/>
                    <a:pt x="21600" y="6282"/>
                    <a:pt x="21600" y="10800"/>
                  </a:cubicBezTo>
                  <a:cubicBezTo>
                    <a:pt x="21600" y="12416"/>
                    <a:pt x="21237" y="14012"/>
                    <a:pt x="20538" y="15469"/>
                  </a:cubicBezTo>
                  <a:lnTo>
                    <a:pt x="22972" y="16637"/>
                  </a:lnTo>
                  <a:lnTo>
                    <a:pt x="16887" y="18778"/>
                  </a:lnTo>
                  <a:lnTo>
                    <a:pt x="14745" y="12692"/>
                  </a:lnTo>
                  <a:lnTo>
                    <a:pt x="17180" y="13859"/>
                  </a:lnTo>
                  <a:close/>
                </a:path>
              </a:pathLst>
            </a:custGeom>
            <a:gradFill rotWithShape="1">
              <a:gsLst>
                <a:gs pos="0">
                  <a:srgbClr val="FFFFFF">
                    <a:alpha val="0"/>
                  </a:srgbClr>
                </a:gs>
                <a:gs pos="100000">
                  <a:srgbClr val="2DB6B3"/>
                </a:gs>
              </a:gsLst>
              <a:lin ang="5400000" scaled="1"/>
            </a:gradFill>
            <a:ln w="9525">
              <a:noFill/>
              <a:miter lim="800000"/>
              <a:headEnd/>
              <a:tailEnd/>
            </a:ln>
          </p:spPr>
          <p:txBody>
            <a:bodyPr vert="eaVert" wrap="none" lIns="91418" tIns="45708" rIns="91418" bIns="45708" anchor="ctr">
              <a:prstTxWarp prst="textNoShape">
                <a:avLst/>
              </a:prstTxWarp>
            </a:bodyPr>
            <a:lstStyle/>
            <a:p>
              <a:pPr fontAlgn="base">
                <a:spcBef>
                  <a:spcPct val="0"/>
                </a:spcBef>
              </a:pPr>
              <a:endParaRPr lang="en-US">
                <a:solidFill>
                  <a:srgbClr val="000000"/>
                </a:solidFill>
              </a:endParaRPr>
            </a:p>
          </p:txBody>
        </p:sp>
      </p:grpSp>
      <p:sp>
        <p:nvSpPr>
          <p:cNvPr id="2" name="Title 1"/>
          <p:cNvSpPr>
            <a:spLocks noGrp="1"/>
          </p:cNvSpPr>
          <p:nvPr>
            <p:ph type="title"/>
          </p:nvPr>
        </p:nvSpPr>
        <p:spPr>
          <a:xfrm>
            <a:off x="152400" y="533400"/>
            <a:ext cx="8467725" cy="651460"/>
          </a:xfrm>
        </p:spPr>
        <p:txBody>
          <a:bodyPr/>
          <a:lstStyle/>
          <a:p>
            <a:pPr algn="ctr"/>
            <a:r>
              <a:rPr lang="en-US" sz="2000" dirty="0" smtClean="0"/>
              <a:t>Smarter Cities closes the loop on municipal planning, solution deployment, measures and metrics with business intelligence</a:t>
            </a:r>
            <a:endParaRPr lang="en-US" sz="2000" dirty="0"/>
          </a:p>
        </p:txBody>
      </p:sp>
      <p:sp>
        <p:nvSpPr>
          <p:cNvPr id="4" name="Slide Number Placeholder 3"/>
          <p:cNvSpPr>
            <a:spLocks noGrp="1"/>
          </p:cNvSpPr>
          <p:nvPr>
            <p:ph type="sldNum" sz="quarter" idx="10"/>
          </p:nvPr>
        </p:nvSpPr>
        <p:spPr/>
        <p:txBody>
          <a:bodyPr/>
          <a:lstStyle/>
          <a:p>
            <a:pPr>
              <a:defRPr/>
            </a:pPr>
            <a:fld id="{031088B4-80FB-7E41-B9BC-1B51E49ABC0F}" type="slidenum">
              <a:rPr lang="en-US" smtClean="0"/>
              <a:pPr>
                <a:defRPr/>
              </a:pPr>
              <a:t>31</a:t>
            </a:fld>
            <a:endParaRPr lang="en-US"/>
          </a:p>
        </p:txBody>
      </p:sp>
      <p:grpSp>
        <p:nvGrpSpPr>
          <p:cNvPr id="15" name="Group 14"/>
          <p:cNvGrpSpPr/>
          <p:nvPr/>
        </p:nvGrpSpPr>
        <p:grpSpPr>
          <a:xfrm>
            <a:off x="2971800" y="4953000"/>
            <a:ext cx="3048000" cy="1312862"/>
            <a:chOff x="762000" y="1582738"/>
            <a:chExt cx="4953000" cy="2303462"/>
          </a:xfrm>
        </p:grpSpPr>
        <p:sp>
          <p:nvSpPr>
            <p:cNvPr id="5" name="Rectangle 2"/>
            <p:cNvSpPr>
              <a:spLocks noChangeArrowheads="1"/>
            </p:cNvSpPr>
            <p:nvPr/>
          </p:nvSpPr>
          <p:spPr bwMode="auto">
            <a:xfrm>
              <a:off x="762000" y="1600200"/>
              <a:ext cx="4953000" cy="2286000"/>
            </a:xfrm>
            <a:prstGeom prst="rect">
              <a:avLst/>
            </a:prstGeom>
            <a:gradFill rotWithShape="1">
              <a:gsLst>
                <a:gs pos="0">
                  <a:srgbClr val="CC9900"/>
                </a:gs>
                <a:gs pos="50000">
                  <a:srgbClr val="5E4700"/>
                </a:gs>
                <a:gs pos="100000">
                  <a:srgbClr val="CC99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C9900"/>
              </a:extrusionClr>
            </a:sp3d>
          </p:spPr>
          <p:txBody>
            <a:bodyPr wrap="none" lIns="45720" rIns="45720" anchor="ctr">
              <a:prstTxWarp prst="textNoShape">
                <a:avLst/>
              </a:prstTxWarp>
              <a:flatTx/>
            </a:bodyPr>
            <a:lstStyle/>
            <a:p>
              <a:pPr marL="192088" indent="-192088" algn="ctr">
                <a:lnSpc>
                  <a:spcPct val="84000"/>
                </a:lnSpc>
                <a:spcBef>
                  <a:spcPct val="20000"/>
                </a:spcBef>
                <a:buClr>
                  <a:srgbClr val="669900"/>
                </a:buClr>
                <a:buFont typeface="Wingdings" charset="2"/>
                <a:buNone/>
              </a:pPr>
              <a:endParaRPr lang="en-US" sz="800">
                <a:solidFill>
                  <a:schemeClr val="tx1"/>
                </a:solidFill>
                <a:ea typeface="MS PGothic" pitchFamily="34" charset="-128"/>
              </a:endParaRPr>
            </a:p>
          </p:txBody>
        </p:sp>
        <p:sp>
          <p:nvSpPr>
            <p:cNvPr id="7" name="Text Box 4"/>
            <p:cNvSpPr txBox="1">
              <a:spLocks noChangeArrowheads="1"/>
            </p:cNvSpPr>
            <p:nvPr/>
          </p:nvSpPr>
          <p:spPr bwMode="auto">
            <a:xfrm>
              <a:off x="762000" y="1582738"/>
              <a:ext cx="4168775" cy="419404"/>
            </a:xfrm>
            <a:prstGeom prst="rect">
              <a:avLst/>
            </a:prstGeom>
            <a:noFill/>
            <a:ln w="9525">
              <a:noFill/>
              <a:miter lim="800000"/>
              <a:headEnd/>
              <a:tailEnd/>
            </a:ln>
            <a:effectLst>
              <a:prstShdw prst="shdw17" dist="17961" dir="2700000">
                <a:srgbClr val="007A99">
                  <a:alpha val="74997"/>
                </a:srgbClr>
              </a:prstShdw>
            </a:effectLst>
          </p:spPr>
          <p:txBody>
            <a:bodyPr wrap="square" lIns="45720" rIns="45720">
              <a:prstTxWarp prst="textNoShape">
                <a:avLst/>
              </a:prstTxWarp>
              <a:spAutoFit/>
            </a:bodyPr>
            <a:lstStyle/>
            <a:p>
              <a:pPr marL="192088" indent="-192088" algn="ctr">
                <a:lnSpc>
                  <a:spcPct val="84000"/>
                </a:lnSpc>
                <a:spcBef>
                  <a:spcPct val="20000"/>
                </a:spcBef>
                <a:buClr>
                  <a:srgbClr val="669900"/>
                </a:buClr>
                <a:buFont typeface="Wingdings" charset="2"/>
                <a:buNone/>
              </a:pPr>
              <a:r>
                <a:rPr lang="en-US" sz="1050" dirty="0">
                  <a:solidFill>
                    <a:srgbClr val="996633"/>
                  </a:solidFill>
                  <a:ea typeface="MS PGothic" pitchFamily="34" charset="-128"/>
                </a:rPr>
                <a:t>Smarter Cities Command and Control</a:t>
              </a:r>
            </a:p>
          </p:txBody>
        </p:sp>
        <p:sp>
          <p:nvSpPr>
            <p:cNvPr id="8" name="Rectangle 33"/>
            <p:cNvSpPr>
              <a:spLocks noChangeArrowheads="1"/>
            </p:cNvSpPr>
            <p:nvPr/>
          </p:nvSpPr>
          <p:spPr bwMode="auto">
            <a:xfrm>
              <a:off x="990600" y="2667000"/>
              <a:ext cx="1344613" cy="341312"/>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prstTxWarp prst="textNoShape">
                <a:avLst/>
              </a:prstTxWarp>
              <a:flatTx/>
            </a:bodyPr>
            <a:lstStyle/>
            <a:p>
              <a:pPr marL="192088" indent="-192088" algn="ctr">
                <a:lnSpc>
                  <a:spcPct val="84000"/>
                </a:lnSpc>
                <a:spcBef>
                  <a:spcPct val="20000"/>
                </a:spcBef>
                <a:buClr>
                  <a:srgbClr val="669900"/>
                </a:buClr>
                <a:buFont typeface="Wingdings" charset="2"/>
                <a:buNone/>
              </a:pPr>
              <a:r>
                <a:rPr lang="en-US" sz="800">
                  <a:solidFill>
                    <a:schemeClr val="tx1"/>
                  </a:solidFill>
                  <a:ea typeface="MS PGothic" pitchFamily="34" charset="-128"/>
                </a:rPr>
                <a:t>Incident Mgmt</a:t>
              </a:r>
            </a:p>
          </p:txBody>
        </p:sp>
        <p:sp>
          <p:nvSpPr>
            <p:cNvPr id="9" name="Rectangle 34"/>
            <p:cNvSpPr>
              <a:spLocks noChangeArrowheads="1"/>
            </p:cNvSpPr>
            <p:nvPr/>
          </p:nvSpPr>
          <p:spPr bwMode="auto">
            <a:xfrm>
              <a:off x="2667000" y="2667000"/>
              <a:ext cx="1344612" cy="341313"/>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prstTxWarp prst="textNoShape">
                <a:avLst/>
              </a:prstTxWarp>
              <a:flatTx/>
            </a:bodyPr>
            <a:lstStyle/>
            <a:p>
              <a:pPr marL="192088" indent="-192088" algn="ctr">
                <a:lnSpc>
                  <a:spcPct val="84000"/>
                </a:lnSpc>
                <a:spcBef>
                  <a:spcPct val="20000"/>
                </a:spcBef>
                <a:buClr>
                  <a:srgbClr val="669900"/>
                </a:buClr>
                <a:buFont typeface="Wingdings" charset="2"/>
                <a:buNone/>
              </a:pPr>
              <a:r>
                <a:rPr lang="en-US" sz="800" dirty="0">
                  <a:solidFill>
                    <a:schemeClr val="tx1"/>
                  </a:solidFill>
                  <a:ea typeface="MS PGothic" pitchFamily="34" charset="-128"/>
                </a:rPr>
                <a:t>Trends &amp; Analysis</a:t>
              </a:r>
            </a:p>
          </p:txBody>
        </p:sp>
        <p:sp>
          <p:nvSpPr>
            <p:cNvPr id="10" name="Rectangle 35"/>
            <p:cNvSpPr>
              <a:spLocks noChangeArrowheads="1"/>
            </p:cNvSpPr>
            <p:nvPr/>
          </p:nvSpPr>
          <p:spPr bwMode="auto">
            <a:xfrm>
              <a:off x="4191000" y="2057400"/>
              <a:ext cx="1344612" cy="341313"/>
            </a:xfrm>
            <a:prstGeom prst="rect">
              <a:avLst/>
            </a:prstGeom>
            <a:solidFill>
              <a:srgbClr val="00FF00"/>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FF00"/>
              </a:extrusionClr>
            </a:sp3d>
          </p:spPr>
          <p:txBody>
            <a:bodyPr wrap="none" lIns="45720" rIns="45720" anchor="ctr">
              <a:prstTxWarp prst="textNoShape">
                <a:avLst/>
              </a:prstTxWarp>
              <a:flatTx/>
            </a:bodyPr>
            <a:lstStyle/>
            <a:p>
              <a:pPr marL="192088" indent="-192088" algn="ctr">
                <a:lnSpc>
                  <a:spcPct val="84000"/>
                </a:lnSpc>
                <a:spcBef>
                  <a:spcPct val="20000"/>
                </a:spcBef>
                <a:buClr>
                  <a:srgbClr val="669900"/>
                </a:buClr>
                <a:buFont typeface="Wingdings" charset="2"/>
                <a:buNone/>
              </a:pPr>
              <a:r>
                <a:rPr lang="en-US" sz="800" dirty="0">
                  <a:solidFill>
                    <a:schemeClr val="tx1"/>
                  </a:solidFill>
                  <a:ea typeface="MS PGothic" pitchFamily="34" charset="-128"/>
                </a:rPr>
                <a:t>Simulation &amp;</a:t>
              </a:r>
            </a:p>
            <a:p>
              <a:pPr marL="192088" indent="-192088" algn="ctr">
                <a:lnSpc>
                  <a:spcPct val="84000"/>
                </a:lnSpc>
                <a:spcBef>
                  <a:spcPct val="20000"/>
                </a:spcBef>
                <a:buClr>
                  <a:srgbClr val="669900"/>
                </a:buClr>
                <a:buFont typeface="Wingdings" charset="2"/>
                <a:buNone/>
              </a:pPr>
              <a:r>
                <a:rPr lang="en-US" sz="800" dirty="0">
                  <a:solidFill>
                    <a:schemeClr val="tx1"/>
                  </a:solidFill>
                  <a:ea typeface="MS PGothic" pitchFamily="34" charset="-128"/>
                </a:rPr>
                <a:t>Investigation</a:t>
              </a:r>
            </a:p>
          </p:txBody>
        </p:sp>
        <p:sp>
          <p:nvSpPr>
            <p:cNvPr id="11" name="Rectangle 36"/>
            <p:cNvSpPr>
              <a:spLocks noChangeArrowheads="1"/>
            </p:cNvSpPr>
            <p:nvPr/>
          </p:nvSpPr>
          <p:spPr bwMode="auto">
            <a:xfrm>
              <a:off x="2667000" y="3276600"/>
              <a:ext cx="1344612" cy="341313"/>
            </a:xfrm>
            <a:prstGeom prst="rect">
              <a:avLst/>
            </a:prstGeom>
            <a:solidFill>
              <a:srgbClr val="FF99CC"/>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99CC"/>
              </a:extrusionClr>
            </a:sp3d>
          </p:spPr>
          <p:txBody>
            <a:bodyPr wrap="none" lIns="45720" rIns="45720" anchor="ctr">
              <a:prstTxWarp prst="textNoShape">
                <a:avLst/>
              </a:prstTxWarp>
              <a:flatTx/>
            </a:bodyPr>
            <a:lstStyle/>
            <a:p>
              <a:pPr marL="192088" indent="-192088" algn="ctr">
                <a:lnSpc>
                  <a:spcPct val="84000"/>
                </a:lnSpc>
                <a:spcBef>
                  <a:spcPct val="20000"/>
                </a:spcBef>
                <a:buClr>
                  <a:srgbClr val="669900"/>
                </a:buClr>
                <a:buFont typeface="Wingdings" charset="2"/>
                <a:buNone/>
              </a:pPr>
              <a:r>
                <a:rPr lang="en-US" sz="800" dirty="0">
                  <a:solidFill>
                    <a:schemeClr val="tx1"/>
                  </a:solidFill>
                  <a:ea typeface="MS PGothic" pitchFamily="34" charset="-128"/>
                </a:rPr>
                <a:t>Live Feeds </a:t>
              </a:r>
            </a:p>
            <a:p>
              <a:pPr marL="192088" indent="-192088" algn="ctr">
                <a:lnSpc>
                  <a:spcPct val="84000"/>
                </a:lnSpc>
                <a:spcBef>
                  <a:spcPct val="20000"/>
                </a:spcBef>
                <a:buClr>
                  <a:srgbClr val="669900"/>
                </a:buClr>
                <a:buFont typeface="Wingdings" charset="2"/>
                <a:buNone/>
              </a:pPr>
              <a:r>
                <a:rPr lang="en-US" sz="300" dirty="0">
                  <a:solidFill>
                    <a:schemeClr val="tx1"/>
                  </a:solidFill>
                  <a:ea typeface="MS PGothic" pitchFamily="34" charset="-128"/>
                </a:rPr>
                <a:t>(Sensors &amp; Subsystems)</a:t>
              </a:r>
            </a:p>
          </p:txBody>
        </p:sp>
        <p:sp>
          <p:nvSpPr>
            <p:cNvPr id="12" name="Rectangle 37"/>
            <p:cNvSpPr>
              <a:spLocks noChangeArrowheads="1"/>
            </p:cNvSpPr>
            <p:nvPr/>
          </p:nvSpPr>
          <p:spPr bwMode="auto">
            <a:xfrm>
              <a:off x="4191000" y="2667000"/>
              <a:ext cx="1344612" cy="341312"/>
            </a:xfrm>
            <a:prstGeom prst="rect">
              <a:avLst/>
            </a:prstGeom>
            <a:solidFill>
              <a:srgbClr val="FF99CC"/>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99CC"/>
              </a:extrusionClr>
            </a:sp3d>
          </p:spPr>
          <p:txBody>
            <a:bodyPr wrap="none" lIns="45720" rIns="45720" anchor="ctr">
              <a:prstTxWarp prst="textNoShape">
                <a:avLst/>
              </a:prstTxWarp>
              <a:flatTx/>
            </a:bodyPr>
            <a:lstStyle/>
            <a:p>
              <a:pPr marL="192088" indent="-192088" algn="ctr">
                <a:lnSpc>
                  <a:spcPct val="84000"/>
                </a:lnSpc>
                <a:spcBef>
                  <a:spcPct val="20000"/>
                </a:spcBef>
                <a:buClr>
                  <a:srgbClr val="669900"/>
                </a:buClr>
                <a:buFont typeface="Wingdings" charset="2"/>
                <a:buNone/>
              </a:pPr>
              <a:r>
                <a:rPr lang="en-US" sz="800" dirty="0">
                  <a:solidFill>
                    <a:schemeClr val="tx1"/>
                  </a:solidFill>
                  <a:ea typeface="MS PGothic" pitchFamily="34" charset="-128"/>
                </a:rPr>
                <a:t>Cross-domain </a:t>
              </a:r>
            </a:p>
            <a:p>
              <a:pPr marL="192088" indent="-192088" algn="ctr">
                <a:lnSpc>
                  <a:spcPct val="84000"/>
                </a:lnSpc>
                <a:spcBef>
                  <a:spcPct val="20000"/>
                </a:spcBef>
                <a:buClr>
                  <a:srgbClr val="669900"/>
                </a:buClr>
                <a:buFont typeface="Wingdings" charset="2"/>
                <a:buNone/>
              </a:pPr>
              <a:r>
                <a:rPr lang="en-US" sz="800" dirty="0">
                  <a:solidFill>
                    <a:schemeClr val="tx1"/>
                  </a:solidFill>
                  <a:ea typeface="MS PGothic" pitchFamily="34" charset="-128"/>
                </a:rPr>
                <a:t>collaboration</a:t>
              </a:r>
            </a:p>
          </p:txBody>
        </p:sp>
        <p:sp>
          <p:nvSpPr>
            <p:cNvPr id="13" name="Rectangle 38"/>
            <p:cNvSpPr>
              <a:spLocks noChangeArrowheads="1"/>
            </p:cNvSpPr>
            <p:nvPr/>
          </p:nvSpPr>
          <p:spPr bwMode="auto">
            <a:xfrm>
              <a:off x="990600" y="2057400"/>
              <a:ext cx="1344612" cy="341313"/>
            </a:xfrm>
            <a:prstGeom prst="rect">
              <a:avLst/>
            </a:prstGeom>
            <a:solidFill>
              <a:srgbClr val="00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CCFF"/>
              </a:extrusionClr>
            </a:sp3d>
          </p:spPr>
          <p:txBody>
            <a:bodyPr wrap="none" lIns="45720" rIns="45720" anchor="ctr">
              <a:prstTxWarp prst="textNoShape">
                <a:avLst/>
              </a:prstTxWarp>
              <a:flatTx/>
            </a:bodyPr>
            <a:lstStyle/>
            <a:p>
              <a:pPr marL="192088" indent="-192088" algn="ctr">
                <a:lnSpc>
                  <a:spcPct val="84000"/>
                </a:lnSpc>
                <a:spcBef>
                  <a:spcPct val="20000"/>
                </a:spcBef>
                <a:buClr>
                  <a:srgbClr val="669900"/>
                </a:buClr>
                <a:buFont typeface="Wingdings" charset="2"/>
                <a:buNone/>
              </a:pPr>
              <a:r>
                <a:rPr lang="en-US" sz="800" dirty="0">
                  <a:solidFill>
                    <a:schemeClr val="tx1"/>
                  </a:solidFill>
                  <a:ea typeface="MS PGothic" pitchFamily="34" charset="-128"/>
                </a:rPr>
                <a:t>Operations &amp; </a:t>
              </a:r>
            </a:p>
            <a:p>
              <a:pPr marL="192088" indent="-192088" algn="ctr">
                <a:lnSpc>
                  <a:spcPct val="84000"/>
                </a:lnSpc>
                <a:spcBef>
                  <a:spcPct val="20000"/>
                </a:spcBef>
                <a:buClr>
                  <a:srgbClr val="669900"/>
                </a:buClr>
                <a:buFont typeface="Wingdings" charset="2"/>
                <a:buNone/>
              </a:pPr>
              <a:r>
                <a:rPr lang="en-US" sz="800" dirty="0">
                  <a:solidFill>
                    <a:schemeClr val="tx1"/>
                  </a:solidFill>
                  <a:ea typeface="MS PGothic" pitchFamily="34" charset="-128"/>
                </a:rPr>
                <a:t>Planning</a:t>
              </a:r>
            </a:p>
          </p:txBody>
        </p:sp>
        <p:sp>
          <p:nvSpPr>
            <p:cNvPr id="14" name="Rectangle 39"/>
            <p:cNvSpPr>
              <a:spLocks noChangeArrowheads="1"/>
            </p:cNvSpPr>
            <p:nvPr/>
          </p:nvSpPr>
          <p:spPr bwMode="auto">
            <a:xfrm>
              <a:off x="2667000" y="2057400"/>
              <a:ext cx="1344612" cy="341313"/>
            </a:xfrm>
            <a:prstGeom prst="rect">
              <a:avLst/>
            </a:prstGeom>
            <a:solidFill>
              <a:srgbClr val="00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00CCFF"/>
              </a:extrusionClr>
            </a:sp3d>
          </p:spPr>
          <p:txBody>
            <a:bodyPr wrap="none" lIns="45720" rIns="45720" anchor="ctr">
              <a:prstTxWarp prst="textNoShape">
                <a:avLst/>
              </a:prstTxWarp>
              <a:flatTx/>
            </a:bodyPr>
            <a:lstStyle/>
            <a:p>
              <a:pPr marL="192088" indent="-192088" algn="ctr">
                <a:lnSpc>
                  <a:spcPct val="84000"/>
                </a:lnSpc>
                <a:spcBef>
                  <a:spcPct val="20000"/>
                </a:spcBef>
                <a:buClr>
                  <a:srgbClr val="669900"/>
                </a:buClr>
                <a:buFont typeface="Wingdings" charset="2"/>
                <a:buNone/>
              </a:pPr>
              <a:r>
                <a:rPr lang="en-US" sz="800" dirty="0">
                  <a:solidFill>
                    <a:schemeClr val="tx1"/>
                  </a:solidFill>
                  <a:ea typeface="MS PGothic" pitchFamily="34" charset="-128"/>
                </a:rPr>
                <a:t>Situational Views</a:t>
              </a:r>
            </a:p>
          </p:txBody>
        </p:sp>
      </p:grpSp>
      <p:grpSp>
        <p:nvGrpSpPr>
          <p:cNvPr id="16" name="Group 15"/>
          <p:cNvGrpSpPr/>
          <p:nvPr/>
        </p:nvGrpSpPr>
        <p:grpSpPr>
          <a:xfrm>
            <a:off x="152400" y="2895600"/>
            <a:ext cx="3733800" cy="2743200"/>
            <a:chOff x="127000" y="1054100"/>
            <a:chExt cx="8883650" cy="7797799"/>
          </a:xfrm>
        </p:grpSpPr>
        <p:cxnSp>
          <p:nvCxnSpPr>
            <p:cNvPr id="17" name="AutoShape 2"/>
            <p:cNvCxnSpPr>
              <a:cxnSpLocks noChangeShapeType="1"/>
            </p:cNvCxnSpPr>
            <p:nvPr/>
          </p:nvCxnSpPr>
          <p:spPr bwMode="auto">
            <a:xfrm>
              <a:off x="1382713" y="3827463"/>
              <a:ext cx="6318250" cy="15875"/>
            </a:xfrm>
            <a:prstGeom prst="straightConnector1">
              <a:avLst/>
            </a:prstGeom>
            <a:noFill/>
            <a:ln w="9525">
              <a:solidFill>
                <a:schemeClr val="hlink"/>
              </a:solidFill>
              <a:round/>
              <a:headEnd/>
              <a:tailEnd/>
            </a:ln>
            <a:effectLst/>
          </p:spPr>
        </p:cxnSp>
        <p:cxnSp>
          <p:nvCxnSpPr>
            <p:cNvPr id="18" name="AutoShape 3"/>
            <p:cNvCxnSpPr>
              <a:cxnSpLocks noChangeShapeType="1"/>
            </p:cNvCxnSpPr>
            <p:nvPr/>
          </p:nvCxnSpPr>
          <p:spPr bwMode="auto">
            <a:xfrm>
              <a:off x="4476750" y="2120900"/>
              <a:ext cx="109538" cy="2801938"/>
            </a:xfrm>
            <a:prstGeom prst="straightConnector1">
              <a:avLst/>
            </a:prstGeom>
            <a:noFill/>
            <a:ln w="9525">
              <a:solidFill>
                <a:schemeClr val="hlink"/>
              </a:solidFill>
              <a:round/>
              <a:headEnd/>
              <a:tailEnd/>
            </a:ln>
            <a:effectLst/>
          </p:spPr>
        </p:cxnSp>
        <p:cxnSp>
          <p:nvCxnSpPr>
            <p:cNvPr id="19" name="AutoShape 4"/>
            <p:cNvCxnSpPr>
              <a:cxnSpLocks noChangeShapeType="1"/>
            </p:cNvCxnSpPr>
            <p:nvPr/>
          </p:nvCxnSpPr>
          <p:spPr bwMode="auto">
            <a:xfrm>
              <a:off x="2654300" y="2074863"/>
              <a:ext cx="3683000" cy="3182937"/>
            </a:xfrm>
            <a:prstGeom prst="straightConnector1">
              <a:avLst/>
            </a:prstGeom>
            <a:noFill/>
            <a:ln w="9525">
              <a:solidFill>
                <a:schemeClr val="hlink"/>
              </a:solidFill>
              <a:round/>
              <a:headEnd/>
              <a:tailEnd/>
            </a:ln>
            <a:effectLst/>
          </p:spPr>
        </p:cxnSp>
        <p:cxnSp>
          <p:nvCxnSpPr>
            <p:cNvPr id="20" name="AutoShape 5"/>
            <p:cNvCxnSpPr>
              <a:cxnSpLocks noChangeShapeType="1"/>
            </p:cNvCxnSpPr>
            <p:nvPr/>
          </p:nvCxnSpPr>
          <p:spPr bwMode="auto">
            <a:xfrm flipV="1">
              <a:off x="2719388" y="2109788"/>
              <a:ext cx="3640137" cy="3192462"/>
            </a:xfrm>
            <a:prstGeom prst="straightConnector1">
              <a:avLst/>
            </a:prstGeom>
            <a:noFill/>
            <a:ln w="9525">
              <a:solidFill>
                <a:schemeClr val="hlink"/>
              </a:solidFill>
              <a:round/>
              <a:headEnd/>
              <a:tailEnd/>
            </a:ln>
            <a:effectLst/>
          </p:spPr>
        </p:cxnSp>
        <p:grpSp>
          <p:nvGrpSpPr>
            <p:cNvPr id="21" name="Group 6"/>
            <p:cNvGrpSpPr>
              <a:grpSpLocks/>
            </p:cNvGrpSpPr>
            <p:nvPr/>
          </p:nvGrpSpPr>
          <p:grpSpPr bwMode="auto">
            <a:xfrm>
              <a:off x="1389063" y="1541463"/>
              <a:ext cx="1481137" cy="1547813"/>
              <a:chOff x="875" y="971"/>
              <a:chExt cx="933" cy="975"/>
            </a:xfrm>
          </p:grpSpPr>
          <p:pic>
            <p:nvPicPr>
              <p:cNvPr id="52" name="Picture 11" descr="cercle people copy8.png"/>
              <p:cNvPicPr>
                <a:picLocks noChangeAspect="1"/>
              </p:cNvPicPr>
              <p:nvPr/>
            </p:nvPicPr>
            <p:blipFill>
              <a:blip r:embed="rId4"/>
              <a:srcRect/>
              <a:stretch>
                <a:fillRect/>
              </a:stretch>
            </p:blipFill>
            <p:spPr bwMode="auto">
              <a:xfrm>
                <a:off x="981" y="971"/>
                <a:ext cx="691" cy="672"/>
              </a:xfrm>
              <a:prstGeom prst="rect">
                <a:avLst/>
              </a:prstGeom>
              <a:noFill/>
              <a:ln w="9525">
                <a:noFill/>
                <a:miter lim="800000"/>
                <a:headEnd/>
                <a:tailEnd/>
              </a:ln>
            </p:spPr>
          </p:pic>
          <p:sp>
            <p:nvSpPr>
              <p:cNvPr id="53" name="Rectangle 8"/>
              <p:cNvSpPr>
                <a:spLocks noChangeArrowheads="1"/>
              </p:cNvSpPr>
              <p:nvPr/>
            </p:nvSpPr>
            <p:spPr bwMode="auto">
              <a:xfrm>
                <a:off x="875" y="1547"/>
                <a:ext cx="933"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a:lnSpc>
                    <a:spcPct val="100000"/>
                  </a:lnSpc>
                  <a:spcBef>
                    <a:spcPct val="50000"/>
                  </a:spcBef>
                  <a:buClr>
                    <a:schemeClr val="accent2"/>
                  </a:buClr>
                  <a:buSzTx/>
                  <a:buFont typeface="Wingdings" charset="2"/>
                  <a:buNone/>
                </a:pPr>
                <a:r>
                  <a:rPr lang="en-US" sz="1600" b="1" dirty="0">
                    <a:solidFill>
                      <a:srgbClr val="CC0000"/>
                    </a:solidFill>
                  </a:rPr>
                  <a:t>Budgeting &amp; Finance</a:t>
                </a:r>
                <a:endParaRPr lang="en-US" sz="1600" b="1" dirty="0">
                  <a:solidFill>
                    <a:schemeClr val="tx1"/>
                  </a:solidFill>
                </a:endParaRPr>
              </a:p>
            </p:txBody>
          </p:sp>
        </p:grpSp>
        <p:grpSp>
          <p:nvGrpSpPr>
            <p:cNvPr id="22" name="Group 21"/>
            <p:cNvGrpSpPr>
              <a:grpSpLocks/>
            </p:cNvGrpSpPr>
            <p:nvPr/>
          </p:nvGrpSpPr>
          <p:grpSpPr bwMode="auto">
            <a:xfrm>
              <a:off x="127000" y="3292478"/>
              <a:ext cx="1484313" cy="1549401"/>
              <a:chOff x="80" y="2074"/>
              <a:chExt cx="935" cy="976"/>
            </a:xfrm>
          </p:grpSpPr>
          <p:pic>
            <p:nvPicPr>
              <p:cNvPr id="50" name="Picture 9" descr="cercle people copy6.png"/>
              <p:cNvPicPr>
                <a:picLocks noChangeAspect="1"/>
              </p:cNvPicPr>
              <p:nvPr/>
            </p:nvPicPr>
            <p:blipFill>
              <a:blip r:embed="rId5"/>
              <a:srcRect/>
              <a:stretch>
                <a:fillRect/>
              </a:stretch>
            </p:blipFill>
            <p:spPr bwMode="auto">
              <a:xfrm>
                <a:off x="179" y="2074"/>
                <a:ext cx="692" cy="673"/>
              </a:xfrm>
              <a:prstGeom prst="rect">
                <a:avLst/>
              </a:prstGeom>
              <a:noFill/>
              <a:ln w="9525">
                <a:noFill/>
                <a:miter lim="800000"/>
                <a:headEnd/>
                <a:tailEnd/>
              </a:ln>
            </p:spPr>
          </p:pic>
          <p:sp>
            <p:nvSpPr>
              <p:cNvPr id="51" name="Rectangle 11"/>
              <p:cNvSpPr>
                <a:spLocks noChangeArrowheads="1"/>
              </p:cNvSpPr>
              <p:nvPr/>
            </p:nvSpPr>
            <p:spPr bwMode="auto">
              <a:xfrm>
                <a:off x="80" y="265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a:lnSpc>
                    <a:spcPct val="100000"/>
                  </a:lnSpc>
                  <a:spcBef>
                    <a:spcPct val="50000"/>
                  </a:spcBef>
                  <a:buClr>
                    <a:schemeClr val="accent2"/>
                  </a:buClr>
                  <a:buSzTx/>
                  <a:buFont typeface="Wingdings" charset="2"/>
                  <a:buNone/>
                </a:pPr>
                <a:r>
                  <a:rPr lang="en-US" sz="1600" b="1" dirty="0">
                    <a:solidFill>
                      <a:srgbClr val="CC0000"/>
                    </a:solidFill>
                  </a:rPr>
                  <a:t>Executive Management</a:t>
                </a:r>
                <a:endParaRPr lang="en-US" sz="1600" b="1" dirty="0">
                  <a:solidFill>
                    <a:schemeClr val="tx1"/>
                  </a:solidFill>
                </a:endParaRPr>
              </a:p>
            </p:txBody>
          </p:sp>
        </p:grpSp>
        <p:grpSp>
          <p:nvGrpSpPr>
            <p:cNvPr id="23" name="Group 12"/>
            <p:cNvGrpSpPr>
              <a:grpSpLocks/>
            </p:cNvGrpSpPr>
            <p:nvPr/>
          </p:nvGrpSpPr>
          <p:grpSpPr bwMode="auto">
            <a:xfrm>
              <a:off x="1449388" y="4768850"/>
              <a:ext cx="1484313" cy="1519238"/>
              <a:chOff x="913" y="3004"/>
              <a:chExt cx="935" cy="957"/>
            </a:xfrm>
          </p:grpSpPr>
          <p:pic>
            <p:nvPicPr>
              <p:cNvPr id="48" name="Picture 8" descr="cercle people copy5.png"/>
              <p:cNvPicPr>
                <a:picLocks noChangeAspect="1"/>
              </p:cNvPicPr>
              <p:nvPr/>
            </p:nvPicPr>
            <p:blipFill>
              <a:blip r:embed="rId6"/>
              <a:srcRect/>
              <a:stretch>
                <a:fillRect/>
              </a:stretch>
            </p:blipFill>
            <p:spPr bwMode="auto">
              <a:xfrm>
                <a:off x="1021" y="3004"/>
                <a:ext cx="692" cy="671"/>
              </a:xfrm>
              <a:prstGeom prst="rect">
                <a:avLst/>
              </a:prstGeom>
              <a:noFill/>
              <a:ln w="9525">
                <a:noFill/>
                <a:miter lim="800000"/>
                <a:headEnd/>
                <a:tailEnd/>
              </a:ln>
            </p:spPr>
          </p:pic>
          <p:sp>
            <p:nvSpPr>
              <p:cNvPr id="49" name="Rectangle 14"/>
              <p:cNvSpPr>
                <a:spLocks noChangeArrowheads="1"/>
              </p:cNvSpPr>
              <p:nvPr/>
            </p:nvSpPr>
            <p:spPr bwMode="auto">
              <a:xfrm>
                <a:off x="913" y="3562"/>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a:lnSpc>
                    <a:spcPct val="100000"/>
                  </a:lnSpc>
                  <a:spcBef>
                    <a:spcPct val="50000"/>
                  </a:spcBef>
                  <a:buClr>
                    <a:schemeClr val="accent2"/>
                  </a:buClr>
                  <a:buSzTx/>
                  <a:buFont typeface="Wingdings" charset="2"/>
                  <a:buNone/>
                </a:pPr>
                <a:r>
                  <a:rPr lang="en-US" sz="1600" b="1">
                    <a:solidFill>
                      <a:srgbClr val="CC0000"/>
                    </a:solidFill>
                  </a:rPr>
                  <a:t>Operations/ Readiness</a:t>
                </a:r>
                <a:endParaRPr lang="en-US" sz="1600" b="1">
                  <a:solidFill>
                    <a:schemeClr val="tx1"/>
                  </a:solidFill>
                </a:endParaRPr>
              </a:p>
            </p:txBody>
          </p:sp>
        </p:grpSp>
        <p:grpSp>
          <p:nvGrpSpPr>
            <p:cNvPr id="24" name="Group 15"/>
            <p:cNvGrpSpPr>
              <a:grpSpLocks/>
            </p:cNvGrpSpPr>
            <p:nvPr/>
          </p:nvGrpSpPr>
          <p:grpSpPr bwMode="auto">
            <a:xfrm>
              <a:off x="3835400" y="4922838"/>
              <a:ext cx="1484313" cy="1514475"/>
              <a:chOff x="2416" y="3101"/>
              <a:chExt cx="935" cy="954"/>
            </a:xfrm>
          </p:grpSpPr>
          <p:pic>
            <p:nvPicPr>
              <p:cNvPr id="46" name="Picture 6" descr="cercle people copy3.png"/>
              <p:cNvPicPr>
                <a:picLocks noChangeAspect="1"/>
              </p:cNvPicPr>
              <p:nvPr/>
            </p:nvPicPr>
            <p:blipFill>
              <a:blip r:embed="rId7"/>
              <a:srcRect/>
              <a:stretch>
                <a:fillRect/>
              </a:stretch>
            </p:blipFill>
            <p:spPr bwMode="auto">
              <a:xfrm>
                <a:off x="2543" y="3101"/>
                <a:ext cx="692" cy="672"/>
              </a:xfrm>
              <a:prstGeom prst="rect">
                <a:avLst/>
              </a:prstGeom>
              <a:noFill/>
              <a:ln w="9525">
                <a:noFill/>
                <a:miter lim="800000"/>
                <a:headEnd/>
                <a:tailEnd/>
              </a:ln>
            </p:spPr>
          </p:pic>
          <p:sp>
            <p:nvSpPr>
              <p:cNvPr id="47" name="Rectangle 17"/>
              <p:cNvSpPr>
                <a:spLocks noChangeArrowheads="1"/>
              </p:cNvSpPr>
              <p:nvPr/>
            </p:nvSpPr>
            <p:spPr bwMode="auto">
              <a:xfrm>
                <a:off x="2416" y="3656"/>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a:lnSpc>
                    <a:spcPct val="100000"/>
                  </a:lnSpc>
                  <a:spcBef>
                    <a:spcPct val="50000"/>
                  </a:spcBef>
                  <a:buClr>
                    <a:schemeClr val="accent2"/>
                  </a:buClr>
                  <a:buSzTx/>
                  <a:buFont typeface="Wingdings" charset="2"/>
                  <a:buNone/>
                </a:pPr>
                <a:r>
                  <a:rPr lang="en-US" sz="1600" b="1" dirty="0">
                    <a:solidFill>
                      <a:srgbClr val="CC0000"/>
                    </a:solidFill>
                  </a:rPr>
                  <a:t>Program Execution</a:t>
                </a:r>
                <a:endParaRPr lang="en-US" sz="1600" b="1" dirty="0">
                  <a:solidFill>
                    <a:schemeClr val="tx1"/>
                  </a:solidFill>
                </a:endParaRPr>
              </a:p>
            </p:txBody>
          </p:sp>
        </p:grpSp>
        <p:grpSp>
          <p:nvGrpSpPr>
            <p:cNvPr id="25" name="Group 18"/>
            <p:cNvGrpSpPr>
              <a:grpSpLocks/>
            </p:cNvGrpSpPr>
            <p:nvPr/>
          </p:nvGrpSpPr>
          <p:grpSpPr bwMode="auto">
            <a:xfrm>
              <a:off x="6178550" y="4724400"/>
              <a:ext cx="1484313" cy="1557338"/>
              <a:chOff x="3892" y="2976"/>
              <a:chExt cx="935" cy="981"/>
            </a:xfrm>
          </p:grpSpPr>
          <p:pic>
            <p:nvPicPr>
              <p:cNvPr id="44" name="Picture 4" descr="cercle people copy1.png"/>
              <p:cNvPicPr>
                <a:picLocks noChangeAspect="1"/>
              </p:cNvPicPr>
              <p:nvPr/>
            </p:nvPicPr>
            <p:blipFill>
              <a:blip r:embed="rId8"/>
              <a:srcRect/>
              <a:stretch>
                <a:fillRect/>
              </a:stretch>
            </p:blipFill>
            <p:spPr bwMode="auto">
              <a:xfrm>
                <a:off x="3992" y="2976"/>
                <a:ext cx="692" cy="672"/>
              </a:xfrm>
              <a:prstGeom prst="rect">
                <a:avLst/>
              </a:prstGeom>
              <a:noFill/>
              <a:ln w="9525">
                <a:noFill/>
                <a:miter lim="800000"/>
                <a:headEnd/>
                <a:tailEnd/>
              </a:ln>
            </p:spPr>
          </p:pic>
          <p:sp>
            <p:nvSpPr>
              <p:cNvPr id="45" name="Rectangle 20"/>
              <p:cNvSpPr>
                <a:spLocks noChangeArrowheads="1"/>
              </p:cNvSpPr>
              <p:nvPr/>
            </p:nvSpPr>
            <p:spPr bwMode="auto">
              <a:xfrm>
                <a:off x="3892" y="3558"/>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a:lnSpc>
                    <a:spcPct val="100000"/>
                  </a:lnSpc>
                  <a:spcBef>
                    <a:spcPct val="50000"/>
                  </a:spcBef>
                  <a:buClr>
                    <a:schemeClr val="accent2"/>
                  </a:buClr>
                  <a:buSzTx/>
                  <a:buFont typeface="Wingdings" charset="2"/>
                  <a:buNone/>
                </a:pPr>
                <a:r>
                  <a:rPr lang="en-US" sz="1600" b="1">
                    <a:solidFill>
                      <a:srgbClr val="CC0000"/>
                    </a:solidFill>
                  </a:rPr>
                  <a:t>Services Delivery</a:t>
                </a:r>
                <a:endParaRPr lang="en-US" sz="1600" b="1">
                  <a:solidFill>
                    <a:schemeClr val="tx1"/>
                  </a:solidFill>
                </a:endParaRPr>
              </a:p>
            </p:txBody>
          </p:sp>
        </p:grpSp>
        <p:grpSp>
          <p:nvGrpSpPr>
            <p:cNvPr id="26" name="Group 21"/>
            <p:cNvGrpSpPr>
              <a:grpSpLocks/>
            </p:cNvGrpSpPr>
            <p:nvPr/>
          </p:nvGrpSpPr>
          <p:grpSpPr bwMode="auto">
            <a:xfrm>
              <a:off x="7526338" y="3309938"/>
              <a:ext cx="1484312" cy="1528762"/>
              <a:chOff x="4741" y="2085"/>
              <a:chExt cx="935" cy="963"/>
            </a:xfrm>
          </p:grpSpPr>
          <p:pic>
            <p:nvPicPr>
              <p:cNvPr id="42" name="Picture 7" descr="cercle people copy4.png"/>
              <p:cNvPicPr>
                <a:picLocks noChangeAspect="1"/>
              </p:cNvPicPr>
              <p:nvPr/>
            </p:nvPicPr>
            <p:blipFill>
              <a:blip r:embed="rId9"/>
              <a:srcRect/>
              <a:stretch>
                <a:fillRect/>
              </a:stretch>
            </p:blipFill>
            <p:spPr bwMode="auto">
              <a:xfrm>
                <a:off x="4851" y="2085"/>
                <a:ext cx="691" cy="671"/>
              </a:xfrm>
              <a:prstGeom prst="rect">
                <a:avLst/>
              </a:prstGeom>
              <a:noFill/>
              <a:ln w="9525">
                <a:noFill/>
                <a:miter lim="800000"/>
                <a:headEnd/>
                <a:tailEnd/>
              </a:ln>
            </p:spPr>
          </p:pic>
          <p:sp>
            <p:nvSpPr>
              <p:cNvPr id="43" name="Rectangle 23"/>
              <p:cNvSpPr>
                <a:spLocks noChangeArrowheads="1"/>
              </p:cNvSpPr>
              <p:nvPr/>
            </p:nvSpPr>
            <p:spPr bwMode="auto">
              <a:xfrm>
                <a:off x="4741" y="2649"/>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a:lnSpc>
                    <a:spcPct val="100000"/>
                  </a:lnSpc>
                  <a:spcBef>
                    <a:spcPct val="50000"/>
                  </a:spcBef>
                  <a:buClr>
                    <a:schemeClr val="accent2"/>
                  </a:buClr>
                  <a:buSzTx/>
                  <a:buFont typeface="Wingdings" charset="2"/>
                  <a:buNone/>
                </a:pPr>
                <a:r>
                  <a:rPr lang="en-US" sz="1600" b="1">
                    <a:solidFill>
                      <a:srgbClr val="CC0000"/>
                    </a:solidFill>
                  </a:rPr>
                  <a:t>Supply Chain</a:t>
                </a:r>
                <a:endParaRPr lang="en-US" sz="1600" b="1">
                  <a:solidFill>
                    <a:schemeClr val="tx1"/>
                  </a:solidFill>
                </a:endParaRPr>
              </a:p>
            </p:txBody>
          </p:sp>
        </p:grpSp>
        <p:grpSp>
          <p:nvGrpSpPr>
            <p:cNvPr id="27" name="Group 24"/>
            <p:cNvGrpSpPr>
              <a:grpSpLocks/>
            </p:cNvGrpSpPr>
            <p:nvPr/>
          </p:nvGrpSpPr>
          <p:grpSpPr bwMode="auto">
            <a:xfrm>
              <a:off x="6145213" y="1576390"/>
              <a:ext cx="1484312" cy="1519238"/>
              <a:chOff x="3871" y="993"/>
              <a:chExt cx="935" cy="957"/>
            </a:xfrm>
          </p:grpSpPr>
          <p:pic>
            <p:nvPicPr>
              <p:cNvPr id="40" name="Picture 5" descr="cercle people copy2.png"/>
              <p:cNvPicPr>
                <a:picLocks noChangeAspect="1"/>
              </p:cNvPicPr>
              <p:nvPr/>
            </p:nvPicPr>
            <p:blipFill>
              <a:blip r:embed="rId10"/>
              <a:srcRect/>
              <a:stretch>
                <a:fillRect/>
              </a:stretch>
            </p:blipFill>
            <p:spPr bwMode="auto">
              <a:xfrm>
                <a:off x="4006" y="993"/>
                <a:ext cx="691" cy="672"/>
              </a:xfrm>
              <a:prstGeom prst="rect">
                <a:avLst/>
              </a:prstGeom>
              <a:noFill/>
              <a:ln w="9525">
                <a:noFill/>
                <a:miter lim="800000"/>
                <a:headEnd/>
                <a:tailEnd/>
              </a:ln>
            </p:spPr>
          </p:pic>
          <p:sp>
            <p:nvSpPr>
              <p:cNvPr id="41" name="Rectangle 26"/>
              <p:cNvSpPr>
                <a:spLocks noChangeArrowheads="1"/>
              </p:cNvSpPr>
              <p:nvPr/>
            </p:nvSpPr>
            <p:spPr bwMode="auto">
              <a:xfrm>
                <a:off x="3871" y="155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a:lnSpc>
                    <a:spcPct val="100000"/>
                  </a:lnSpc>
                  <a:spcBef>
                    <a:spcPct val="50000"/>
                  </a:spcBef>
                  <a:buClr>
                    <a:schemeClr val="accent2"/>
                  </a:buClr>
                  <a:buSzTx/>
                  <a:buFont typeface="Wingdings" charset="2"/>
                  <a:buNone/>
                </a:pPr>
                <a:r>
                  <a:rPr lang="en-US" sz="1600" b="1" dirty="0">
                    <a:solidFill>
                      <a:srgbClr val="CC0000"/>
                    </a:solidFill>
                  </a:rPr>
                  <a:t>Workforce/ HR</a:t>
                </a:r>
                <a:endParaRPr lang="en-US" sz="1600" b="1" dirty="0">
                  <a:solidFill>
                    <a:schemeClr val="tx1"/>
                  </a:solidFill>
                </a:endParaRPr>
              </a:p>
            </p:txBody>
          </p:sp>
        </p:grpSp>
        <p:grpSp>
          <p:nvGrpSpPr>
            <p:cNvPr id="28" name="Group 27"/>
            <p:cNvGrpSpPr>
              <a:grpSpLocks/>
            </p:cNvGrpSpPr>
            <p:nvPr/>
          </p:nvGrpSpPr>
          <p:grpSpPr bwMode="auto">
            <a:xfrm>
              <a:off x="3759200" y="1054100"/>
              <a:ext cx="1484313" cy="1549400"/>
              <a:chOff x="2368" y="664"/>
              <a:chExt cx="935" cy="976"/>
            </a:xfrm>
          </p:grpSpPr>
          <p:pic>
            <p:nvPicPr>
              <p:cNvPr id="38" name="Picture 3" descr="cercle people copy.png"/>
              <p:cNvPicPr>
                <a:picLocks noChangeAspect="1"/>
              </p:cNvPicPr>
              <p:nvPr/>
            </p:nvPicPr>
            <p:blipFill>
              <a:blip r:embed="rId11"/>
              <a:srcRect/>
              <a:stretch>
                <a:fillRect/>
              </a:stretch>
            </p:blipFill>
            <p:spPr bwMode="auto">
              <a:xfrm>
                <a:off x="2474" y="664"/>
                <a:ext cx="692" cy="672"/>
              </a:xfrm>
              <a:prstGeom prst="rect">
                <a:avLst/>
              </a:prstGeom>
              <a:noFill/>
              <a:ln w="9525">
                <a:noFill/>
                <a:miter lim="800000"/>
                <a:headEnd/>
                <a:tailEnd/>
              </a:ln>
            </p:spPr>
          </p:pic>
          <p:sp>
            <p:nvSpPr>
              <p:cNvPr id="39" name="Rectangle 29"/>
              <p:cNvSpPr>
                <a:spLocks noChangeArrowheads="1"/>
              </p:cNvSpPr>
              <p:nvPr/>
            </p:nvSpPr>
            <p:spPr bwMode="auto">
              <a:xfrm>
                <a:off x="2368" y="124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normAutofit fontScale="32500" lnSpcReduction="20000"/>
              </a:bodyPr>
              <a:lstStyle/>
              <a:p>
                <a:pPr algn="ctr">
                  <a:lnSpc>
                    <a:spcPct val="100000"/>
                  </a:lnSpc>
                  <a:spcBef>
                    <a:spcPct val="50000"/>
                  </a:spcBef>
                  <a:buClr>
                    <a:schemeClr val="accent2"/>
                  </a:buClr>
                  <a:buSzTx/>
                  <a:buFont typeface="Wingdings" charset="2"/>
                  <a:buNone/>
                </a:pPr>
                <a:r>
                  <a:rPr lang="en-US" sz="1600" b="1" dirty="0">
                    <a:solidFill>
                      <a:srgbClr val="CC0000"/>
                    </a:solidFill>
                  </a:rPr>
                  <a:t>Information Technology</a:t>
                </a:r>
                <a:endParaRPr lang="en-US" sz="1600" b="1" dirty="0">
                  <a:solidFill>
                    <a:schemeClr val="tx1"/>
                  </a:solidFill>
                </a:endParaRPr>
              </a:p>
            </p:txBody>
          </p:sp>
        </p:grpSp>
        <p:sp>
          <p:nvSpPr>
            <p:cNvPr id="29" name="Rectangle 31"/>
            <p:cNvSpPr>
              <a:spLocks noChangeArrowheads="1"/>
            </p:cNvSpPr>
            <p:nvPr/>
          </p:nvSpPr>
          <p:spPr bwMode="auto">
            <a:xfrm>
              <a:off x="2278063" y="3238500"/>
              <a:ext cx="4483100" cy="1573213"/>
            </a:xfrm>
            <a:prstGeom prst="rect">
              <a:avLst/>
            </a:prstGeom>
            <a:solidFill>
              <a:schemeClr val="bg1"/>
            </a:solidFill>
            <a:ln w="9525">
              <a:noFill/>
              <a:miter lim="800000"/>
              <a:headEnd/>
              <a:tailEnd/>
            </a:ln>
            <a:effectLst/>
          </p:spPr>
          <p:txBody>
            <a:bodyPr wrap="square" anchor="ctr">
              <a:prstTxWarp prst="textNoShape">
                <a:avLst/>
              </a:prstTxWarp>
              <a:normAutofit/>
            </a:bodyPr>
            <a:lstStyle/>
            <a:p>
              <a:endParaRPr lang="en-US"/>
            </a:p>
          </p:txBody>
        </p:sp>
        <p:sp>
          <p:nvSpPr>
            <p:cNvPr id="30" name="Rectangle 32"/>
            <p:cNvSpPr>
              <a:spLocks noChangeArrowheads="1"/>
            </p:cNvSpPr>
            <p:nvPr/>
          </p:nvSpPr>
          <p:spPr bwMode="auto">
            <a:xfrm>
              <a:off x="2278063" y="3238500"/>
              <a:ext cx="4483100" cy="1573213"/>
            </a:xfrm>
            <a:prstGeom prst="rect">
              <a:avLst/>
            </a:prstGeom>
            <a:solidFill>
              <a:schemeClr val="bg1"/>
            </a:solidFill>
            <a:ln w="9525">
              <a:noFill/>
              <a:miter lim="800000"/>
              <a:headEnd/>
              <a:tailEnd/>
            </a:ln>
            <a:effectLst/>
          </p:spPr>
          <p:txBody>
            <a:bodyPr wrap="square" anchor="ctr">
              <a:prstTxWarp prst="textNoShape">
                <a:avLst/>
              </a:prstTxWarp>
              <a:normAutofit/>
            </a:bodyPr>
            <a:lstStyle/>
            <a:p>
              <a:endParaRPr lang="en-US"/>
            </a:p>
          </p:txBody>
        </p:sp>
        <p:grpSp>
          <p:nvGrpSpPr>
            <p:cNvPr id="31" name="Group 33"/>
            <p:cNvGrpSpPr>
              <a:grpSpLocks/>
            </p:cNvGrpSpPr>
            <p:nvPr/>
          </p:nvGrpSpPr>
          <p:grpSpPr bwMode="auto">
            <a:xfrm>
              <a:off x="2327275" y="3233740"/>
              <a:ext cx="4300538" cy="5618164"/>
              <a:chOff x="1466" y="2037"/>
              <a:chExt cx="2709" cy="3539"/>
            </a:xfrm>
          </p:grpSpPr>
          <p:pic>
            <p:nvPicPr>
              <p:cNvPr id="32" name="Picture 34"/>
              <p:cNvPicPr>
                <a:picLocks noChangeAspect="1" noChangeArrowheads="1"/>
              </p:cNvPicPr>
              <p:nvPr/>
            </p:nvPicPr>
            <p:blipFill>
              <a:blip r:embed="rId12"/>
              <a:srcRect/>
              <a:stretch>
                <a:fillRect/>
              </a:stretch>
            </p:blipFill>
            <p:spPr bwMode="black">
              <a:xfrm>
                <a:off x="2853" y="2037"/>
                <a:ext cx="1322" cy="974"/>
              </a:xfrm>
              <a:prstGeom prst="rect">
                <a:avLst/>
              </a:prstGeom>
              <a:noFill/>
              <a:ln w="9525">
                <a:noFill/>
                <a:miter lim="800000"/>
                <a:headEnd/>
                <a:tailEnd/>
              </a:ln>
              <a:effectLst/>
            </p:spPr>
          </p:pic>
          <p:pic>
            <p:nvPicPr>
              <p:cNvPr id="33" name="Picture 35"/>
              <p:cNvPicPr>
                <a:picLocks noChangeAspect="1" noChangeArrowheads="1"/>
              </p:cNvPicPr>
              <p:nvPr/>
            </p:nvPicPr>
            <p:blipFill>
              <a:blip r:embed="rId13"/>
              <a:srcRect/>
              <a:stretch>
                <a:fillRect/>
              </a:stretch>
            </p:blipFill>
            <p:spPr bwMode="black">
              <a:xfrm>
                <a:off x="1466" y="2062"/>
                <a:ext cx="1300" cy="965"/>
              </a:xfrm>
              <a:prstGeom prst="rect">
                <a:avLst/>
              </a:prstGeom>
              <a:noFill/>
              <a:ln w="9525">
                <a:noFill/>
                <a:miter lim="800000"/>
                <a:headEnd/>
                <a:tailEnd/>
              </a:ln>
              <a:effectLst/>
            </p:spPr>
          </p:pic>
          <p:pic>
            <p:nvPicPr>
              <p:cNvPr id="34" name="Picture 36"/>
              <p:cNvPicPr>
                <a:picLocks noChangeAspect="1" noChangeArrowheads="1"/>
              </p:cNvPicPr>
              <p:nvPr/>
            </p:nvPicPr>
            <p:blipFill>
              <a:blip r:embed="rId14"/>
              <a:srcRect/>
              <a:stretch>
                <a:fillRect/>
              </a:stretch>
            </p:blipFill>
            <p:spPr bwMode="black">
              <a:xfrm>
                <a:off x="2170" y="2528"/>
                <a:ext cx="1326" cy="974"/>
              </a:xfrm>
              <a:prstGeom prst="rect">
                <a:avLst/>
              </a:prstGeom>
              <a:noFill/>
              <a:ln w="9525">
                <a:noFill/>
                <a:miter lim="800000"/>
                <a:headEnd/>
                <a:tailEnd/>
              </a:ln>
              <a:effectLst/>
            </p:spPr>
          </p:pic>
          <p:sp>
            <p:nvSpPr>
              <p:cNvPr id="35" name="Text Box 37"/>
              <p:cNvSpPr txBox="1">
                <a:spLocks noChangeArrowheads="1"/>
              </p:cNvSpPr>
              <p:nvPr/>
            </p:nvSpPr>
            <p:spPr bwMode="auto">
              <a:xfrm>
                <a:off x="1589" y="2101"/>
                <a:ext cx="1087" cy="528"/>
              </a:xfrm>
              <a:prstGeom prst="rect">
                <a:avLst/>
              </a:prstGeom>
              <a:noFill/>
              <a:ln w="9525">
                <a:noFill/>
                <a:miter lim="800000"/>
                <a:headEnd/>
                <a:tailEnd/>
              </a:ln>
              <a:effectLst/>
            </p:spPr>
            <p:txBody>
              <a:bodyPr wrap="square">
                <a:prstTxWarp prst="textNoShape">
                  <a:avLst/>
                </a:prstTxWarp>
                <a:normAutofit/>
              </a:bodyPr>
              <a:lstStyle/>
              <a:p>
                <a:pPr algn="ctr"/>
                <a:r>
                  <a:rPr lang="en-US" sz="700" b="1" dirty="0"/>
                  <a:t>Mission Performance</a:t>
                </a:r>
              </a:p>
            </p:txBody>
          </p:sp>
          <p:sp>
            <p:nvSpPr>
              <p:cNvPr id="36" name="Text Box 38"/>
              <p:cNvSpPr txBox="1">
                <a:spLocks noChangeArrowheads="1"/>
              </p:cNvSpPr>
              <p:nvPr/>
            </p:nvSpPr>
            <p:spPr bwMode="auto">
              <a:xfrm>
                <a:off x="2985" y="2097"/>
                <a:ext cx="1087" cy="672"/>
              </a:xfrm>
              <a:prstGeom prst="rect">
                <a:avLst/>
              </a:prstGeom>
              <a:noFill/>
              <a:ln w="9525">
                <a:noFill/>
                <a:miter lim="800000"/>
                <a:headEnd/>
                <a:tailEnd/>
              </a:ln>
              <a:effectLst/>
            </p:spPr>
            <p:txBody>
              <a:bodyPr wrap="square">
                <a:prstTxWarp prst="textNoShape">
                  <a:avLst/>
                </a:prstTxWarp>
                <a:normAutofit/>
              </a:bodyPr>
              <a:lstStyle/>
              <a:p>
                <a:pPr algn="ctr"/>
                <a:r>
                  <a:rPr lang="en-US" sz="700" b="1" dirty="0"/>
                  <a:t>Financial Performance</a:t>
                </a:r>
              </a:p>
            </p:txBody>
          </p:sp>
          <p:sp>
            <p:nvSpPr>
              <p:cNvPr id="37" name="Text Box 39"/>
              <p:cNvSpPr txBox="1">
                <a:spLocks noChangeArrowheads="1"/>
              </p:cNvSpPr>
              <p:nvPr/>
            </p:nvSpPr>
            <p:spPr bwMode="auto">
              <a:xfrm>
                <a:off x="2293" y="2557"/>
                <a:ext cx="1087" cy="3019"/>
              </a:xfrm>
              <a:prstGeom prst="rect">
                <a:avLst/>
              </a:prstGeom>
              <a:noFill/>
              <a:ln w="9525">
                <a:noFill/>
                <a:miter lim="800000"/>
                <a:headEnd/>
                <a:tailEnd/>
              </a:ln>
              <a:effectLst/>
            </p:spPr>
            <p:txBody>
              <a:bodyPr wrap="square">
                <a:prstTxWarp prst="textNoShape">
                  <a:avLst/>
                </a:prstTxWarp>
                <a:normAutofit/>
              </a:bodyPr>
              <a:lstStyle/>
              <a:p>
                <a:pPr algn="ctr"/>
                <a:r>
                  <a:rPr lang="en-US" sz="700" b="1" dirty="0"/>
                  <a:t>Operational Performance</a:t>
                </a:r>
              </a:p>
            </p:txBody>
          </p:sp>
        </p:grpSp>
      </p:grpSp>
      <p:sp>
        <p:nvSpPr>
          <p:cNvPr id="54" name="Rectangle 53"/>
          <p:cNvSpPr>
            <a:spLocks noChangeArrowheads="1"/>
          </p:cNvSpPr>
          <p:nvPr/>
        </p:nvSpPr>
        <p:spPr bwMode="auto">
          <a:xfrm>
            <a:off x="4044950" y="1635125"/>
            <a:ext cx="1849438" cy="1466850"/>
          </a:xfrm>
          <a:prstGeom prst="rect">
            <a:avLst/>
          </a:prstGeom>
          <a:blipFill dpi="0" rotWithShape="1">
            <a:blip r:embed="rId15">
              <a:alphaModFix amt="91000"/>
            </a:blip>
            <a:srcRect/>
            <a:stretch>
              <a:fillRect/>
            </a:stretch>
          </a:blipFill>
          <a:ln w="12700">
            <a:noFill/>
            <a:round/>
            <a:headEnd/>
            <a:tailEnd/>
          </a:ln>
        </p:spPr>
        <p:txBody>
          <a:bodyPr anchor="ctr">
            <a:prstTxWarp prst="textNoShape">
              <a:avLst/>
            </a:prstTxWarp>
          </a:bodyPr>
          <a:lstStyle/>
          <a:p>
            <a:endParaRPr lang="en-US"/>
          </a:p>
        </p:txBody>
      </p:sp>
      <p:pic>
        <p:nvPicPr>
          <p:cNvPr id="55" name="Picture 3" descr="EaAngled copy"/>
          <p:cNvPicPr>
            <a:picLocks noChangeAspect="1" noChangeArrowheads="1"/>
          </p:cNvPicPr>
          <p:nvPr/>
        </p:nvPicPr>
        <p:blipFill>
          <a:blip r:embed="rId16"/>
          <a:srcRect/>
          <a:stretch>
            <a:fillRect/>
          </a:stretch>
        </p:blipFill>
        <p:spPr bwMode="auto">
          <a:xfrm>
            <a:off x="2667000" y="1447800"/>
            <a:ext cx="2297113" cy="1530350"/>
          </a:xfrm>
          <a:prstGeom prst="rect">
            <a:avLst/>
          </a:prstGeom>
          <a:noFill/>
          <a:ln w="9525">
            <a:noFill/>
            <a:miter lim="800000"/>
            <a:headEnd/>
            <a:tailEnd/>
          </a:ln>
        </p:spPr>
      </p:pic>
      <p:sp>
        <p:nvSpPr>
          <p:cNvPr id="56" name="TextBox 55"/>
          <p:cNvSpPr txBox="1"/>
          <p:nvPr/>
        </p:nvSpPr>
        <p:spPr>
          <a:xfrm>
            <a:off x="3505200" y="4495800"/>
            <a:ext cx="2442496" cy="346249"/>
          </a:xfrm>
          <a:prstGeom prst="rect">
            <a:avLst/>
          </a:prstGeom>
          <a:noFill/>
        </p:spPr>
        <p:txBody>
          <a:bodyPr wrap="none" rtlCol="0">
            <a:spAutoFit/>
          </a:bodyPr>
          <a:lstStyle/>
          <a:p>
            <a:r>
              <a:rPr lang="en-US" dirty="0" smtClean="0"/>
              <a:t>Physical Meets Digital</a:t>
            </a:r>
            <a:endParaRPr lang="en-US" dirty="0"/>
          </a:p>
        </p:txBody>
      </p:sp>
      <p:sp>
        <p:nvSpPr>
          <p:cNvPr id="57" name="TextBox 56"/>
          <p:cNvSpPr txBox="1"/>
          <p:nvPr/>
        </p:nvSpPr>
        <p:spPr>
          <a:xfrm>
            <a:off x="762000" y="2590800"/>
            <a:ext cx="2096360" cy="346249"/>
          </a:xfrm>
          <a:prstGeom prst="rect">
            <a:avLst/>
          </a:prstGeom>
          <a:noFill/>
        </p:spPr>
        <p:txBody>
          <a:bodyPr wrap="none" rtlCol="0">
            <a:spAutoFit/>
          </a:bodyPr>
          <a:lstStyle/>
          <a:p>
            <a:r>
              <a:rPr lang="en-US" dirty="0" smtClean="0"/>
              <a:t>Business Analytics</a:t>
            </a:r>
            <a:endParaRPr lang="en-US" dirty="0"/>
          </a:p>
        </p:txBody>
      </p:sp>
      <p:sp>
        <p:nvSpPr>
          <p:cNvPr id="58" name="TextBox 57"/>
          <p:cNvSpPr txBox="1"/>
          <p:nvPr/>
        </p:nvSpPr>
        <p:spPr>
          <a:xfrm>
            <a:off x="2743200" y="1143000"/>
            <a:ext cx="2981706" cy="346249"/>
          </a:xfrm>
          <a:prstGeom prst="rect">
            <a:avLst/>
          </a:prstGeom>
          <a:noFill/>
        </p:spPr>
        <p:txBody>
          <a:bodyPr wrap="none" rtlCol="0">
            <a:spAutoFit/>
          </a:bodyPr>
          <a:lstStyle/>
          <a:p>
            <a:r>
              <a:rPr lang="en-US" dirty="0" smtClean="0"/>
              <a:t>Municipal Reference Model</a:t>
            </a:r>
            <a:endParaRPr lang="en-US" dirty="0"/>
          </a:p>
        </p:txBody>
      </p:sp>
      <p:grpSp>
        <p:nvGrpSpPr>
          <p:cNvPr id="60" name="Group 59"/>
          <p:cNvGrpSpPr/>
          <p:nvPr/>
        </p:nvGrpSpPr>
        <p:grpSpPr>
          <a:xfrm>
            <a:off x="5653088" y="2590800"/>
            <a:ext cx="3490912" cy="1952625"/>
            <a:chOff x="1766888" y="1916113"/>
            <a:chExt cx="5011737" cy="2627312"/>
          </a:xfrm>
        </p:grpSpPr>
        <p:sp>
          <p:nvSpPr>
            <p:cNvPr id="61" name="Rectangle 4"/>
            <p:cNvSpPr>
              <a:spLocks noChangeArrowheads="1"/>
            </p:cNvSpPr>
            <p:nvPr/>
          </p:nvSpPr>
          <p:spPr bwMode="auto">
            <a:xfrm>
              <a:off x="1982788" y="3579813"/>
              <a:ext cx="993775" cy="549275"/>
            </a:xfrm>
            <a:prstGeom prst="rect">
              <a:avLst/>
            </a:prstGeom>
            <a:solidFill>
              <a:schemeClr val="accent1"/>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chemeClr val="accent1"/>
              </a:extrusionClr>
            </a:sp3d>
          </p:spPr>
          <p:txBody>
            <a:bodyPr anchorCtr="1">
              <a:flatTx/>
            </a:bodyPr>
            <a:lstStyle/>
            <a:p>
              <a:pPr algn="ctr" eaLnBrk="1" hangingPunct="1">
                <a:lnSpc>
                  <a:spcPct val="130000"/>
                </a:lnSpc>
                <a:buClr>
                  <a:schemeClr val="accent2"/>
                </a:buClr>
                <a:defRPr/>
              </a:pPr>
              <a:r>
                <a:rPr lang="en-US" sz="700" b="1" dirty="0" err="1">
                  <a:solidFill>
                    <a:schemeClr val="bg1"/>
                  </a:solidFill>
                  <a:effectLst>
                    <a:outerShdw blurRad="38100" dist="38100" dir="2700000" algn="tl">
                      <a:srgbClr val="000000"/>
                    </a:outerShdw>
                  </a:effectLst>
                  <a:ea typeface="+mn-ea"/>
                  <a:cs typeface="Arial" charset="0"/>
                </a:rPr>
                <a:t>ClearQuest</a:t>
              </a:r>
              <a:endParaRPr lang="en-US" sz="700" b="1" dirty="0">
                <a:solidFill>
                  <a:schemeClr val="bg1"/>
                </a:solidFill>
                <a:effectLst>
                  <a:outerShdw blurRad="38100" dist="38100" dir="2700000" algn="tl">
                    <a:srgbClr val="000000"/>
                  </a:outerShdw>
                </a:effectLst>
                <a:ea typeface="+mn-ea"/>
                <a:cs typeface="Arial" charset="0"/>
              </a:endParaRPr>
            </a:p>
            <a:p>
              <a:pPr algn="ctr" eaLnBrk="1" hangingPunct="1">
                <a:lnSpc>
                  <a:spcPct val="120000"/>
                </a:lnSpc>
                <a:buClr>
                  <a:schemeClr val="accent2"/>
                </a:buClr>
                <a:defRPr/>
              </a:pPr>
              <a:r>
                <a:rPr lang="en-US" sz="700" b="1" dirty="0" err="1">
                  <a:solidFill>
                    <a:schemeClr val="bg1"/>
                  </a:solidFill>
                  <a:effectLst>
                    <a:outerShdw blurRad="38100" dist="38100" dir="2700000" algn="tl">
                      <a:srgbClr val="000000"/>
                    </a:outerShdw>
                  </a:effectLst>
                  <a:ea typeface="+mn-ea"/>
                  <a:cs typeface="Arial" charset="0"/>
                </a:rPr>
                <a:t>ClearCase</a:t>
              </a:r>
              <a:endParaRPr lang="en-US" sz="700" b="1" dirty="0">
                <a:solidFill>
                  <a:schemeClr val="bg1"/>
                </a:solidFill>
                <a:effectLst>
                  <a:outerShdw blurRad="38100" dist="38100" dir="2700000" algn="tl">
                    <a:srgbClr val="000000"/>
                  </a:outerShdw>
                </a:effectLst>
                <a:ea typeface="+mn-ea"/>
                <a:cs typeface="Arial" charset="0"/>
              </a:endParaRPr>
            </a:p>
          </p:txBody>
        </p:sp>
        <p:sp>
          <p:nvSpPr>
            <p:cNvPr id="62" name="Rectangle 5"/>
            <p:cNvSpPr>
              <a:spLocks noChangeArrowheads="1"/>
            </p:cNvSpPr>
            <p:nvPr/>
          </p:nvSpPr>
          <p:spPr bwMode="auto">
            <a:xfrm>
              <a:off x="5610225" y="3540125"/>
              <a:ext cx="949325" cy="549275"/>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eaLnBrk="1" hangingPunct="1">
                <a:buClr>
                  <a:schemeClr val="accent2"/>
                </a:buClr>
                <a:defRPr/>
              </a:pPr>
              <a:r>
                <a:rPr lang="en-US" sz="900" b="1" dirty="0" smtClean="0">
                  <a:solidFill>
                    <a:schemeClr val="bg1"/>
                  </a:solidFill>
                  <a:effectLst>
                    <a:outerShdw blurRad="38100" dist="38100" dir="2700000" algn="tl">
                      <a:srgbClr val="000000"/>
                    </a:outerShdw>
                  </a:effectLst>
                  <a:ea typeface="+mn-ea"/>
                  <a:cs typeface="Arial" charset="0"/>
                </a:rPr>
                <a:t>Quality </a:t>
              </a:r>
              <a:r>
                <a:rPr lang="en-US" sz="900" b="1" dirty="0">
                  <a:solidFill>
                    <a:schemeClr val="bg1"/>
                  </a:solidFill>
                  <a:effectLst>
                    <a:outerShdw blurRad="38100" dist="38100" dir="2700000" algn="tl">
                      <a:srgbClr val="000000"/>
                    </a:outerShdw>
                  </a:effectLst>
                  <a:ea typeface="+mn-ea"/>
                  <a:cs typeface="Arial" charset="0"/>
                </a:rPr>
                <a:t>Manager  </a:t>
              </a:r>
            </a:p>
          </p:txBody>
        </p:sp>
        <p:sp>
          <p:nvSpPr>
            <p:cNvPr id="63" name="Rectangle 6"/>
            <p:cNvSpPr>
              <a:spLocks noChangeArrowheads="1"/>
            </p:cNvSpPr>
            <p:nvPr/>
          </p:nvSpPr>
          <p:spPr bwMode="auto">
            <a:xfrm>
              <a:off x="4153103" y="3573463"/>
              <a:ext cx="1531554" cy="520701"/>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eaLnBrk="1" hangingPunct="1">
                <a:buClr>
                  <a:schemeClr val="accent2"/>
                </a:buClr>
                <a:defRPr/>
              </a:pPr>
              <a:r>
                <a:rPr lang="en-US" sz="900" b="1" dirty="0" smtClean="0">
                  <a:solidFill>
                    <a:schemeClr val="bg1"/>
                  </a:solidFill>
                  <a:effectLst>
                    <a:outerShdw blurRad="38100" dist="38100" dir="2700000" algn="tl">
                      <a:srgbClr val="000000"/>
                    </a:outerShdw>
                  </a:effectLst>
                  <a:ea typeface="+mn-ea"/>
                  <a:cs typeface="Arial" charset="0"/>
                </a:rPr>
                <a:t>Requirements</a:t>
              </a:r>
            </a:p>
            <a:p>
              <a:pPr algn="ctr" eaLnBrk="1" hangingPunct="1">
                <a:buClr>
                  <a:schemeClr val="accent2"/>
                </a:buClr>
                <a:defRPr/>
              </a:pPr>
              <a:r>
                <a:rPr lang="en-US" sz="900" b="1" dirty="0" smtClean="0">
                  <a:solidFill>
                    <a:schemeClr val="bg1"/>
                  </a:solidFill>
                  <a:effectLst>
                    <a:outerShdw blurRad="38100" dist="38100" dir="2700000" algn="tl">
                      <a:srgbClr val="000000"/>
                    </a:outerShdw>
                  </a:effectLst>
                  <a:ea typeface="+mn-ea"/>
                </a:rPr>
                <a:t>Professional</a:t>
              </a:r>
              <a:endParaRPr lang="en-US" sz="900" b="1" dirty="0">
                <a:solidFill>
                  <a:schemeClr val="bg1"/>
                </a:solidFill>
                <a:effectLst>
                  <a:outerShdw blurRad="38100" dist="38100" dir="2700000" algn="tl">
                    <a:srgbClr val="000000"/>
                  </a:outerShdw>
                </a:effectLst>
                <a:ea typeface="+mn-ea"/>
                <a:cs typeface="Arial" charset="0"/>
              </a:endParaRPr>
            </a:p>
          </p:txBody>
        </p:sp>
        <p:pic>
          <p:nvPicPr>
            <p:cNvPr id="64" name="Picture 9" descr="Architect"/>
            <p:cNvPicPr preferRelativeResize="0">
              <a:picLocks noChangeAspect="1" noChangeArrowheads="1"/>
            </p:cNvPicPr>
            <p:nvPr/>
          </p:nvPicPr>
          <p:blipFill>
            <a:blip r:embed="rId17"/>
            <a:srcRect b="32808"/>
            <a:stretch>
              <a:fillRect/>
            </a:stretch>
          </p:blipFill>
          <p:spPr bwMode="auto">
            <a:xfrm>
              <a:off x="2243138" y="1985963"/>
              <a:ext cx="604837" cy="406400"/>
            </a:xfrm>
            <a:prstGeom prst="rect">
              <a:avLst/>
            </a:prstGeom>
            <a:noFill/>
            <a:ln w="9525">
              <a:noFill/>
              <a:miter lim="800000"/>
              <a:headEnd/>
              <a:tailEnd/>
            </a:ln>
          </p:spPr>
        </p:pic>
        <p:pic>
          <p:nvPicPr>
            <p:cNvPr id="65" name="Picture 12" descr="Executive_HaloHeads"/>
            <p:cNvPicPr preferRelativeResize="0">
              <a:picLocks noChangeAspect="1" noChangeArrowheads="1"/>
            </p:cNvPicPr>
            <p:nvPr/>
          </p:nvPicPr>
          <p:blipFill>
            <a:blip r:embed="rId18">
              <a:lum bright="-12000"/>
            </a:blip>
            <a:srcRect/>
            <a:stretch>
              <a:fillRect/>
            </a:stretch>
          </p:blipFill>
          <p:spPr bwMode="auto">
            <a:xfrm>
              <a:off x="3325813" y="2039938"/>
              <a:ext cx="744537" cy="381000"/>
            </a:xfrm>
            <a:prstGeom prst="rect">
              <a:avLst/>
            </a:prstGeom>
            <a:noFill/>
            <a:ln w="9525">
              <a:noFill/>
              <a:miter lim="800000"/>
              <a:headEnd/>
              <a:tailEnd/>
            </a:ln>
          </p:spPr>
        </p:pic>
        <p:pic>
          <p:nvPicPr>
            <p:cNvPr id="66" name="Picture 13" descr="Executive_HaloHeads"/>
            <p:cNvPicPr preferRelativeResize="0">
              <a:picLocks noChangeAspect="1" noChangeArrowheads="1"/>
            </p:cNvPicPr>
            <p:nvPr/>
          </p:nvPicPr>
          <p:blipFill>
            <a:blip r:embed="rId18">
              <a:lum bright="-12000"/>
            </a:blip>
            <a:srcRect/>
            <a:stretch>
              <a:fillRect/>
            </a:stretch>
          </p:blipFill>
          <p:spPr bwMode="auto">
            <a:xfrm>
              <a:off x="5761038" y="4067175"/>
              <a:ext cx="822325" cy="420688"/>
            </a:xfrm>
            <a:prstGeom prst="rect">
              <a:avLst/>
            </a:prstGeom>
            <a:noFill/>
            <a:ln w="9525">
              <a:noFill/>
              <a:miter lim="800000"/>
              <a:headEnd/>
              <a:tailEnd/>
            </a:ln>
          </p:spPr>
        </p:pic>
        <p:sp>
          <p:nvSpPr>
            <p:cNvPr id="67" name="Rectangle 19"/>
            <p:cNvSpPr>
              <a:spLocks noChangeArrowheads="1"/>
            </p:cNvSpPr>
            <p:nvPr/>
          </p:nvSpPr>
          <p:spPr bwMode="auto">
            <a:xfrm>
              <a:off x="3021013" y="3579813"/>
              <a:ext cx="854075" cy="549275"/>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eaLnBrk="1" hangingPunct="1">
                <a:lnSpc>
                  <a:spcPct val="70000"/>
                </a:lnSpc>
                <a:buClr>
                  <a:schemeClr val="accent2"/>
                </a:buClr>
                <a:defRPr/>
              </a:pPr>
              <a:endParaRPr lang="en-US" sz="800" b="1" dirty="0">
                <a:solidFill>
                  <a:schemeClr val="bg1"/>
                </a:solidFill>
                <a:effectLst>
                  <a:outerShdw blurRad="38100" dist="38100" dir="2700000" algn="tl">
                    <a:srgbClr val="000000"/>
                  </a:outerShdw>
                </a:effectLst>
                <a:ea typeface="+mn-ea"/>
                <a:cs typeface="Arial" charset="0"/>
              </a:endParaRPr>
            </a:p>
            <a:p>
              <a:pPr algn="ctr" eaLnBrk="1" hangingPunct="1">
                <a:lnSpc>
                  <a:spcPct val="70000"/>
                </a:lnSpc>
                <a:buClr>
                  <a:schemeClr val="accent2"/>
                </a:buClr>
                <a:defRPr/>
              </a:pPr>
              <a:r>
                <a:rPr lang="en-US" sz="800" b="1" dirty="0">
                  <a:solidFill>
                    <a:schemeClr val="bg1"/>
                  </a:solidFill>
                  <a:effectLst>
                    <a:outerShdw blurRad="38100" dist="38100" dir="2700000" algn="tl">
                      <a:srgbClr val="000000"/>
                    </a:outerShdw>
                  </a:effectLst>
                  <a:ea typeface="+mn-ea"/>
                  <a:cs typeface="Arial" charset="0"/>
                </a:rPr>
                <a:t>Rational Team Concert</a:t>
              </a:r>
            </a:p>
          </p:txBody>
        </p:sp>
        <p:sp>
          <p:nvSpPr>
            <p:cNvPr id="68" name="Rectangle 20"/>
            <p:cNvSpPr>
              <a:spLocks noChangeArrowheads="1"/>
            </p:cNvSpPr>
            <p:nvPr/>
          </p:nvSpPr>
          <p:spPr bwMode="auto">
            <a:xfrm>
              <a:off x="1766888" y="3311525"/>
              <a:ext cx="5011737" cy="260350"/>
            </a:xfrm>
            <a:prstGeom prst="rect">
              <a:avLst/>
            </a:prstGeom>
            <a:solidFill>
              <a:srgbClr val="A4AEFC"/>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A4AEFC"/>
              </a:extrusionClr>
            </a:sp3d>
          </p:spPr>
          <p:txBody>
            <a:bodyPr anchorCtr="1">
              <a:flatTx/>
            </a:bodyPr>
            <a:lstStyle/>
            <a:p>
              <a:pPr algn="ctr" eaLnBrk="1" hangingPunct="1">
                <a:lnSpc>
                  <a:spcPct val="70000"/>
                </a:lnSpc>
                <a:buClr>
                  <a:schemeClr val="accent2"/>
                </a:buClr>
                <a:defRPr/>
              </a:pPr>
              <a:r>
                <a:rPr lang="en-US" sz="1200" b="1" dirty="0" smtClean="0">
                  <a:solidFill>
                    <a:schemeClr val="bg1"/>
                  </a:solidFill>
                  <a:effectLst>
                    <a:outerShdw blurRad="38100" dist="38100" dir="2700000" algn="tl">
                      <a:srgbClr val="000000"/>
                    </a:outerShdw>
                  </a:effectLst>
                  <a:ea typeface="+mn-ea"/>
                </a:rPr>
                <a:t>Jazz</a:t>
              </a:r>
              <a:r>
                <a:rPr lang="en-US" sz="1200" b="1" dirty="0" smtClean="0">
                  <a:solidFill>
                    <a:schemeClr val="bg1"/>
                  </a:solidFill>
                  <a:effectLst>
                    <a:outerShdw blurRad="38100" dist="38100" dir="2700000" algn="tl">
                      <a:srgbClr val="000000"/>
                    </a:outerShdw>
                  </a:effectLst>
                  <a:ea typeface="+mn-ea"/>
                  <a:cs typeface="Arial" charset="0"/>
                </a:rPr>
                <a:t> </a:t>
              </a:r>
              <a:r>
                <a:rPr lang="en-US" sz="1200" b="1" dirty="0">
                  <a:solidFill>
                    <a:schemeClr val="bg1"/>
                  </a:solidFill>
                  <a:effectLst>
                    <a:outerShdw blurRad="38100" dist="38100" dir="2700000" algn="tl">
                      <a:srgbClr val="000000"/>
                    </a:outerShdw>
                  </a:effectLst>
                  <a:ea typeface="+mn-ea"/>
                  <a:cs typeface="Arial" charset="0"/>
                </a:rPr>
                <a:t>Platform</a:t>
              </a:r>
            </a:p>
          </p:txBody>
        </p:sp>
        <p:sp>
          <p:nvSpPr>
            <p:cNvPr id="69" name="Rectangle 22"/>
            <p:cNvSpPr>
              <a:spLocks noChangeArrowheads="1"/>
            </p:cNvSpPr>
            <p:nvPr/>
          </p:nvSpPr>
          <p:spPr bwMode="auto">
            <a:xfrm>
              <a:off x="4481294" y="2736347"/>
              <a:ext cx="1068388" cy="493713"/>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eaLnBrk="1" hangingPunct="1">
                <a:lnSpc>
                  <a:spcPct val="70000"/>
                </a:lnSpc>
                <a:buClr>
                  <a:schemeClr val="accent2"/>
                </a:buClr>
                <a:defRPr/>
              </a:pPr>
              <a:endParaRPr lang="en-US" sz="1000" b="1" dirty="0" smtClean="0">
                <a:solidFill>
                  <a:schemeClr val="bg1"/>
                </a:solidFill>
                <a:effectLst>
                  <a:outerShdw blurRad="38100" dist="38100" dir="2700000" algn="tl">
                    <a:srgbClr val="000000"/>
                  </a:outerShdw>
                </a:effectLst>
                <a:ea typeface="+mn-ea"/>
              </a:endParaRPr>
            </a:p>
            <a:p>
              <a:pPr algn="ctr" eaLnBrk="1" hangingPunct="1">
                <a:lnSpc>
                  <a:spcPct val="70000"/>
                </a:lnSpc>
                <a:buClr>
                  <a:schemeClr val="accent2"/>
                </a:buClr>
                <a:defRPr/>
              </a:pPr>
              <a:r>
                <a:rPr lang="en-US" sz="1000" b="1" dirty="0" smtClean="0">
                  <a:solidFill>
                    <a:schemeClr val="bg1"/>
                  </a:solidFill>
                  <a:effectLst>
                    <a:outerShdw blurRad="38100" dist="38100" dir="2700000" algn="tl">
                      <a:srgbClr val="000000"/>
                    </a:outerShdw>
                  </a:effectLst>
                  <a:ea typeface="+mn-ea"/>
                </a:rPr>
                <a:t>DOORS</a:t>
              </a:r>
              <a:endParaRPr lang="en-US" sz="1000" b="1" dirty="0">
                <a:solidFill>
                  <a:schemeClr val="bg1"/>
                </a:solidFill>
                <a:effectLst>
                  <a:outerShdw blurRad="38100" dist="38100" dir="2700000" algn="tl">
                    <a:srgbClr val="000000"/>
                  </a:outerShdw>
                </a:effectLst>
                <a:ea typeface="+mn-ea"/>
                <a:cs typeface="Arial" charset="0"/>
              </a:endParaRPr>
            </a:p>
          </p:txBody>
        </p:sp>
        <p:sp>
          <p:nvSpPr>
            <p:cNvPr id="70" name="Rectangle 23"/>
            <p:cNvSpPr>
              <a:spLocks noChangeArrowheads="1"/>
            </p:cNvSpPr>
            <p:nvPr/>
          </p:nvSpPr>
          <p:spPr bwMode="auto">
            <a:xfrm>
              <a:off x="1989138" y="2743200"/>
              <a:ext cx="1022350" cy="549275"/>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eaLnBrk="1" hangingPunct="1">
                <a:lnSpc>
                  <a:spcPct val="130000"/>
                </a:lnSpc>
                <a:buClr>
                  <a:schemeClr val="accent2"/>
                </a:buClr>
                <a:defRPr/>
              </a:pPr>
              <a:r>
                <a:rPr lang="en-US" sz="1000" b="1" dirty="0">
                  <a:solidFill>
                    <a:schemeClr val="bg1"/>
                  </a:solidFill>
                  <a:effectLst>
                    <a:outerShdw blurRad="38100" dist="38100" dir="2700000" algn="tl">
                      <a:srgbClr val="000000"/>
                    </a:outerShdw>
                  </a:effectLst>
                  <a:ea typeface="+mn-ea"/>
                  <a:cs typeface="Arial" charset="0"/>
                </a:rPr>
                <a:t>Asset</a:t>
              </a:r>
            </a:p>
            <a:p>
              <a:pPr algn="ctr" eaLnBrk="1" hangingPunct="1">
                <a:buClr>
                  <a:schemeClr val="accent2"/>
                </a:buClr>
                <a:defRPr/>
              </a:pPr>
              <a:r>
                <a:rPr lang="en-US" sz="1000" b="1" dirty="0">
                  <a:solidFill>
                    <a:schemeClr val="bg1"/>
                  </a:solidFill>
                  <a:effectLst>
                    <a:outerShdw blurRad="38100" dist="38100" dir="2700000" algn="tl">
                      <a:srgbClr val="000000"/>
                    </a:outerShdw>
                  </a:effectLst>
                  <a:ea typeface="+mn-ea"/>
                  <a:cs typeface="Arial" charset="0"/>
                </a:rPr>
                <a:t>Manager</a:t>
              </a:r>
            </a:p>
          </p:txBody>
        </p:sp>
        <p:sp>
          <p:nvSpPr>
            <p:cNvPr id="71" name="Rectangle 24"/>
            <p:cNvSpPr>
              <a:spLocks noChangeArrowheads="1"/>
            </p:cNvSpPr>
            <p:nvPr/>
          </p:nvSpPr>
          <p:spPr bwMode="auto">
            <a:xfrm>
              <a:off x="5665787" y="2752725"/>
              <a:ext cx="1042987" cy="514350"/>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eaLnBrk="1" hangingPunct="1">
                <a:lnSpc>
                  <a:spcPct val="70000"/>
                </a:lnSpc>
                <a:buClr>
                  <a:schemeClr val="accent2"/>
                </a:buClr>
                <a:defRPr/>
              </a:pPr>
              <a:endParaRPr lang="en-US" sz="1000" b="1" dirty="0" smtClean="0">
                <a:solidFill>
                  <a:schemeClr val="bg1"/>
                </a:solidFill>
                <a:effectLst>
                  <a:outerShdw blurRad="38100" dist="38100" dir="2700000" algn="tl">
                    <a:srgbClr val="000000"/>
                  </a:outerShdw>
                </a:effectLst>
                <a:ea typeface="+mn-ea"/>
              </a:endParaRPr>
            </a:p>
            <a:p>
              <a:pPr algn="ctr" eaLnBrk="1" hangingPunct="1">
                <a:lnSpc>
                  <a:spcPct val="70000"/>
                </a:lnSpc>
                <a:buClr>
                  <a:schemeClr val="accent2"/>
                </a:buClr>
                <a:defRPr/>
              </a:pPr>
              <a:r>
                <a:rPr lang="en-US" sz="1000" b="1" dirty="0" smtClean="0">
                  <a:solidFill>
                    <a:schemeClr val="bg1"/>
                  </a:solidFill>
                  <a:effectLst>
                    <a:outerShdw blurRad="38100" dist="38100" dir="2700000" algn="tl">
                      <a:srgbClr val="000000"/>
                    </a:outerShdw>
                  </a:effectLst>
                  <a:ea typeface="+mn-ea"/>
                </a:rPr>
                <a:t>Rational</a:t>
              </a:r>
              <a:endParaRPr lang="en-US" sz="1000" b="1" dirty="0">
                <a:solidFill>
                  <a:schemeClr val="bg1"/>
                </a:solidFill>
                <a:effectLst>
                  <a:outerShdw blurRad="38100" dist="38100" dir="2700000" algn="tl">
                    <a:srgbClr val="000000"/>
                  </a:outerShdw>
                </a:effectLst>
                <a:ea typeface="+mn-ea"/>
                <a:cs typeface="Arial" charset="0"/>
              </a:endParaRPr>
            </a:p>
          </p:txBody>
        </p:sp>
        <p:sp>
          <p:nvSpPr>
            <p:cNvPr id="72" name="Text Box 25"/>
            <p:cNvSpPr txBox="1">
              <a:spLocks noChangeAspect="1" noChangeArrowheads="1"/>
            </p:cNvSpPr>
            <p:nvPr/>
          </p:nvSpPr>
          <p:spPr bwMode="auto">
            <a:xfrm>
              <a:off x="3059136" y="2326230"/>
              <a:ext cx="1138019" cy="265696"/>
            </a:xfrm>
            <a:prstGeom prst="rect">
              <a:avLst/>
            </a:prstGeom>
            <a:noFill/>
            <a:ln w="9525" algn="ctr">
              <a:noFill/>
              <a:miter lim="800000"/>
              <a:headEnd/>
              <a:tailEnd/>
            </a:ln>
            <a:effectLst/>
          </p:spPr>
          <p:txBody>
            <a:bodyPr/>
            <a:lstStyle/>
            <a:p>
              <a:pPr algn="ctr" eaLnBrk="1" hangingPunct="1">
                <a:lnSpc>
                  <a:spcPct val="85000"/>
                </a:lnSpc>
                <a:spcBef>
                  <a:spcPct val="25000"/>
                </a:spcBef>
                <a:defRPr/>
              </a:pPr>
              <a:r>
                <a:rPr lang="en-US" sz="1000" b="1" dirty="0">
                  <a:effectLst>
                    <a:outerShdw blurRad="38100" dist="38100" dir="2700000" algn="tl">
                      <a:srgbClr val="C0C0C0"/>
                    </a:outerShdw>
                  </a:effectLst>
                  <a:ea typeface="+mn-ea"/>
                  <a:cs typeface="Arial" charset="0"/>
                </a:rPr>
                <a:t>Architect</a:t>
              </a:r>
            </a:p>
          </p:txBody>
        </p:sp>
        <p:sp>
          <p:nvSpPr>
            <p:cNvPr id="73" name="Text Box 26"/>
            <p:cNvSpPr txBox="1">
              <a:spLocks noChangeArrowheads="1"/>
            </p:cNvSpPr>
            <p:nvPr/>
          </p:nvSpPr>
          <p:spPr bwMode="auto">
            <a:xfrm>
              <a:off x="1855772" y="2223701"/>
              <a:ext cx="1260474" cy="258763"/>
            </a:xfrm>
            <a:prstGeom prst="rect">
              <a:avLst/>
            </a:prstGeom>
            <a:noFill/>
            <a:ln w="9525">
              <a:noFill/>
              <a:miter lim="800000"/>
              <a:headEnd/>
              <a:tailEnd/>
            </a:ln>
          </p:spPr>
          <p:txBody>
            <a:bodyPr>
              <a:prstTxWarp prst="textNoShape">
                <a:avLst/>
              </a:prstTxWarp>
            </a:bodyPr>
            <a:lstStyle/>
            <a:p>
              <a:pPr algn="ctr" eaLnBrk="1" hangingPunct="1">
                <a:lnSpc>
                  <a:spcPct val="85000"/>
                </a:lnSpc>
                <a:spcBef>
                  <a:spcPct val="25000"/>
                </a:spcBef>
              </a:pPr>
              <a:r>
                <a:rPr lang="en-US" sz="1000" b="1" dirty="0">
                  <a:solidFill>
                    <a:srgbClr val="000000"/>
                  </a:solidFill>
                  <a:ea typeface="Arial" charset="0"/>
                  <a:cs typeface="Arial" charset="0"/>
                </a:rPr>
                <a:t>Asset Manager</a:t>
              </a:r>
            </a:p>
          </p:txBody>
        </p:sp>
        <p:pic>
          <p:nvPicPr>
            <p:cNvPr id="74" name="Picture 27" descr="Business-Analyst"/>
            <p:cNvPicPr preferRelativeResize="0">
              <a:picLocks noChangeAspect="1" noChangeArrowheads="1"/>
            </p:cNvPicPr>
            <p:nvPr/>
          </p:nvPicPr>
          <p:blipFill>
            <a:blip r:embed="rId19"/>
            <a:srcRect b="32808"/>
            <a:stretch>
              <a:fillRect/>
            </a:stretch>
          </p:blipFill>
          <p:spPr bwMode="auto">
            <a:xfrm>
              <a:off x="2841625" y="4137025"/>
              <a:ext cx="604838" cy="406400"/>
            </a:xfrm>
            <a:prstGeom prst="rect">
              <a:avLst/>
            </a:prstGeom>
            <a:noFill/>
            <a:ln w="9525">
              <a:noFill/>
              <a:miter lim="800000"/>
              <a:headEnd/>
              <a:tailEnd/>
            </a:ln>
          </p:spPr>
        </p:pic>
        <p:sp>
          <p:nvSpPr>
            <p:cNvPr id="75" name="Rectangle 34"/>
            <p:cNvSpPr>
              <a:spLocks noChangeArrowheads="1"/>
            </p:cNvSpPr>
            <p:nvPr/>
          </p:nvSpPr>
          <p:spPr bwMode="auto">
            <a:xfrm>
              <a:off x="3201988" y="2743200"/>
              <a:ext cx="1022350" cy="549275"/>
            </a:xfrm>
            <a:prstGeom prst="rect">
              <a:avLst/>
            </a:prstGeom>
            <a:solidFill>
              <a:srgbClr val="66FFFF"/>
            </a:solidFill>
            <a:ln w="12700" algn="ctr">
              <a:miter lim="800000"/>
              <a:headEnd/>
              <a:tailEnd/>
            </a:ln>
            <a:effectLst/>
            <a:scene3d>
              <a:camera prst="legacyObliqueTopRight"/>
              <a:lightRig rig="legacyFlat3" dir="b"/>
            </a:scene3d>
            <a:sp3d extrusionH="277800" prstMaterial="legacyMatte">
              <a:bevelT w="13500" h="13500" prst="angle"/>
              <a:bevelB w="13500" h="13500" prst="angle"/>
              <a:extrusionClr>
                <a:srgbClr val="66FFFF"/>
              </a:extrusionClr>
            </a:sp3d>
          </p:spPr>
          <p:txBody>
            <a:bodyPr anchorCtr="1">
              <a:flatTx/>
            </a:bodyPr>
            <a:lstStyle/>
            <a:p>
              <a:pPr algn="ctr" eaLnBrk="1" hangingPunct="1">
                <a:lnSpc>
                  <a:spcPct val="80000"/>
                </a:lnSpc>
                <a:buClr>
                  <a:schemeClr val="accent2"/>
                </a:buClr>
                <a:defRPr/>
              </a:pPr>
              <a:r>
                <a:rPr lang="en-US" sz="900" b="1" dirty="0">
                  <a:solidFill>
                    <a:schemeClr val="bg1"/>
                  </a:solidFill>
                  <a:effectLst>
                    <a:outerShdw blurRad="38100" dist="38100" dir="2700000" algn="tl">
                      <a:srgbClr val="000000"/>
                    </a:outerShdw>
                  </a:effectLst>
                  <a:ea typeface="+mn-ea"/>
                  <a:cs typeface="Arial" charset="0"/>
                </a:rPr>
                <a:t>Rational Software </a:t>
              </a:r>
              <a:r>
                <a:rPr lang="en-US" sz="900" b="1" dirty="0" smtClean="0">
                  <a:solidFill>
                    <a:schemeClr val="bg1"/>
                  </a:solidFill>
                  <a:effectLst>
                    <a:outerShdw blurRad="38100" dist="38100" dir="2700000" algn="tl">
                      <a:srgbClr val="000000"/>
                    </a:outerShdw>
                  </a:effectLst>
                  <a:ea typeface="+mn-ea"/>
                  <a:cs typeface="Arial" charset="0"/>
                </a:rPr>
                <a:t>Architect</a:t>
              </a:r>
              <a:endParaRPr lang="en-US" sz="900" b="1" dirty="0">
                <a:solidFill>
                  <a:schemeClr val="bg1"/>
                </a:solidFill>
                <a:effectLst>
                  <a:outerShdw blurRad="38100" dist="38100" dir="2700000" algn="tl">
                    <a:srgbClr val="000000"/>
                  </a:outerShdw>
                </a:effectLst>
                <a:ea typeface="+mn-ea"/>
                <a:cs typeface="Arial" charset="0"/>
              </a:endParaRPr>
            </a:p>
          </p:txBody>
        </p:sp>
        <p:pic>
          <p:nvPicPr>
            <p:cNvPr id="76" name="Picture 7" descr="Project-Manager"/>
            <p:cNvPicPr preferRelativeResize="0">
              <a:picLocks noChangeAspect="1" noChangeArrowheads="1"/>
            </p:cNvPicPr>
            <p:nvPr/>
          </p:nvPicPr>
          <p:blipFill>
            <a:blip r:embed="rId20"/>
            <a:srcRect b="32913"/>
            <a:stretch>
              <a:fillRect/>
            </a:stretch>
          </p:blipFill>
          <p:spPr bwMode="auto">
            <a:xfrm>
              <a:off x="5356468" y="1916113"/>
              <a:ext cx="793749" cy="533400"/>
            </a:xfrm>
            <a:prstGeom prst="rect">
              <a:avLst/>
            </a:prstGeom>
            <a:noFill/>
            <a:ln w="9525">
              <a:noFill/>
              <a:miter lim="800000"/>
              <a:headEnd/>
              <a:tailEnd/>
            </a:ln>
          </p:spPr>
        </p:pic>
        <p:sp>
          <p:nvSpPr>
            <p:cNvPr id="77" name="Text Box 8"/>
            <p:cNvSpPr txBox="1">
              <a:spLocks noChangeArrowheads="1"/>
            </p:cNvSpPr>
            <p:nvPr/>
          </p:nvSpPr>
          <p:spPr bwMode="auto">
            <a:xfrm>
              <a:off x="4481294" y="2326230"/>
              <a:ext cx="2297331" cy="205058"/>
            </a:xfrm>
            <a:prstGeom prst="rect">
              <a:avLst/>
            </a:prstGeom>
            <a:noFill/>
            <a:ln w="9525">
              <a:noFill/>
              <a:miter lim="800000"/>
              <a:headEnd/>
              <a:tailEnd/>
            </a:ln>
          </p:spPr>
          <p:txBody>
            <a:bodyPr>
              <a:prstTxWarp prst="textNoShape">
                <a:avLst/>
              </a:prstTxWarp>
            </a:bodyPr>
            <a:lstStyle/>
            <a:p>
              <a:pPr algn="ctr" eaLnBrk="1" hangingPunct="1">
                <a:lnSpc>
                  <a:spcPct val="85000"/>
                </a:lnSpc>
                <a:spcBef>
                  <a:spcPct val="25000"/>
                </a:spcBef>
              </a:pPr>
              <a:r>
                <a:rPr lang="en-US" sz="900" b="1" dirty="0">
                  <a:solidFill>
                    <a:srgbClr val="000000"/>
                  </a:solidFill>
                  <a:ea typeface="Arial" charset="0"/>
                  <a:cs typeface="Arial" charset="0"/>
                </a:rPr>
                <a:t>Requirements Manager</a:t>
              </a:r>
            </a:p>
          </p:txBody>
        </p:sp>
      </p:grpSp>
      <p:sp>
        <p:nvSpPr>
          <p:cNvPr id="78" name="TextBox 77"/>
          <p:cNvSpPr txBox="1"/>
          <p:nvPr/>
        </p:nvSpPr>
        <p:spPr>
          <a:xfrm>
            <a:off x="6665808" y="2286000"/>
            <a:ext cx="1689698" cy="346249"/>
          </a:xfrm>
          <a:prstGeom prst="rect">
            <a:avLst/>
          </a:prstGeom>
          <a:noFill/>
        </p:spPr>
        <p:txBody>
          <a:bodyPr wrap="none" rtlCol="0">
            <a:spAutoFit/>
          </a:bodyPr>
          <a:lstStyle/>
          <a:p>
            <a:r>
              <a:rPr lang="en-US" dirty="0" smtClean="0"/>
              <a:t>Triton Platform</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par>
                                <p:cTn id="8" presetID="10" presetClass="exit" presetSubtype="0" fill="hold" grpId="1" nodeType="withEffect">
                                  <p:stCondLst>
                                    <p:cond delay="0"/>
                                  </p:stCondLst>
                                  <p:childTnLst>
                                    <p:animEffect transition="out" filter="fade">
                                      <p:cBhvr>
                                        <p:cTn id="9" dur="2000"/>
                                        <p:tgtEl>
                                          <p:spTgt spid="54"/>
                                        </p:tgtEl>
                                      </p:cBhvr>
                                    </p:animEffect>
                                    <p:set>
                                      <p:cBhvr>
                                        <p:cTn id="10" dur="1" fill="hold">
                                          <p:stCondLst>
                                            <p:cond delay="19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noChangeArrowheads="1"/>
          </p:cNvSpPr>
          <p:nvPr/>
        </p:nvSpPr>
        <p:spPr bwMode="auto">
          <a:xfrm>
            <a:off x="4518025" y="3224213"/>
            <a:ext cx="1849438" cy="1466850"/>
          </a:xfrm>
          <a:prstGeom prst="rect">
            <a:avLst/>
          </a:prstGeom>
          <a:blipFill dpi="0" rotWithShape="1">
            <a:blip r:embed="rId3">
              <a:alphaModFix amt="91000"/>
            </a:blip>
            <a:srcRect/>
            <a:stretch>
              <a:fillRect/>
            </a:stretch>
          </a:blipFill>
          <a:ln w="12700">
            <a:noFill/>
            <a:round/>
            <a:headEnd/>
            <a:tailEnd/>
          </a:ln>
        </p:spPr>
        <p:txBody>
          <a:bodyPr anchor="ctr">
            <a:prstTxWarp prst="textNoShape">
              <a:avLst/>
            </a:prstTxWarp>
          </a:bodyPr>
          <a:lstStyle/>
          <a:p>
            <a:endParaRPr lang="en-US"/>
          </a:p>
        </p:txBody>
      </p:sp>
      <p:sp>
        <p:nvSpPr>
          <p:cNvPr id="66563" name="Slide Number Placeholder 3"/>
          <p:cNvSpPr>
            <a:spLocks noGrp="1"/>
          </p:cNvSpPr>
          <p:nvPr>
            <p:ph type="sldNum" sz="quarter" idx="10"/>
          </p:nvPr>
        </p:nvSpPr>
        <p:spPr>
          <a:noFill/>
          <a:ln/>
        </p:spPr>
        <p:txBody>
          <a:bodyPr/>
          <a:lstStyle/>
          <a:p>
            <a:fld id="{461A8A3D-AD76-2F4E-93BC-40095474A7AF}" type="slidenum">
              <a:rPr lang="en-GB"/>
              <a:pPr/>
              <a:t>32</a:t>
            </a:fld>
            <a:endParaRPr lang="en-GB"/>
          </a:p>
        </p:txBody>
      </p:sp>
      <p:sp>
        <p:nvSpPr>
          <p:cNvPr id="66564" name="Rectangle 2"/>
          <p:cNvSpPr>
            <a:spLocks noGrp="1" noChangeArrowheads="1"/>
          </p:cNvSpPr>
          <p:nvPr>
            <p:ph type="title"/>
          </p:nvPr>
        </p:nvSpPr>
        <p:spPr>
          <a:xfrm>
            <a:off x="0" y="414338"/>
            <a:ext cx="8943975" cy="874712"/>
          </a:xfrm>
        </p:spPr>
        <p:txBody>
          <a:bodyPr/>
          <a:lstStyle/>
          <a:p>
            <a:r>
              <a:rPr lang="en-US" b="1" smtClean="0"/>
              <a:t>Tooling Architecture: Rational System Architect (SA) for Strategic Enterprise Planning</a:t>
            </a:r>
            <a:r>
              <a:rPr lang="en-US" smtClean="0"/>
              <a:t> </a:t>
            </a:r>
          </a:p>
        </p:txBody>
      </p:sp>
      <p:pic>
        <p:nvPicPr>
          <p:cNvPr id="66565" name="Picture 6" descr="Quickr"/>
          <p:cNvPicPr>
            <a:picLocks noChangeAspect="1" noChangeArrowheads="1"/>
          </p:cNvPicPr>
          <p:nvPr/>
        </p:nvPicPr>
        <p:blipFill>
          <a:blip r:embed="rId4"/>
          <a:srcRect/>
          <a:stretch>
            <a:fillRect/>
          </a:stretch>
        </p:blipFill>
        <p:spPr bwMode="auto">
          <a:xfrm>
            <a:off x="627063" y="3143250"/>
            <a:ext cx="1828800" cy="1414463"/>
          </a:xfrm>
          <a:prstGeom prst="rect">
            <a:avLst/>
          </a:prstGeom>
          <a:noFill/>
          <a:ln w="28575">
            <a:solidFill>
              <a:srgbClr val="FFFF00"/>
            </a:solidFill>
            <a:miter lim="800000"/>
            <a:headEnd/>
            <a:tailEnd/>
          </a:ln>
        </p:spPr>
      </p:pic>
      <p:sp>
        <p:nvSpPr>
          <p:cNvPr id="66566" name="Text Box 7"/>
          <p:cNvSpPr txBox="1">
            <a:spLocks noChangeArrowheads="1"/>
          </p:cNvSpPr>
          <p:nvPr/>
        </p:nvSpPr>
        <p:spPr bwMode="auto">
          <a:xfrm>
            <a:off x="946150" y="2741613"/>
            <a:ext cx="1179513" cy="3048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dirty="0"/>
              <a:t>Lotus Quickr</a:t>
            </a:r>
          </a:p>
        </p:txBody>
      </p:sp>
      <p:sp>
        <p:nvSpPr>
          <p:cNvPr id="66567" name="Text Box 8"/>
          <p:cNvSpPr txBox="1">
            <a:spLocks noChangeArrowheads="1"/>
          </p:cNvSpPr>
          <p:nvPr/>
        </p:nvSpPr>
        <p:spPr bwMode="auto">
          <a:xfrm>
            <a:off x="3260725" y="2579688"/>
            <a:ext cx="2514600" cy="517525"/>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400"/>
              <a:t> System Architect, SA/XT, RAM, RPE</a:t>
            </a:r>
          </a:p>
        </p:txBody>
      </p:sp>
      <p:sp>
        <p:nvSpPr>
          <p:cNvPr id="66568" name="Text Box 9"/>
          <p:cNvSpPr txBox="1">
            <a:spLocks noChangeArrowheads="1"/>
          </p:cNvSpPr>
          <p:nvPr/>
        </p:nvSpPr>
        <p:spPr bwMode="auto">
          <a:xfrm>
            <a:off x="6759575" y="2579688"/>
            <a:ext cx="2384425" cy="517525"/>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400"/>
              <a:t>System Architect Extensibility</a:t>
            </a:r>
          </a:p>
        </p:txBody>
      </p:sp>
      <p:sp>
        <p:nvSpPr>
          <p:cNvPr id="66569" name="Text Box 16"/>
          <p:cNvSpPr txBox="1">
            <a:spLocks noChangeArrowheads="1"/>
          </p:cNvSpPr>
          <p:nvPr/>
        </p:nvSpPr>
        <p:spPr bwMode="auto">
          <a:xfrm>
            <a:off x="800100" y="1323975"/>
            <a:ext cx="1328738" cy="3048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a:t>Business User</a:t>
            </a:r>
          </a:p>
        </p:txBody>
      </p:sp>
      <p:sp>
        <p:nvSpPr>
          <p:cNvPr id="66570" name="Text Box 22"/>
          <p:cNvSpPr txBox="1">
            <a:spLocks noChangeArrowheads="1"/>
          </p:cNvSpPr>
          <p:nvPr/>
        </p:nvSpPr>
        <p:spPr bwMode="auto">
          <a:xfrm>
            <a:off x="3822700" y="1323975"/>
            <a:ext cx="1536700" cy="3048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a:t>Business Analyst</a:t>
            </a:r>
          </a:p>
        </p:txBody>
      </p:sp>
      <p:sp>
        <p:nvSpPr>
          <p:cNvPr id="66571" name="Text Box 28"/>
          <p:cNvSpPr txBox="1">
            <a:spLocks noChangeArrowheads="1"/>
          </p:cNvSpPr>
          <p:nvPr/>
        </p:nvSpPr>
        <p:spPr bwMode="auto">
          <a:xfrm>
            <a:off x="7270750" y="1323975"/>
            <a:ext cx="1266825" cy="3048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a:t>Meta Modeler</a:t>
            </a:r>
          </a:p>
        </p:txBody>
      </p:sp>
      <p:sp>
        <p:nvSpPr>
          <p:cNvPr id="66572" name="AutoShape 29"/>
          <p:cNvSpPr>
            <a:spLocks/>
          </p:cNvSpPr>
          <p:nvPr/>
        </p:nvSpPr>
        <p:spPr bwMode="auto">
          <a:xfrm rot="5400000">
            <a:off x="1350963" y="1481138"/>
            <a:ext cx="304800" cy="1905000"/>
          </a:xfrm>
          <a:prstGeom prst="leftBrace">
            <a:avLst>
              <a:gd name="adj1" fmla="val 52083"/>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66573" name="AutoShape 30"/>
          <p:cNvSpPr>
            <a:spLocks/>
          </p:cNvSpPr>
          <p:nvPr/>
        </p:nvSpPr>
        <p:spPr bwMode="auto">
          <a:xfrm rot="5400000">
            <a:off x="7734300" y="1481138"/>
            <a:ext cx="304800" cy="1905000"/>
          </a:xfrm>
          <a:prstGeom prst="leftBrace">
            <a:avLst>
              <a:gd name="adj1" fmla="val 52083"/>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66574" name="AutoShape 31"/>
          <p:cNvSpPr>
            <a:spLocks/>
          </p:cNvSpPr>
          <p:nvPr/>
        </p:nvSpPr>
        <p:spPr bwMode="auto">
          <a:xfrm rot="5400000">
            <a:off x="4438650" y="1481138"/>
            <a:ext cx="304800" cy="1905000"/>
          </a:xfrm>
          <a:prstGeom prst="leftBrace">
            <a:avLst>
              <a:gd name="adj1" fmla="val 52083"/>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66575" name="Text Box 32"/>
          <p:cNvSpPr txBox="1">
            <a:spLocks noChangeArrowheads="1"/>
          </p:cNvSpPr>
          <p:nvPr/>
        </p:nvSpPr>
        <p:spPr bwMode="auto">
          <a:xfrm>
            <a:off x="287338" y="5029200"/>
            <a:ext cx="2622550" cy="830263"/>
          </a:xfrm>
          <a:prstGeom prst="rect">
            <a:avLst/>
          </a:prstGeom>
          <a:noFill/>
          <a:ln w="9525">
            <a:noFill/>
            <a:miter lim="800000"/>
            <a:headEnd/>
            <a:tailEnd/>
          </a:ln>
        </p:spPr>
        <p:txBody>
          <a:bodyPr>
            <a:prstTxWarp prst="textNoShape">
              <a:avLst/>
            </a:prstTxWarp>
            <a:spAutoFit/>
          </a:bodyPr>
          <a:lstStyle/>
          <a:p>
            <a:pPr marL="114300" indent="-114300" algn="l">
              <a:lnSpc>
                <a:spcPct val="100000"/>
              </a:lnSpc>
              <a:buClrTx/>
              <a:buFontTx/>
              <a:buChar char="•"/>
            </a:pPr>
            <a:r>
              <a:rPr lang="en-US" sz="1200"/>
              <a:t>Review business component content published from SA</a:t>
            </a:r>
          </a:p>
          <a:p>
            <a:pPr marL="114300" indent="-114300" algn="l">
              <a:lnSpc>
                <a:spcPct val="100000"/>
              </a:lnSpc>
              <a:buClrTx/>
              <a:buFontTx/>
              <a:buChar char="•"/>
            </a:pPr>
            <a:r>
              <a:rPr lang="en-US" sz="1200"/>
              <a:t>Collaborate – forums, wikis</a:t>
            </a:r>
          </a:p>
          <a:p>
            <a:pPr marL="114300" indent="-114300" algn="l">
              <a:lnSpc>
                <a:spcPct val="100000"/>
              </a:lnSpc>
              <a:buClrTx/>
              <a:buFontTx/>
              <a:buChar char="•"/>
            </a:pPr>
            <a:endParaRPr lang="en-US" sz="1200"/>
          </a:p>
        </p:txBody>
      </p:sp>
      <p:sp>
        <p:nvSpPr>
          <p:cNvPr id="66576" name="Text Box 33"/>
          <p:cNvSpPr txBox="1">
            <a:spLocks noChangeArrowheads="1"/>
          </p:cNvSpPr>
          <p:nvPr/>
        </p:nvSpPr>
        <p:spPr bwMode="auto">
          <a:xfrm>
            <a:off x="2843213" y="4621213"/>
            <a:ext cx="4073525" cy="1917700"/>
          </a:xfrm>
          <a:prstGeom prst="rect">
            <a:avLst/>
          </a:prstGeom>
          <a:noFill/>
          <a:ln w="9525">
            <a:noFill/>
            <a:miter lim="800000"/>
            <a:headEnd/>
            <a:tailEnd/>
          </a:ln>
        </p:spPr>
        <p:txBody>
          <a:bodyPr>
            <a:prstTxWarp prst="textNoShape">
              <a:avLst/>
            </a:prstTxWarp>
            <a:spAutoFit/>
          </a:bodyPr>
          <a:lstStyle/>
          <a:p>
            <a:pPr marL="114300" lvl="1" indent="-114300" algn="l">
              <a:lnSpc>
                <a:spcPct val="100000"/>
              </a:lnSpc>
              <a:buClrTx/>
              <a:buFontTx/>
              <a:buChar char="•"/>
            </a:pPr>
            <a:r>
              <a:rPr lang="en-US" sz="1200"/>
              <a:t>Create &amp; manage business components </a:t>
            </a:r>
          </a:p>
          <a:p>
            <a:pPr marL="114300" lvl="1" indent="-114300" algn="l">
              <a:lnSpc>
                <a:spcPct val="100000"/>
              </a:lnSpc>
              <a:buClrTx/>
              <a:buFontTx/>
              <a:buChar char="•"/>
            </a:pPr>
            <a:r>
              <a:rPr lang="en-US" sz="1200"/>
              <a:t>Build relationships between components</a:t>
            </a:r>
          </a:p>
          <a:p>
            <a:pPr marL="114300" lvl="1" indent="-114300" algn="l">
              <a:lnSpc>
                <a:spcPct val="100000"/>
              </a:lnSpc>
              <a:buClrTx/>
              <a:buFontTx/>
              <a:buChar char="•"/>
            </a:pPr>
            <a:r>
              <a:rPr lang="en-US" sz="1200"/>
              <a:t>Query business components</a:t>
            </a:r>
          </a:p>
          <a:p>
            <a:pPr marL="114300" lvl="1" indent="-114300" algn="l">
              <a:lnSpc>
                <a:spcPct val="100000"/>
              </a:lnSpc>
              <a:buClrTx/>
              <a:buFontTx/>
              <a:buChar char="•"/>
            </a:pPr>
            <a:r>
              <a:rPr lang="en-US" sz="1200"/>
              <a:t>Compare business components in one municipality or across municipalities</a:t>
            </a:r>
          </a:p>
          <a:p>
            <a:pPr marL="114300" lvl="1" indent="-114300" algn="l">
              <a:lnSpc>
                <a:spcPct val="100000"/>
              </a:lnSpc>
              <a:buClrTx/>
              <a:buFontTx/>
              <a:buChar char="•"/>
            </a:pPr>
            <a:r>
              <a:rPr lang="en-US" sz="1200"/>
              <a:t>Import/Export business component matrices</a:t>
            </a:r>
          </a:p>
          <a:p>
            <a:pPr marL="114300" lvl="1" indent="-114300" algn="l">
              <a:lnSpc>
                <a:spcPct val="100000"/>
              </a:lnSpc>
              <a:buClrTx/>
              <a:buFontTx/>
              <a:buChar char="•"/>
            </a:pPr>
            <a:r>
              <a:rPr lang="en-US" sz="1200"/>
              <a:t>Elaborate on business components with documents, BPMN diagrams, UC diagrams</a:t>
            </a:r>
          </a:p>
          <a:p>
            <a:pPr marL="114300" lvl="1" indent="-114300" algn="l">
              <a:lnSpc>
                <a:spcPct val="100000"/>
              </a:lnSpc>
              <a:buClrTx/>
              <a:buFontTx/>
              <a:buChar char="•"/>
            </a:pPr>
            <a:r>
              <a:rPr lang="en-US" sz="1200"/>
              <a:t>Web Interface (SA/XT)</a:t>
            </a:r>
          </a:p>
          <a:p>
            <a:pPr algn="l">
              <a:lnSpc>
                <a:spcPct val="100000"/>
              </a:lnSpc>
              <a:buClrTx/>
              <a:buFontTx/>
              <a:buChar char="•"/>
            </a:pPr>
            <a:endParaRPr lang="en-US" sz="1200"/>
          </a:p>
        </p:txBody>
      </p:sp>
      <p:sp>
        <p:nvSpPr>
          <p:cNvPr id="66577" name="Text Box 34"/>
          <p:cNvSpPr txBox="1">
            <a:spLocks noChangeArrowheads="1"/>
          </p:cNvSpPr>
          <p:nvPr/>
        </p:nvSpPr>
        <p:spPr bwMode="auto">
          <a:xfrm>
            <a:off x="6853238" y="5029200"/>
            <a:ext cx="2290762" cy="1200150"/>
          </a:xfrm>
          <a:prstGeom prst="rect">
            <a:avLst/>
          </a:prstGeom>
          <a:noFill/>
          <a:ln w="9525">
            <a:noFill/>
            <a:miter lim="800000"/>
            <a:headEnd/>
            <a:tailEnd/>
          </a:ln>
        </p:spPr>
        <p:txBody>
          <a:bodyPr>
            <a:prstTxWarp prst="textNoShape">
              <a:avLst/>
            </a:prstTxWarp>
            <a:spAutoFit/>
          </a:bodyPr>
          <a:lstStyle/>
          <a:p>
            <a:pPr marL="114300" indent="-114300" algn="l">
              <a:lnSpc>
                <a:spcPct val="100000"/>
              </a:lnSpc>
              <a:buClrTx/>
              <a:buFontTx/>
              <a:buChar char="•"/>
            </a:pPr>
            <a:r>
              <a:rPr lang="en-US" sz="1200"/>
              <a:t>Create and extend MRM meta-model</a:t>
            </a:r>
          </a:p>
          <a:p>
            <a:pPr marL="114300" indent="-114300" algn="l">
              <a:lnSpc>
                <a:spcPct val="100000"/>
              </a:lnSpc>
              <a:buClrTx/>
              <a:buFontTx/>
              <a:buChar char="•"/>
            </a:pPr>
            <a:r>
              <a:rPr lang="en-US" sz="1200"/>
              <a:t>Compare meta models (versions of one municipality or across municipalities)</a:t>
            </a:r>
          </a:p>
        </p:txBody>
      </p:sp>
      <p:pic>
        <p:nvPicPr>
          <p:cNvPr id="66578" name="Picture 3" descr="EaAngled copy"/>
          <p:cNvPicPr>
            <a:picLocks noChangeAspect="1" noChangeArrowheads="1"/>
          </p:cNvPicPr>
          <p:nvPr/>
        </p:nvPicPr>
        <p:blipFill>
          <a:blip r:embed="rId5"/>
          <a:srcRect/>
          <a:stretch>
            <a:fillRect/>
          </a:stretch>
        </p:blipFill>
        <p:spPr bwMode="auto">
          <a:xfrm>
            <a:off x="3140075" y="3036888"/>
            <a:ext cx="2297113" cy="1530350"/>
          </a:xfrm>
          <a:prstGeom prst="rect">
            <a:avLst/>
          </a:prstGeom>
          <a:noFill/>
          <a:ln w="9525">
            <a:noFill/>
            <a:miter lim="800000"/>
            <a:headEnd/>
            <a:tailEnd/>
          </a:ln>
        </p:spPr>
      </p:pic>
      <p:pic>
        <p:nvPicPr>
          <p:cNvPr id="66579" name="Picture 36"/>
          <p:cNvPicPr>
            <a:picLocks noChangeAspect="1"/>
          </p:cNvPicPr>
          <p:nvPr/>
        </p:nvPicPr>
        <p:blipFill>
          <a:blip r:embed="rId6"/>
          <a:srcRect/>
          <a:stretch>
            <a:fillRect/>
          </a:stretch>
        </p:blipFill>
        <p:spPr bwMode="auto">
          <a:xfrm>
            <a:off x="6581775" y="3198813"/>
            <a:ext cx="2392363" cy="1616075"/>
          </a:xfrm>
          <a:prstGeom prst="rect">
            <a:avLst/>
          </a:prstGeom>
          <a:noFill/>
          <a:ln w="9525">
            <a:noFill/>
            <a:miter lim="800000"/>
            <a:headEnd/>
            <a:tailEnd/>
          </a:ln>
        </p:spPr>
      </p:pic>
      <p:grpSp>
        <p:nvGrpSpPr>
          <p:cNvPr id="66580" name="Group 35"/>
          <p:cNvGrpSpPr>
            <a:grpSpLocks/>
          </p:cNvGrpSpPr>
          <p:nvPr/>
        </p:nvGrpSpPr>
        <p:grpSpPr bwMode="auto">
          <a:xfrm>
            <a:off x="1385888" y="1700213"/>
            <a:ext cx="306387" cy="581025"/>
            <a:chOff x="827" y="912"/>
            <a:chExt cx="192" cy="480"/>
          </a:xfrm>
        </p:grpSpPr>
        <p:sp>
          <p:nvSpPr>
            <p:cNvPr id="66593"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6594"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5"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6"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7"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6581" name="Group 41"/>
          <p:cNvGrpSpPr>
            <a:grpSpLocks/>
          </p:cNvGrpSpPr>
          <p:nvPr/>
        </p:nvGrpSpPr>
        <p:grpSpPr bwMode="auto">
          <a:xfrm>
            <a:off x="4427538" y="1700213"/>
            <a:ext cx="306387" cy="581025"/>
            <a:chOff x="827" y="912"/>
            <a:chExt cx="192" cy="480"/>
          </a:xfrm>
        </p:grpSpPr>
        <p:sp>
          <p:nvSpPr>
            <p:cNvPr id="66588"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6589"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0"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1"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2"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6582" name="Group 47"/>
          <p:cNvGrpSpPr>
            <a:grpSpLocks/>
          </p:cNvGrpSpPr>
          <p:nvPr/>
        </p:nvGrpSpPr>
        <p:grpSpPr bwMode="auto">
          <a:xfrm>
            <a:off x="7721600" y="1700213"/>
            <a:ext cx="306388" cy="581025"/>
            <a:chOff x="827" y="912"/>
            <a:chExt cx="192" cy="480"/>
          </a:xfrm>
        </p:grpSpPr>
        <p:sp>
          <p:nvSpPr>
            <p:cNvPr id="66583"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6584"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85"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86"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87"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par>
                                <p:cTn id="8" presetID="10" presetClass="exit" presetSubtype="0" fill="hold" grpId="1" nodeType="withEffect">
                                  <p:stCondLst>
                                    <p:cond delay="0"/>
                                  </p:stCondLst>
                                  <p:childTnLst>
                                    <p:animEffect transition="out" filter="fade">
                                      <p:cBhvr>
                                        <p:cTn id="9" dur="2000"/>
                                        <p:tgtEl>
                                          <p:spTgt spid="34"/>
                                        </p:tgtEl>
                                      </p:cBhvr>
                                    </p:animEffect>
                                    <p:set>
                                      <p:cBhvr>
                                        <p:cTn id="10" dur="1" fill="hold">
                                          <p:stCondLst>
                                            <p:cond delay="1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noChangeArrowheads="1"/>
          </p:cNvSpPr>
          <p:nvPr/>
        </p:nvSpPr>
        <p:spPr bwMode="auto">
          <a:xfrm>
            <a:off x="1066800" y="3276600"/>
            <a:ext cx="1849438" cy="1466850"/>
          </a:xfrm>
          <a:prstGeom prst="rect">
            <a:avLst/>
          </a:prstGeom>
          <a:blipFill dpi="0" rotWithShape="1">
            <a:blip r:embed="rId3">
              <a:alphaModFix amt="91000"/>
            </a:blip>
            <a:srcRect/>
            <a:stretch>
              <a:fillRect/>
            </a:stretch>
          </a:blipFill>
          <a:ln w="12700">
            <a:noFill/>
            <a:round/>
            <a:headEnd/>
            <a:tailEnd/>
          </a:ln>
        </p:spPr>
        <p:txBody>
          <a:bodyPr anchor="ctr">
            <a:prstTxWarp prst="textNoShape">
              <a:avLst/>
            </a:prstTxWarp>
          </a:bodyPr>
          <a:lstStyle/>
          <a:p>
            <a:endParaRPr lang="en-US"/>
          </a:p>
        </p:txBody>
      </p:sp>
      <p:sp>
        <p:nvSpPr>
          <p:cNvPr id="66563" name="Slide Number Placeholder 3"/>
          <p:cNvSpPr>
            <a:spLocks noGrp="1"/>
          </p:cNvSpPr>
          <p:nvPr>
            <p:ph type="sldNum" sz="quarter" idx="10"/>
          </p:nvPr>
        </p:nvSpPr>
        <p:spPr>
          <a:noFill/>
          <a:ln/>
        </p:spPr>
        <p:txBody>
          <a:bodyPr/>
          <a:lstStyle/>
          <a:p>
            <a:fld id="{461A8A3D-AD76-2F4E-93BC-40095474A7AF}" type="slidenum">
              <a:rPr lang="en-GB"/>
              <a:pPr/>
              <a:t>33</a:t>
            </a:fld>
            <a:endParaRPr lang="en-GB"/>
          </a:p>
        </p:txBody>
      </p:sp>
      <p:sp>
        <p:nvSpPr>
          <p:cNvPr id="66564" name="Rectangle 2"/>
          <p:cNvSpPr>
            <a:spLocks noGrp="1" noChangeArrowheads="1"/>
          </p:cNvSpPr>
          <p:nvPr>
            <p:ph type="title"/>
          </p:nvPr>
        </p:nvSpPr>
        <p:spPr>
          <a:xfrm>
            <a:off x="0" y="414338"/>
            <a:ext cx="8943975" cy="874712"/>
          </a:xfrm>
        </p:spPr>
        <p:txBody>
          <a:bodyPr/>
          <a:lstStyle/>
          <a:p>
            <a:r>
              <a:rPr lang="en-US" b="1" dirty="0" smtClean="0"/>
              <a:t>Tooling Architecture: for Municipal Strategic Planning</a:t>
            </a:r>
            <a:r>
              <a:rPr lang="en-US" dirty="0" smtClean="0"/>
              <a:t> </a:t>
            </a:r>
          </a:p>
        </p:txBody>
      </p:sp>
      <p:pic>
        <p:nvPicPr>
          <p:cNvPr id="66565" name="Picture 6" descr="Quickr"/>
          <p:cNvPicPr>
            <a:picLocks noChangeAspect="1" noChangeArrowheads="1"/>
          </p:cNvPicPr>
          <p:nvPr/>
        </p:nvPicPr>
        <p:blipFill>
          <a:blip r:embed="rId4"/>
          <a:srcRect/>
          <a:stretch>
            <a:fillRect/>
          </a:stretch>
        </p:blipFill>
        <p:spPr bwMode="auto">
          <a:xfrm>
            <a:off x="304800" y="3048000"/>
            <a:ext cx="1828800" cy="1414463"/>
          </a:xfrm>
          <a:prstGeom prst="rect">
            <a:avLst/>
          </a:prstGeom>
          <a:noFill/>
          <a:ln w="28575">
            <a:solidFill>
              <a:srgbClr val="FFFF00"/>
            </a:solidFill>
            <a:miter lim="800000"/>
            <a:headEnd/>
            <a:tailEnd/>
          </a:ln>
        </p:spPr>
      </p:pic>
      <p:sp>
        <p:nvSpPr>
          <p:cNvPr id="66566" name="Text Box 7"/>
          <p:cNvSpPr txBox="1">
            <a:spLocks noChangeArrowheads="1"/>
          </p:cNvSpPr>
          <p:nvPr/>
        </p:nvSpPr>
        <p:spPr bwMode="auto">
          <a:xfrm>
            <a:off x="711701" y="2514600"/>
            <a:ext cx="1721683" cy="52322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dirty="0"/>
              <a:t>Lotus </a:t>
            </a:r>
            <a:r>
              <a:rPr lang="en-US" sz="1400" dirty="0" smtClean="0"/>
              <a:t>Connections, </a:t>
            </a:r>
            <a:endParaRPr lang="en-US" sz="1400" dirty="0" smtClean="0"/>
          </a:p>
          <a:p>
            <a:pPr>
              <a:lnSpc>
                <a:spcPct val="100000"/>
              </a:lnSpc>
              <a:buClrTx/>
              <a:buFontTx/>
              <a:buNone/>
            </a:pPr>
            <a:r>
              <a:rPr lang="en-US" sz="1400" dirty="0" smtClean="0">
                <a:solidFill>
                  <a:srgbClr val="28A5A2"/>
                </a:solidFill>
              </a:rPr>
              <a:t>Optional</a:t>
            </a:r>
            <a:r>
              <a:rPr lang="en-US" sz="1400" dirty="0" smtClean="0"/>
              <a:t>: SA/XT</a:t>
            </a:r>
            <a:endParaRPr lang="en-US" sz="1400" dirty="0"/>
          </a:p>
        </p:txBody>
      </p:sp>
      <p:sp>
        <p:nvSpPr>
          <p:cNvPr id="66567" name="Text Box 8"/>
          <p:cNvSpPr txBox="1">
            <a:spLocks noChangeArrowheads="1"/>
          </p:cNvSpPr>
          <p:nvPr/>
        </p:nvSpPr>
        <p:spPr bwMode="auto">
          <a:xfrm>
            <a:off x="3200400" y="2514600"/>
            <a:ext cx="2514600" cy="523220"/>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400" dirty="0"/>
              <a:t> System </a:t>
            </a:r>
            <a:r>
              <a:rPr lang="en-US" sz="1400" dirty="0" smtClean="0"/>
              <a:t>Architect,</a:t>
            </a:r>
          </a:p>
          <a:p>
            <a:pPr>
              <a:lnSpc>
                <a:spcPct val="100000"/>
              </a:lnSpc>
              <a:buClrTx/>
              <a:buFontTx/>
              <a:buNone/>
            </a:pPr>
            <a:r>
              <a:rPr lang="en-US" sz="1400" dirty="0" smtClean="0">
                <a:solidFill>
                  <a:schemeClr val="accent6"/>
                </a:solidFill>
              </a:rPr>
              <a:t>Optional</a:t>
            </a:r>
            <a:r>
              <a:rPr lang="en-US" sz="1400" dirty="0" smtClean="0"/>
              <a:t>: </a:t>
            </a:r>
            <a:r>
              <a:rPr lang="en-US" sz="1400" dirty="0"/>
              <a:t>RAM, RPE</a:t>
            </a:r>
          </a:p>
        </p:txBody>
      </p:sp>
      <p:sp>
        <p:nvSpPr>
          <p:cNvPr id="66568" name="Text Box 9"/>
          <p:cNvSpPr txBox="1">
            <a:spLocks noChangeArrowheads="1"/>
          </p:cNvSpPr>
          <p:nvPr/>
        </p:nvSpPr>
        <p:spPr bwMode="auto">
          <a:xfrm>
            <a:off x="6759575" y="2579688"/>
            <a:ext cx="2384425" cy="307777"/>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400" dirty="0" smtClean="0"/>
              <a:t>Focal </a:t>
            </a:r>
            <a:r>
              <a:rPr lang="en-US" sz="1400" dirty="0" smtClean="0"/>
              <a:t>Point</a:t>
            </a:r>
            <a:endParaRPr lang="en-US" sz="1400" dirty="0"/>
          </a:p>
        </p:txBody>
      </p:sp>
      <p:sp>
        <p:nvSpPr>
          <p:cNvPr id="66569" name="Text Box 16"/>
          <p:cNvSpPr txBox="1">
            <a:spLocks noChangeArrowheads="1"/>
          </p:cNvSpPr>
          <p:nvPr/>
        </p:nvSpPr>
        <p:spPr bwMode="auto">
          <a:xfrm>
            <a:off x="800100" y="1323975"/>
            <a:ext cx="1328738" cy="3048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a:t>Business User</a:t>
            </a:r>
          </a:p>
        </p:txBody>
      </p:sp>
      <p:sp>
        <p:nvSpPr>
          <p:cNvPr id="66570" name="Text Box 22"/>
          <p:cNvSpPr txBox="1">
            <a:spLocks noChangeArrowheads="1"/>
          </p:cNvSpPr>
          <p:nvPr/>
        </p:nvSpPr>
        <p:spPr bwMode="auto">
          <a:xfrm>
            <a:off x="3822700" y="1323975"/>
            <a:ext cx="1536700" cy="3048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dirty="0"/>
              <a:t>Business Analyst</a:t>
            </a:r>
          </a:p>
        </p:txBody>
      </p:sp>
      <p:sp>
        <p:nvSpPr>
          <p:cNvPr id="66571" name="Text Box 28"/>
          <p:cNvSpPr txBox="1">
            <a:spLocks noChangeArrowheads="1"/>
          </p:cNvSpPr>
          <p:nvPr/>
        </p:nvSpPr>
        <p:spPr bwMode="auto">
          <a:xfrm>
            <a:off x="7467600" y="1295400"/>
            <a:ext cx="813043" cy="307777"/>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dirty="0" smtClean="0"/>
              <a:t>Planner</a:t>
            </a:r>
            <a:endParaRPr lang="en-US" sz="1400" dirty="0"/>
          </a:p>
        </p:txBody>
      </p:sp>
      <p:sp>
        <p:nvSpPr>
          <p:cNvPr id="66572" name="AutoShape 29"/>
          <p:cNvSpPr>
            <a:spLocks/>
          </p:cNvSpPr>
          <p:nvPr/>
        </p:nvSpPr>
        <p:spPr bwMode="auto">
          <a:xfrm rot="5400000">
            <a:off x="1350963" y="1481138"/>
            <a:ext cx="304800" cy="1905000"/>
          </a:xfrm>
          <a:prstGeom prst="leftBrace">
            <a:avLst>
              <a:gd name="adj1" fmla="val 52083"/>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66573" name="AutoShape 30"/>
          <p:cNvSpPr>
            <a:spLocks/>
          </p:cNvSpPr>
          <p:nvPr/>
        </p:nvSpPr>
        <p:spPr bwMode="auto">
          <a:xfrm rot="5400000">
            <a:off x="7734300" y="1481138"/>
            <a:ext cx="304800" cy="1905000"/>
          </a:xfrm>
          <a:prstGeom prst="leftBrace">
            <a:avLst>
              <a:gd name="adj1" fmla="val 52083"/>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66574" name="AutoShape 31"/>
          <p:cNvSpPr>
            <a:spLocks/>
          </p:cNvSpPr>
          <p:nvPr/>
        </p:nvSpPr>
        <p:spPr bwMode="auto">
          <a:xfrm rot="5400000">
            <a:off x="4438650" y="1481138"/>
            <a:ext cx="304800" cy="1905000"/>
          </a:xfrm>
          <a:prstGeom prst="leftBrace">
            <a:avLst>
              <a:gd name="adj1" fmla="val 52083"/>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66575" name="Text Box 32"/>
          <p:cNvSpPr txBox="1">
            <a:spLocks noChangeArrowheads="1"/>
          </p:cNvSpPr>
          <p:nvPr/>
        </p:nvSpPr>
        <p:spPr bwMode="auto">
          <a:xfrm>
            <a:off x="228600" y="4724400"/>
            <a:ext cx="2622550" cy="1938992"/>
          </a:xfrm>
          <a:prstGeom prst="rect">
            <a:avLst/>
          </a:prstGeom>
          <a:noFill/>
          <a:ln w="9525">
            <a:noFill/>
            <a:miter lim="800000"/>
            <a:headEnd/>
            <a:tailEnd/>
          </a:ln>
        </p:spPr>
        <p:txBody>
          <a:bodyPr>
            <a:prstTxWarp prst="textNoShape">
              <a:avLst/>
            </a:prstTxWarp>
            <a:spAutoFit/>
          </a:bodyPr>
          <a:lstStyle/>
          <a:p>
            <a:pPr marL="114300" indent="-114300" algn="l">
              <a:lnSpc>
                <a:spcPct val="100000"/>
              </a:lnSpc>
              <a:buClrTx/>
              <a:buFontTx/>
              <a:buChar char="•"/>
            </a:pPr>
            <a:r>
              <a:rPr lang="en-US" sz="1200" dirty="0" smtClean="0"/>
              <a:t>Collaborate </a:t>
            </a:r>
            <a:r>
              <a:rPr lang="en-US" sz="1200" dirty="0"/>
              <a:t>– forums, </a:t>
            </a:r>
            <a:r>
              <a:rPr lang="en-US" sz="1200" dirty="0" smtClean="0"/>
              <a:t>wikis, news, defects, enhancement, etc.</a:t>
            </a:r>
          </a:p>
          <a:p>
            <a:pPr marL="114300" indent="-114300" algn="l">
              <a:lnSpc>
                <a:spcPct val="100000"/>
              </a:lnSpc>
              <a:buClrTx/>
              <a:buFontTx/>
              <a:buChar char="•"/>
            </a:pPr>
            <a:r>
              <a:rPr lang="en-US" sz="1200" dirty="0" smtClean="0"/>
              <a:t>Capture, validate and reason about model content</a:t>
            </a:r>
          </a:p>
          <a:p>
            <a:pPr marL="114300" indent="-114300" algn="l">
              <a:lnSpc>
                <a:spcPct val="100000"/>
              </a:lnSpc>
              <a:buClrTx/>
              <a:buFontTx/>
              <a:buChar char="•"/>
            </a:pPr>
            <a:r>
              <a:rPr lang="en-US" sz="1200" dirty="0" smtClean="0"/>
              <a:t>Review business component content published from SA</a:t>
            </a:r>
          </a:p>
          <a:p>
            <a:pPr marL="114300" indent="-114300" algn="l">
              <a:lnSpc>
                <a:spcPct val="100000"/>
              </a:lnSpc>
              <a:buClrTx/>
              <a:buFontTx/>
              <a:buChar char="•"/>
            </a:pPr>
            <a:r>
              <a:rPr lang="en-US" sz="1200" dirty="0" smtClean="0"/>
              <a:t>Optional: Review and edit Municipal Model with SA/XT</a:t>
            </a:r>
          </a:p>
          <a:p>
            <a:pPr marL="114300" indent="-114300" algn="l">
              <a:lnSpc>
                <a:spcPct val="100000"/>
              </a:lnSpc>
              <a:buClrTx/>
              <a:buFontTx/>
              <a:buChar char="•"/>
            </a:pPr>
            <a:endParaRPr lang="en-US" sz="1200" dirty="0" smtClean="0"/>
          </a:p>
          <a:p>
            <a:pPr marL="114300" indent="-114300" algn="l">
              <a:lnSpc>
                <a:spcPct val="100000"/>
              </a:lnSpc>
              <a:buClrTx/>
              <a:buFontTx/>
              <a:buChar char="•"/>
            </a:pPr>
            <a:endParaRPr lang="en-US" sz="1200" dirty="0"/>
          </a:p>
        </p:txBody>
      </p:sp>
      <p:sp>
        <p:nvSpPr>
          <p:cNvPr id="66576" name="Text Box 33"/>
          <p:cNvSpPr txBox="1">
            <a:spLocks noChangeArrowheads="1"/>
          </p:cNvSpPr>
          <p:nvPr/>
        </p:nvSpPr>
        <p:spPr bwMode="auto">
          <a:xfrm>
            <a:off x="2843213" y="4621213"/>
            <a:ext cx="4073525" cy="1754327"/>
          </a:xfrm>
          <a:prstGeom prst="rect">
            <a:avLst/>
          </a:prstGeom>
          <a:noFill/>
          <a:ln w="9525">
            <a:noFill/>
            <a:miter lim="800000"/>
            <a:headEnd/>
            <a:tailEnd/>
          </a:ln>
        </p:spPr>
        <p:txBody>
          <a:bodyPr>
            <a:prstTxWarp prst="textNoShape">
              <a:avLst/>
            </a:prstTxWarp>
            <a:spAutoFit/>
          </a:bodyPr>
          <a:lstStyle/>
          <a:p>
            <a:pPr marL="114300" lvl="1" indent="-114300" algn="l">
              <a:lnSpc>
                <a:spcPct val="100000"/>
              </a:lnSpc>
              <a:buClrTx/>
              <a:buFontTx/>
              <a:buChar char="•"/>
            </a:pPr>
            <a:r>
              <a:rPr lang="en-US" sz="1200" dirty="0"/>
              <a:t>Create &amp; manage business components </a:t>
            </a:r>
          </a:p>
          <a:p>
            <a:pPr marL="114300" lvl="1" indent="-114300" algn="l">
              <a:lnSpc>
                <a:spcPct val="100000"/>
              </a:lnSpc>
              <a:buClrTx/>
              <a:buFontTx/>
              <a:buChar char="•"/>
            </a:pPr>
            <a:r>
              <a:rPr lang="en-US" sz="1200" dirty="0"/>
              <a:t>Build relationships between components</a:t>
            </a:r>
          </a:p>
          <a:p>
            <a:pPr marL="114300" lvl="1" indent="-114300" algn="l">
              <a:lnSpc>
                <a:spcPct val="100000"/>
              </a:lnSpc>
              <a:buClrTx/>
              <a:buFontTx/>
              <a:buChar char="•"/>
            </a:pPr>
            <a:r>
              <a:rPr lang="en-US" sz="1200" dirty="0"/>
              <a:t>Query business components</a:t>
            </a:r>
          </a:p>
          <a:p>
            <a:pPr marL="114300" lvl="1" indent="-114300" algn="l">
              <a:lnSpc>
                <a:spcPct val="100000"/>
              </a:lnSpc>
              <a:buClrTx/>
              <a:buFontTx/>
              <a:buChar char="•"/>
            </a:pPr>
            <a:r>
              <a:rPr lang="en-US" sz="1200" dirty="0"/>
              <a:t>Compare business components in one municipality or across municipalities</a:t>
            </a:r>
          </a:p>
          <a:p>
            <a:pPr marL="114300" lvl="1" indent="-114300" algn="l">
              <a:lnSpc>
                <a:spcPct val="100000"/>
              </a:lnSpc>
              <a:buClrTx/>
              <a:buFontTx/>
              <a:buChar char="•"/>
            </a:pPr>
            <a:r>
              <a:rPr lang="en-US" sz="1200" dirty="0"/>
              <a:t>Import/Export business component matrices</a:t>
            </a:r>
          </a:p>
          <a:p>
            <a:pPr marL="114300" lvl="1" indent="-114300" algn="l">
              <a:lnSpc>
                <a:spcPct val="100000"/>
              </a:lnSpc>
              <a:buClrTx/>
              <a:buFontTx/>
              <a:buChar char="•"/>
            </a:pPr>
            <a:r>
              <a:rPr lang="en-US" sz="1200" dirty="0"/>
              <a:t>Elaborate on business components with documents, BPMN diagrams, UC </a:t>
            </a:r>
            <a:r>
              <a:rPr lang="en-US" sz="1200" dirty="0" smtClean="0"/>
              <a:t>diagrams</a:t>
            </a:r>
          </a:p>
          <a:p>
            <a:pPr marL="114300" lvl="1" indent="-114300" algn="l">
              <a:lnSpc>
                <a:spcPct val="100000"/>
              </a:lnSpc>
              <a:buClrTx/>
              <a:buFontTx/>
              <a:buChar char="•"/>
            </a:pPr>
            <a:r>
              <a:rPr lang="en-US" sz="1200" dirty="0" smtClean="0"/>
              <a:t>Compare and merge content from different analysts</a:t>
            </a:r>
          </a:p>
        </p:txBody>
      </p:sp>
      <p:sp>
        <p:nvSpPr>
          <p:cNvPr id="66577" name="Text Box 34"/>
          <p:cNvSpPr txBox="1">
            <a:spLocks noChangeArrowheads="1"/>
          </p:cNvSpPr>
          <p:nvPr/>
        </p:nvSpPr>
        <p:spPr bwMode="auto">
          <a:xfrm>
            <a:off x="6853238" y="4724400"/>
            <a:ext cx="2290762" cy="1938992"/>
          </a:xfrm>
          <a:prstGeom prst="rect">
            <a:avLst/>
          </a:prstGeom>
          <a:noFill/>
          <a:ln w="9525">
            <a:noFill/>
            <a:miter lim="800000"/>
            <a:headEnd/>
            <a:tailEnd/>
          </a:ln>
        </p:spPr>
        <p:txBody>
          <a:bodyPr>
            <a:prstTxWarp prst="textNoShape">
              <a:avLst/>
            </a:prstTxWarp>
            <a:spAutoFit/>
          </a:bodyPr>
          <a:lstStyle/>
          <a:p>
            <a:pPr marL="114300" indent="-114300" algn="l">
              <a:lnSpc>
                <a:spcPct val="100000"/>
              </a:lnSpc>
              <a:buClrTx/>
              <a:buFontTx/>
              <a:buChar char="•"/>
            </a:pPr>
            <a:r>
              <a:rPr lang="en-US" sz="1200" dirty="0" smtClean="0"/>
              <a:t>Perform cost/benefit analysis</a:t>
            </a:r>
          </a:p>
          <a:p>
            <a:pPr marL="114300" indent="-114300" algn="l">
              <a:lnSpc>
                <a:spcPct val="100000"/>
              </a:lnSpc>
              <a:buClrTx/>
              <a:buFontTx/>
              <a:buChar char="•"/>
            </a:pPr>
            <a:r>
              <a:rPr lang="en-US" sz="1200" dirty="0" smtClean="0"/>
              <a:t>Weight user importance against factors such as cost, development times, and available resources</a:t>
            </a:r>
          </a:p>
          <a:p>
            <a:pPr marL="114300" indent="-114300" algn="l">
              <a:lnSpc>
                <a:spcPct val="100000"/>
              </a:lnSpc>
              <a:buClrTx/>
              <a:buFontTx/>
              <a:buChar char="•"/>
            </a:pPr>
            <a:r>
              <a:rPr lang="en-US" sz="1200" dirty="0" smtClean="0"/>
              <a:t>Build, buy, or outsource decision</a:t>
            </a:r>
          </a:p>
          <a:p>
            <a:pPr marL="114300" lvl="1" indent="-114300" algn="l">
              <a:lnSpc>
                <a:spcPct val="100000"/>
              </a:lnSpc>
              <a:buClrTx/>
              <a:buFontTx/>
              <a:buChar char="•"/>
            </a:pPr>
            <a:r>
              <a:rPr lang="en-US" sz="1200" dirty="0" smtClean="0"/>
              <a:t>Optimize program and asset operations/maintenance</a:t>
            </a:r>
          </a:p>
          <a:p>
            <a:pPr marL="114300" indent="-114300" algn="l">
              <a:lnSpc>
                <a:spcPct val="100000"/>
              </a:lnSpc>
              <a:buClrTx/>
              <a:buFontTx/>
              <a:buChar char="•"/>
            </a:pPr>
            <a:endParaRPr lang="en-US" sz="1200" dirty="0"/>
          </a:p>
        </p:txBody>
      </p:sp>
      <p:pic>
        <p:nvPicPr>
          <p:cNvPr id="66578" name="Picture 3" descr="EaAngled copy"/>
          <p:cNvPicPr>
            <a:picLocks noChangeAspect="1" noChangeArrowheads="1"/>
          </p:cNvPicPr>
          <p:nvPr/>
        </p:nvPicPr>
        <p:blipFill>
          <a:blip r:embed="rId5"/>
          <a:srcRect/>
          <a:stretch>
            <a:fillRect/>
          </a:stretch>
        </p:blipFill>
        <p:spPr bwMode="auto">
          <a:xfrm>
            <a:off x="3429000" y="2971800"/>
            <a:ext cx="2297113" cy="1530350"/>
          </a:xfrm>
          <a:prstGeom prst="rect">
            <a:avLst/>
          </a:prstGeom>
          <a:noFill/>
          <a:ln w="9525">
            <a:noFill/>
            <a:miter lim="800000"/>
            <a:headEnd/>
            <a:tailEnd/>
          </a:ln>
        </p:spPr>
      </p:pic>
      <p:grpSp>
        <p:nvGrpSpPr>
          <p:cNvPr id="2" name="Group 35"/>
          <p:cNvGrpSpPr>
            <a:grpSpLocks/>
          </p:cNvGrpSpPr>
          <p:nvPr/>
        </p:nvGrpSpPr>
        <p:grpSpPr bwMode="auto">
          <a:xfrm>
            <a:off x="1385888" y="1700213"/>
            <a:ext cx="306387" cy="581025"/>
            <a:chOff x="827" y="912"/>
            <a:chExt cx="192" cy="480"/>
          </a:xfrm>
        </p:grpSpPr>
        <p:sp>
          <p:nvSpPr>
            <p:cNvPr id="66593"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6594"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5"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6"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7"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3" name="Group 41"/>
          <p:cNvGrpSpPr>
            <a:grpSpLocks/>
          </p:cNvGrpSpPr>
          <p:nvPr/>
        </p:nvGrpSpPr>
        <p:grpSpPr bwMode="auto">
          <a:xfrm>
            <a:off x="4427538" y="1700213"/>
            <a:ext cx="306387" cy="581025"/>
            <a:chOff x="827" y="912"/>
            <a:chExt cx="192" cy="480"/>
          </a:xfrm>
        </p:grpSpPr>
        <p:sp>
          <p:nvSpPr>
            <p:cNvPr id="66588"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6589"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0"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1"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2"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4" name="Group 47"/>
          <p:cNvGrpSpPr>
            <a:grpSpLocks/>
          </p:cNvGrpSpPr>
          <p:nvPr/>
        </p:nvGrpSpPr>
        <p:grpSpPr bwMode="auto">
          <a:xfrm>
            <a:off x="7721600" y="1700213"/>
            <a:ext cx="306388" cy="581025"/>
            <a:chOff x="827" y="912"/>
            <a:chExt cx="192" cy="480"/>
          </a:xfrm>
        </p:grpSpPr>
        <p:sp>
          <p:nvSpPr>
            <p:cNvPr id="66583"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6584"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85"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86"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87"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pic>
        <p:nvPicPr>
          <p:cNvPr id="38" name="Picture 8"/>
          <p:cNvPicPr>
            <a:picLocks noChangeAspect="1" noChangeArrowheads="1"/>
          </p:cNvPicPr>
          <p:nvPr/>
        </p:nvPicPr>
        <p:blipFill>
          <a:blip r:embed="rId6"/>
          <a:srcRect/>
          <a:stretch>
            <a:fillRect/>
          </a:stretch>
        </p:blipFill>
        <p:spPr bwMode="auto">
          <a:xfrm>
            <a:off x="6705600" y="3048000"/>
            <a:ext cx="2253144" cy="15240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par>
                                <p:cTn id="8" presetID="10" presetClass="exit" presetSubtype="0" fill="hold" grpId="1" nodeType="withEffect">
                                  <p:stCondLst>
                                    <p:cond delay="0"/>
                                  </p:stCondLst>
                                  <p:childTnLst>
                                    <p:animEffect transition="out" filter="fade">
                                      <p:cBhvr>
                                        <p:cTn id="9" dur="2000"/>
                                        <p:tgtEl>
                                          <p:spTgt spid="34"/>
                                        </p:tgtEl>
                                      </p:cBhvr>
                                    </p:animEffect>
                                    <p:set>
                                      <p:cBhvr>
                                        <p:cTn id="10" dur="1" fill="hold">
                                          <p:stCondLst>
                                            <p:cond delay="1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
          <p:cNvPicPr>
            <a:picLocks noChangeAspect="1" noChangeArrowheads="1"/>
          </p:cNvPicPr>
          <p:nvPr/>
        </p:nvPicPr>
        <p:blipFill>
          <a:blip r:embed="rId3"/>
          <a:srcRect/>
          <a:stretch>
            <a:fillRect/>
          </a:stretch>
        </p:blipFill>
        <p:spPr bwMode="auto">
          <a:xfrm>
            <a:off x="4648200" y="3048000"/>
            <a:ext cx="1905000" cy="1514475"/>
          </a:xfrm>
          <a:prstGeom prst="rect">
            <a:avLst/>
          </a:prstGeom>
          <a:noFill/>
          <a:ln w="12700">
            <a:noFill/>
            <a:miter lim="800000"/>
            <a:headEnd/>
            <a:tailEnd/>
          </a:ln>
        </p:spPr>
      </p:pic>
      <p:sp>
        <p:nvSpPr>
          <p:cNvPr id="66563" name="Slide Number Placeholder 3"/>
          <p:cNvSpPr>
            <a:spLocks noGrp="1"/>
          </p:cNvSpPr>
          <p:nvPr>
            <p:ph type="sldNum" sz="quarter" idx="10"/>
          </p:nvPr>
        </p:nvSpPr>
        <p:spPr>
          <a:noFill/>
          <a:ln/>
        </p:spPr>
        <p:txBody>
          <a:bodyPr/>
          <a:lstStyle/>
          <a:p>
            <a:fld id="{461A8A3D-AD76-2F4E-93BC-40095474A7AF}" type="slidenum">
              <a:rPr lang="en-GB"/>
              <a:pPr/>
              <a:t>34</a:t>
            </a:fld>
            <a:endParaRPr lang="en-GB"/>
          </a:p>
        </p:txBody>
      </p:sp>
      <p:sp>
        <p:nvSpPr>
          <p:cNvPr id="66564" name="Rectangle 2"/>
          <p:cNvSpPr>
            <a:spLocks noGrp="1" noChangeArrowheads="1"/>
          </p:cNvSpPr>
          <p:nvPr>
            <p:ph type="title"/>
          </p:nvPr>
        </p:nvSpPr>
        <p:spPr>
          <a:xfrm>
            <a:off x="0" y="414338"/>
            <a:ext cx="8943975" cy="875111"/>
          </a:xfrm>
        </p:spPr>
        <p:txBody>
          <a:bodyPr/>
          <a:lstStyle/>
          <a:p>
            <a:r>
              <a:rPr lang="en-US" b="1" dirty="0" smtClean="0"/>
              <a:t>Tooling Architecture: for MRM Governance and Evolution</a:t>
            </a:r>
            <a:endParaRPr lang="en-US" dirty="0" smtClean="0"/>
          </a:p>
        </p:txBody>
      </p:sp>
      <p:sp>
        <p:nvSpPr>
          <p:cNvPr id="66567" name="Text Box 8"/>
          <p:cNvSpPr txBox="1">
            <a:spLocks noChangeArrowheads="1"/>
          </p:cNvSpPr>
          <p:nvPr/>
        </p:nvSpPr>
        <p:spPr bwMode="auto">
          <a:xfrm>
            <a:off x="352425" y="2551113"/>
            <a:ext cx="2514600" cy="523220"/>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400" dirty="0"/>
              <a:t> System Architect,</a:t>
            </a:r>
            <a:r>
              <a:rPr lang="en-US" sz="1400" dirty="0" smtClean="0"/>
              <a:t> </a:t>
            </a:r>
          </a:p>
          <a:p>
            <a:pPr>
              <a:lnSpc>
                <a:spcPct val="100000"/>
              </a:lnSpc>
              <a:buClrTx/>
              <a:buFontTx/>
              <a:buNone/>
            </a:pPr>
            <a:r>
              <a:rPr lang="en-US" sz="1400" dirty="0" smtClean="0">
                <a:solidFill>
                  <a:srgbClr val="28A5A2"/>
                </a:solidFill>
              </a:rPr>
              <a:t>Optional</a:t>
            </a:r>
            <a:r>
              <a:rPr lang="en-US" sz="1400" dirty="0" smtClean="0"/>
              <a:t>: </a:t>
            </a:r>
            <a:r>
              <a:rPr lang="en-US" sz="1400" dirty="0"/>
              <a:t>RPE</a:t>
            </a:r>
          </a:p>
        </p:txBody>
      </p:sp>
      <p:sp>
        <p:nvSpPr>
          <p:cNvPr id="66568" name="Text Box 9"/>
          <p:cNvSpPr txBox="1">
            <a:spLocks noChangeArrowheads="1"/>
          </p:cNvSpPr>
          <p:nvPr/>
        </p:nvSpPr>
        <p:spPr bwMode="auto">
          <a:xfrm>
            <a:off x="6759575" y="2579688"/>
            <a:ext cx="2384425" cy="517525"/>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400"/>
              <a:t>System Architect Extensibility</a:t>
            </a:r>
          </a:p>
        </p:txBody>
      </p:sp>
      <p:sp>
        <p:nvSpPr>
          <p:cNvPr id="66570" name="Text Box 22"/>
          <p:cNvSpPr txBox="1">
            <a:spLocks noChangeArrowheads="1"/>
          </p:cNvSpPr>
          <p:nvPr/>
        </p:nvSpPr>
        <p:spPr bwMode="auto">
          <a:xfrm>
            <a:off x="914400" y="1295400"/>
            <a:ext cx="1536700" cy="3048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dirty="0"/>
              <a:t>Business Analyst</a:t>
            </a:r>
          </a:p>
        </p:txBody>
      </p:sp>
      <p:sp>
        <p:nvSpPr>
          <p:cNvPr id="66571" name="Text Box 28"/>
          <p:cNvSpPr txBox="1">
            <a:spLocks noChangeArrowheads="1"/>
          </p:cNvSpPr>
          <p:nvPr/>
        </p:nvSpPr>
        <p:spPr bwMode="auto">
          <a:xfrm>
            <a:off x="7270750" y="1323975"/>
            <a:ext cx="1266825" cy="30480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a:t>Meta Modeler</a:t>
            </a:r>
          </a:p>
        </p:txBody>
      </p:sp>
      <p:sp>
        <p:nvSpPr>
          <p:cNvPr id="66573" name="AutoShape 30"/>
          <p:cNvSpPr>
            <a:spLocks/>
          </p:cNvSpPr>
          <p:nvPr/>
        </p:nvSpPr>
        <p:spPr bwMode="auto">
          <a:xfrm rot="5400000">
            <a:off x="7734300" y="1481138"/>
            <a:ext cx="304800" cy="1905000"/>
          </a:xfrm>
          <a:prstGeom prst="leftBrace">
            <a:avLst>
              <a:gd name="adj1" fmla="val 52083"/>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66574" name="AutoShape 31"/>
          <p:cNvSpPr>
            <a:spLocks/>
          </p:cNvSpPr>
          <p:nvPr/>
        </p:nvSpPr>
        <p:spPr bwMode="auto">
          <a:xfrm rot="5400000">
            <a:off x="1530350" y="1452563"/>
            <a:ext cx="304800" cy="1905000"/>
          </a:xfrm>
          <a:prstGeom prst="leftBrace">
            <a:avLst>
              <a:gd name="adj1" fmla="val 52083"/>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66576" name="Text Box 33"/>
          <p:cNvSpPr txBox="1">
            <a:spLocks noChangeArrowheads="1"/>
          </p:cNvSpPr>
          <p:nvPr/>
        </p:nvSpPr>
        <p:spPr bwMode="auto">
          <a:xfrm>
            <a:off x="152401" y="4572000"/>
            <a:ext cx="3200399" cy="1569660"/>
          </a:xfrm>
          <a:prstGeom prst="rect">
            <a:avLst/>
          </a:prstGeom>
          <a:noFill/>
          <a:ln w="9525">
            <a:noFill/>
            <a:miter lim="800000"/>
            <a:headEnd/>
            <a:tailEnd/>
          </a:ln>
        </p:spPr>
        <p:txBody>
          <a:bodyPr wrap="square">
            <a:prstTxWarp prst="textNoShape">
              <a:avLst/>
            </a:prstTxWarp>
            <a:spAutoFit/>
          </a:bodyPr>
          <a:lstStyle/>
          <a:p>
            <a:pPr marL="114300" lvl="1" indent="-114300" algn="l">
              <a:lnSpc>
                <a:spcPct val="100000"/>
              </a:lnSpc>
              <a:buClrTx/>
              <a:buFontTx/>
              <a:buChar char="•"/>
            </a:pPr>
            <a:r>
              <a:rPr lang="en-US" sz="1200" dirty="0" smtClean="0"/>
              <a:t>Govern and maintain the reference model</a:t>
            </a:r>
          </a:p>
          <a:p>
            <a:pPr marL="114300" lvl="1" indent="-114300" algn="l">
              <a:lnSpc>
                <a:spcPct val="100000"/>
              </a:lnSpc>
              <a:buClrTx/>
              <a:buFontTx/>
              <a:buChar char="•"/>
            </a:pPr>
            <a:r>
              <a:rPr lang="en-US" sz="1200" dirty="0" smtClean="0"/>
              <a:t>Compare </a:t>
            </a:r>
            <a:r>
              <a:rPr lang="en-US" sz="1200" dirty="0"/>
              <a:t>business components in one municipality or across municipalities</a:t>
            </a:r>
          </a:p>
          <a:p>
            <a:pPr marL="114300" lvl="1" indent="-114300" algn="l">
              <a:lnSpc>
                <a:spcPct val="100000"/>
              </a:lnSpc>
              <a:buClrTx/>
              <a:buFontTx/>
              <a:buChar char="•"/>
            </a:pPr>
            <a:r>
              <a:rPr lang="en-US" sz="1200" dirty="0"/>
              <a:t>Import/Export business component matrices</a:t>
            </a:r>
            <a:endParaRPr lang="en-US" sz="1200" dirty="0" smtClean="0"/>
          </a:p>
          <a:p>
            <a:pPr marL="114300" indent="-114300" algn="l">
              <a:lnSpc>
                <a:spcPct val="100000"/>
              </a:lnSpc>
              <a:buClrTx/>
              <a:buFontTx/>
              <a:buChar char="•"/>
            </a:pPr>
            <a:r>
              <a:rPr lang="en-US" sz="1200" dirty="0" smtClean="0"/>
              <a:t>Compare and merge models (versions of one municipality or across municipalities)</a:t>
            </a:r>
          </a:p>
          <a:p>
            <a:pPr algn="l">
              <a:lnSpc>
                <a:spcPct val="100000"/>
              </a:lnSpc>
              <a:buClrTx/>
              <a:buFontTx/>
              <a:buChar char="•"/>
            </a:pPr>
            <a:endParaRPr lang="en-US" sz="1200" dirty="0"/>
          </a:p>
        </p:txBody>
      </p:sp>
      <p:sp>
        <p:nvSpPr>
          <p:cNvPr id="66577" name="Text Box 34"/>
          <p:cNvSpPr txBox="1">
            <a:spLocks noChangeArrowheads="1"/>
          </p:cNvSpPr>
          <p:nvPr/>
        </p:nvSpPr>
        <p:spPr bwMode="auto">
          <a:xfrm>
            <a:off x="6781800" y="4572000"/>
            <a:ext cx="2362200" cy="1384995"/>
          </a:xfrm>
          <a:prstGeom prst="rect">
            <a:avLst/>
          </a:prstGeom>
          <a:noFill/>
          <a:ln w="9525">
            <a:noFill/>
            <a:miter lim="800000"/>
            <a:headEnd/>
            <a:tailEnd/>
          </a:ln>
        </p:spPr>
        <p:txBody>
          <a:bodyPr wrap="square">
            <a:prstTxWarp prst="textNoShape">
              <a:avLst/>
            </a:prstTxWarp>
            <a:spAutoFit/>
          </a:bodyPr>
          <a:lstStyle/>
          <a:p>
            <a:pPr marL="114300" indent="-114300" algn="l">
              <a:lnSpc>
                <a:spcPct val="100000"/>
              </a:lnSpc>
              <a:buClrTx/>
              <a:buFontTx/>
              <a:buChar char="•"/>
            </a:pPr>
            <a:r>
              <a:rPr lang="en-US" sz="1200" dirty="0"/>
              <a:t>Create and extend MRM meta-</a:t>
            </a:r>
            <a:r>
              <a:rPr lang="en-US" sz="1200" dirty="0" smtClean="0"/>
              <a:t>model</a:t>
            </a:r>
          </a:p>
          <a:p>
            <a:pPr marL="114300" indent="-114300" algn="l">
              <a:lnSpc>
                <a:spcPct val="100000"/>
              </a:lnSpc>
              <a:buClrTx/>
              <a:buFontTx/>
              <a:buChar char="•"/>
            </a:pPr>
            <a:r>
              <a:rPr lang="en-US" sz="1200" dirty="0" smtClean="0"/>
              <a:t>Compare meta models (versions of one municipality or across municipalities)</a:t>
            </a:r>
          </a:p>
          <a:p>
            <a:pPr marL="114300" indent="-114300" algn="l">
              <a:lnSpc>
                <a:spcPct val="100000"/>
              </a:lnSpc>
              <a:buClrTx/>
              <a:buFontTx/>
              <a:buChar char="•"/>
            </a:pPr>
            <a:r>
              <a:rPr lang="en-US" sz="1200" dirty="0" smtClean="0"/>
              <a:t>Create stakeholder viewpoints and work products</a:t>
            </a:r>
            <a:endParaRPr lang="en-US" sz="1200" dirty="0"/>
          </a:p>
        </p:txBody>
      </p:sp>
      <p:pic>
        <p:nvPicPr>
          <p:cNvPr id="66578" name="Picture 3" descr="EaAngled copy"/>
          <p:cNvPicPr>
            <a:picLocks noChangeAspect="1" noChangeArrowheads="1"/>
          </p:cNvPicPr>
          <p:nvPr/>
        </p:nvPicPr>
        <p:blipFill>
          <a:blip r:embed="rId4"/>
          <a:srcRect/>
          <a:stretch>
            <a:fillRect/>
          </a:stretch>
        </p:blipFill>
        <p:spPr bwMode="auto">
          <a:xfrm>
            <a:off x="533400" y="3124200"/>
            <a:ext cx="2297113" cy="1530350"/>
          </a:xfrm>
          <a:prstGeom prst="rect">
            <a:avLst/>
          </a:prstGeom>
          <a:noFill/>
          <a:ln w="9525">
            <a:noFill/>
            <a:miter lim="800000"/>
            <a:headEnd/>
            <a:tailEnd/>
          </a:ln>
        </p:spPr>
      </p:pic>
      <p:pic>
        <p:nvPicPr>
          <p:cNvPr id="66579" name="Picture 36"/>
          <p:cNvPicPr>
            <a:picLocks noChangeAspect="1"/>
          </p:cNvPicPr>
          <p:nvPr/>
        </p:nvPicPr>
        <p:blipFill>
          <a:blip r:embed="rId5"/>
          <a:srcRect/>
          <a:stretch>
            <a:fillRect/>
          </a:stretch>
        </p:blipFill>
        <p:spPr bwMode="auto">
          <a:xfrm>
            <a:off x="6705600" y="3048000"/>
            <a:ext cx="2258409" cy="1525587"/>
          </a:xfrm>
          <a:prstGeom prst="rect">
            <a:avLst/>
          </a:prstGeom>
          <a:noFill/>
          <a:ln w="9525">
            <a:noFill/>
            <a:miter lim="800000"/>
            <a:headEnd/>
            <a:tailEnd/>
          </a:ln>
        </p:spPr>
      </p:pic>
      <p:grpSp>
        <p:nvGrpSpPr>
          <p:cNvPr id="3" name="Group 41"/>
          <p:cNvGrpSpPr>
            <a:grpSpLocks/>
          </p:cNvGrpSpPr>
          <p:nvPr/>
        </p:nvGrpSpPr>
        <p:grpSpPr bwMode="auto">
          <a:xfrm>
            <a:off x="1519238" y="1671638"/>
            <a:ext cx="306387" cy="581025"/>
            <a:chOff x="827" y="912"/>
            <a:chExt cx="192" cy="480"/>
          </a:xfrm>
        </p:grpSpPr>
        <p:sp>
          <p:nvSpPr>
            <p:cNvPr id="66588"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6589"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0"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1"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92"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4" name="Group 47"/>
          <p:cNvGrpSpPr>
            <a:grpSpLocks/>
          </p:cNvGrpSpPr>
          <p:nvPr/>
        </p:nvGrpSpPr>
        <p:grpSpPr bwMode="auto">
          <a:xfrm>
            <a:off x="7721600" y="1700213"/>
            <a:ext cx="306388" cy="581025"/>
            <a:chOff x="827" y="912"/>
            <a:chExt cx="192" cy="480"/>
          </a:xfrm>
        </p:grpSpPr>
        <p:sp>
          <p:nvSpPr>
            <p:cNvPr id="66583"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66584"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85"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86"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6587"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sp>
        <p:nvSpPr>
          <p:cNvPr id="39" name="Text Box 8"/>
          <p:cNvSpPr txBox="1">
            <a:spLocks noChangeArrowheads="1"/>
          </p:cNvSpPr>
          <p:nvPr/>
        </p:nvSpPr>
        <p:spPr bwMode="auto">
          <a:xfrm>
            <a:off x="3557587" y="2479675"/>
            <a:ext cx="2514600" cy="307777"/>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400" dirty="0" smtClean="0"/>
              <a:t> </a:t>
            </a:r>
            <a:r>
              <a:rPr lang="en-US" sz="1400" dirty="0" smtClean="0">
                <a:solidFill>
                  <a:srgbClr val="28A5A2"/>
                </a:solidFill>
              </a:rPr>
              <a:t>Optional</a:t>
            </a:r>
            <a:r>
              <a:rPr lang="en-US" sz="1400" dirty="0" smtClean="0"/>
              <a:t>: RAM</a:t>
            </a:r>
            <a:endParaRPr lang="en-US" sz="1400" dirty="0"/>
          </a:p>
        </p:txBody>
      </p:sp>
      <p:sp>
        <p:nvSpPr>
          <p:cNvPr id="40" name="AutoShape 31"/>
          <p:cNvSpPr>
            <a:spLocks/>
          </p:cNvSpPr>
          <p:nvPr/>
        </p:nvSpPr>
        <p:spPr bwMode="auto">
          <a:xfrm rot="5400000">
            <a:off x="4735512" y="1381125"/>
            <a:ext cx="304800" cy="1905000"/>
          </a:xfrm>
          <a:prstGeom prst="leftBrace">
            <a:avLst>
              <a:gd name="adj1" fmla="val 52083"/>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41" name="Text Box 33"/>
          <p:cNvSpPr txBox="1">
            <a:spLocks noChangeArrowheads="1"/>
          </p:cNvSpPr>
          <p:nvPr/>
        </p:nvSpPr>
        <p:spPr bwMode="auto">
          <a:xfrm>
            <a:off x="3357563" y="4500562"/>
            <a:ext cx="3348037" cy="1938992"/>
          </a:xfrm>
          <a:prstGeom prst="rect">
            <a:avLst/>
          </a:prstGeom>
          <a:noFill/>
          <a:ln w="9525">
            <a:noFill/>
            <a:miter lim="800000"/>
            <a:headEnd/>
            <a:tailEnd/>
          </a:ln>
        </p:spPr>
        <p:txBody>
          <a:bodyPr wrap="square">
            <a:prstTxWarp prst="textNoShape">
              <a:avLst/>
            </a:prstTxWarp>
            <a:spAutoFit/>
          </a:bodyPr>
          <a:lstStyle/>
          <a:p>
            <a:pPr marL="114300" lvl="1" indent="-114300" algn="l">
              <a:lnSpc>
                <a:spcPct val="100000"/>
              </a:lnSpc>
              <a:buClrTx/>
              <a:buFontTx/>
              <a:buChar char="•"/>
            </a:pPr>
            <a:r>
              <a:rPr lang="en-US" sz="1200" dirty="0" smtClean="0"/>
              <a:t>Publish reference models for reuse</a:t>
            </a:r>
          </a:p>
          <a:p>
            <a:pPr marL="111125" indent="-111125" algn="l">
              <a:lnSpc>
                <a:spcPct val="100000"/>
              </a:lnSpc>
              <a:buClrTx/>
              <a:buFontTx/>
              <a:buChar char="•"/>
            </a:pPr>
            <a:r>
              <a:rPr lang="en-US" sz="1200" dirty="0" smtClean="0"/>
              <a:t>Artifact catalog with standard asset descriptions, variability instantiation, express intent and value proposition</a:t>
            </a:r>
          </a:p>
          <a:p>
            <a:pPr marL="111125" indent="-111125" algn="l">
              <a:lnSpc>
                <a:spcPct val="100000"/>
              </a:lnSpc>
              <a:buClrTx/>
              <a:buFontTx/>
              <a:buChar char="•"/>
            </a:pPr>
            <a:r>
              <a:rPr lang="en-US" sz="1200" dirty="0" smtClean="0"/>
              <a:t>Traceability between assets and to origin</a:t>
            </a:r>
          </a:p>
          <a:p>
            <a:pPr marL="111125" indent="-111125" algn="l">
              <a:lnSpc>
                <a:spcPct val="100000"/>
              </a:lnSpc>
              <a:buClrTx/>
              <a:buFontTx/>
              <a:buChar char="•"/>
            </a:pPr>
            <a:r>
              <a:rPr lang="en-US" sz="1200" dirty="0" smtClean="0"/>
              <a:t>Approval lifecycle</a:t>
            </a:r>
          </a:p>
          <a:p>
            <a:pPr marL="111125" indent="-111125" algn="l">
              <a:lnSpc>
                <a:spcPct val="100000"/>
              </a:lnSpc>
              <a:buClrTx/>
              <a:buFontTx/>
              <a:buChar char="•"/>
            </a:pPr>
            <a:r>
              <a:rPr lang="en-US" sz="1200" dirty="0" smtClean="0"/>
              <a:t>Artifact packaging, versioning, access control, tracking</a:t>
            </a:r>
          </a:p>
          <a:p>
            <a:pPr marL="111125" indent="-111125" algn="l">
              <a:lnSpc>
                <a:spcPct val="100000"/>
              </a:lnSpc>
              <a:buClrTx/>
              <a:buFontTx/>
              <a:buChar char="•"/>
            </a:pPr>
            <a:r>
              <a:rPr lang="en-US" sz="1200" dirty="0" smtClean="0"/>
              <a:t>Collaboration – notifications, approvals, forums, milestones, etc.</a:t>
            </a:r>
            <a:endParaRPr lang="en-US" sz="1200" dirty="0"/>
          </a:p>
        </p:txBody>
      </p:sp>
      <p:grpSp>
        <p:nvGrpSpPr>
          <p:cNvPr id="43" name="Group 41"/>
          <p:cNvGrpSpPr>
            <a:grpSpLocks/>
          </p:cNvGrpSpPr>
          <p:nvPr/>
        </p:nvGrpSpPr>
        <p:grpSpPr bwMode="auto">
          <a:xfrm>
            <a:off x="4724400" y="1600200"/>
            <a:ext cx="306387" cy="581025"/>
            <a:chOff x="827" y="912"/>
            <a:chExt cx="192" cy="480"/>
          </a:xfrm>
        </p:grpSpPr>
        <p:sp>
          <p:nvSpPr>
            <p:cNvPr id="44" name="Oval 11"/>
            <p:cNvSpPr>
              <a:spLocks noChangeArrowheads="1"/>
            </p:cNvSpPr>
            <p:nvPr/>
          </p:nvSpPr>
          <p:spPr bwMode="auto">
            <a:xfrm>
              <a:off x="827" y="912"/>
              <a:ext cx="192" cy="19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5" name="Line 12"/>
            <p:cNvSpPr>
              <a:spLocks noChangeShapeType="1"/>
            </p:cNvSpPr>
            <p:nvPr/>
          </p:nvSpPr>
          <p:spPr bwMode="auto">
            <a:xfrm>
              <a:off x="923" y="1104"/>
              <a:ext cx="0"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6" name="Line 13"/>
            <p:cNvSpPr>
              <a:spLocks noChangeShapeType="1"/>
            </p:cNvSpPr>
            <p:nvPr/>
          </p:nvSpPr>
          <p:spPr bwMode="auto">
            <a:xfrm>
              <a:off x="827" y="1152"/>
              <a:ext cx="19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7" name="Line 14"/>
            <p:cNvSpPr>
              <a:spLocks noChangeShapeType="1"/>
            </p:cNvSpPr>
            <p:nvPr/>
          </p:nvSpPr>
          <p:spPr bwMode="auto">
            <a:xfrm flipH="1">
              <a:off x="827"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8" name="Line 15"/>
            <p:cNvSpPr>
              <a:spLocks noChangeShapeType="1"/>
            </p:cNvSpPr>
            <p:nvPr/>
          </p:nvSpPr>
          <p:spPr bwMode="auto">
            <a:xfrm>
              <a:off x="923" y="1296"/>
              <a:ext cx="96"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sp>
        <p:nvSpPr>
          <p:cNvPr id="49" name="Text Box 22"/>
          <p:cNvSpPr txBox="1">
            <a:spLocks noChangeArrowheads="1"/>
          </p:cNvSpPr>
          <p:nvPr/>
        </p:nvSpPr>
        <p:spPr bwMode="auto">
          <a:xfrm>
            <a:off x="4187074" y="1295400"/>
            <a:ext cx="1392153" cy="307777"/>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1400" dirty="0" smtClean="0"/>
              <a:t>Asset Manager</a:t>
            </a:r>
            <a:endParaRPr lang="en-US" sz="1400" dirty="0"/>
          </a:p>
        </p:txBody>
      </p:sp>
      <p:grpSp>
        <p:nvGrpSpPr>
          <p:cNvPr id="50" name="Group 11"/>
          <p:cNvGrpSpPr>
            <a:grpSpLocks/>
          </p:cNvGrpSpPr>
          <p:nvPr/>
        </p:nvGrpSpPr>
        <p:grpSpPr bwMode="auto">
          <a:xfrm>
            <a:off x="3352800" y="2667000"/>
            <a:ext cx="2438400" cy="1447800"/>
            <a:chOff x="365125" y="2386013"/>
            <a:chExt cx="6850063" cy="2454275"/>
          </a:xfrm>
        </p:grpSpPr>
        <p:pic>
          <p:nvPicPr>
            <p:cNvPr id="51" name="Picture 9" descr="Jazz_FoundationLayer2"/>
            <p:cNvPicPr>
              <a:picLocks noChangeAspect="1" noChangeArrowheads="1"/>
            </p:cNvPicPr>
            <p:nvPr/>
          </p:nvPicPr>
          <p:blipFill>
            <a:blip r:embed="rId6"/>
            <a:srcRect/>
            <a:stretch>
              <a:fillRect/>
            </a:stretch>
          </p:blipFill>
          <p:spPr bwMode="auto">
            <a:xfrm>
              <a:off x="365125" y="2978150"/>
              <a:ext cx="6850063" cy="1862138"/>
            </a:xfrm>
            <a:prstGeom prst="rect">
              <a:avLst/>
            </a:prstGeom>
            <a:noFill/>
            <a:ln w="9525">
              <a:noFill/>
              <a:miter lim="800000"/>
              <a:headEnd/>
              <a:tailEnd/>
            </a:ln>
          </p:spPr>
        </p:pic>
        <p:grpSp>
          <p:nvGrpSpPr>
            <p:cNvPr id="52" name="Group 10"/>
            <p:cNvGrpSpPr>
              <a:grpSpLocks/>
            </p:cNvGrpSpPr>
            <p:nvPr/>
          </p:nvGrpSpPr>
          <p:grpSpPr bwMode="auto">
            <a:xfrm>
              <a:off x="608013" y="2386013"/>
              <a:ext cx="6367462" cy="2222274"/>
              <a:chOff x="608013" y="2386013"/>
              <a:chExt cx="6367462" cy="2222274"/>
            </a:xfrm>
          </p:grpSpPr>
          <p:sp>
            <p:nvSpPr>
              <p:cNvPr id="53" name="AutoShape 10"/>
              <p:cNvSpPr>
                <a:spLocks noChangeArrowheads="1"/>
              </p:cNvSpPr>
              <p:nvPr/>
            </p:nvSpPr>
            <p:spPr bwMode="auto">
              <a:xfrm>
                <a:off x="608013" y="2889250"/>
                <a:ext cx="6367462" cy="99218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4246" y="10800"/>
                    </a:moveTo>
                    <a:cubicBezTo>
                      <a:pt x="4246" y="7180"/>
                      <a:pt x="7180" y="4246"/>
                      <a:pt x="10800" y="4246"/>
                    </a:cubicBezTo>
                    <a:cubicBezTo>
                      <a:pt x="14419" y="4246"/>
                      <a:pt x="17353" y="7180"/>
                      <a:pt x="17353" y="10799"/>
                    </a:cubicBezTo>
                    <a:lnTo>
                      <a:pt x="21600" y="10800"/>
                    </a:lnTo>
                    <a:cubicBezTo>
                      <a:pt x="21600" y="4835"/>
                      <a:pt x="16764" y="0"/>
                      <a:pt x="10800" y="0"/>
                    </a:cubicBezTo>
                    <a:cubicBezTo>
                      <a:pt x="4835" y="0"/>
                      <a:pt x="0" y="4835"/>
                      <a:pt x="0" y="10800"/>
                    </a:cubicBezTo>
                    <a:close/>
                  </a:path>
                </a:pathLst>
              </a:custGeom>
              <a:solidFill>
                <a:srgbClr val="FFFFFF"/>
              </a:solidFill>
              <a:ln w="9525">
                <a:miter lim="800000"/>
                <a:headEnd/>
                <a:tailEnd/>
              </a:ln>
              <a:scene3d>
                <a:camera prst="legacyObliqueBottom"/>
                <a:lightRig rig="legacyFlat2" dir="t"/>
              </a:scene3d>
              <a:sp3d extrusionH="608000" prstMaterial="legacyPlastic">
                <a:bevelT w="13500" h="13500" prst="angle"/>
                <a:bevelB w="13500" h="13500" prst="angle"/>
                <a:extrusionClr>
                  <a:srgbClr val="DDDDDD"/>
                </a:extrusionClr>
              </a:sp3d>
            </p:spPr>
            <p:txBody>
              <a:bodyPr anchor="ctr">
                <a:prstTxWarp prst="textNoShape">
                  <a:avLst/>
                </a:prstTxWarp>
                <a:flatTx/>
              </a:bodyPr>
              <a:lstStyle/>
              <a:p>
                <a:endParaRPr lang="en-US"/>
              </a:p>
            </p:txBody>
          </p:sp>
          <p:pic>
            <p:nvPicPr>
              <p:cNvPr id="54" name="Picture 41" descr="JazzMark"/>
              <p:cNvPicPr>
                <a:picLocks noChangeAspect="1" noChangeArrowheads="1"/>
              </p:cNvPicPr>
              <p:nvPr/>
            </p:nvPicPr>
            <p:blipFill>
              <a:blip r:embed="rId7"/>
              <a:srcRect/>
              <a:stretch>
                <a:fillRect/>
              </a:stretch>
            </p:blipFill>
            <p:spPr bwMode="auto">
              <a:xfrm>
                <a:off x="3302141" y="3909289"/>
                <a:ext cx="1175588" cy="698998"/>
              </a:xfrm>
              <a:prstGeom prst="rect">
                <a:avLst/>
              </a:prstGeom>
              <a:noFill/>
              <a:ln w="9525">
                <a:noFill/>
                <a:miter lim="800000"/>
                <a:headEnd/>
                <a:tailEnd/>
              </a:ln>
            </p:spPr>
          </p:pic>
          <p:grpSp>
            <p:nvGrpSpPr>
              <p:cNvPr id="55" name="Group 39"/>
              <p:cNvGrpSpPr>
                <a:grpSpLocks/>
              </p:cNvGrpSpPr>
              <p:nvPr/>
            </p:nvGrpSpPr>
            <p:grpSpPr bwMode="auto">
              <a:xfrm>
                <a:off x="1708150" y="2386013"/>
                <a:ext cx="4151313" cy="1736725"/>
                <a:chOff x="1221" y="1774"/>
                <a:chExt cx="3336" cy="1044"/>
              </a:xfrm>
            </p:grpSpPr>
            <p:pic>
              <p:nvPicPr>
                <p:cNvPr id="56" name="Picture 34" descr="Jazz_Circle5_Background"/>
                <p:cNvPicPr>
                  <a:picLocks noChangeAspect="1" noChangeArrowheads="1"/>
                </p:cNvPicPr>
                <p:nvPr/>
              </p:nvPicPr>
              <p:blipFill>
                <a:blip r:embed="rId8"/>
                <a:srcRect l="19247" t="25833" r="19247" b="25833"/>
                <a:stretch>
                  <a:fillRect/>
                </a:stretch>
              </p:blipFill>
              <p:spPr bwMode="auto">
                <a:xfrm>
                  <a:off x="1221" y="1774"/>
                  <a:ext cx="3336" cy="1044"/>
                </a:xfrm>
                <a:prstGeom prst="rect">
                  <a:avLst/>
                </a:prstGeom>
                <a:noFill/>
                <a:ln w="9525">
                  <a:noFill/>
                  <a:miter lim="800000"/>
                  <a:headEnd/>
                  <a:tailEnd/>
                </a:ln>
              </p:spPr>
            </p:pic>
            <p:sp>
              <p:nvSpPr>
                <p:cNvPr id="57" name="Arc 37"/>
                <p:cNvSpPr>
                  <a:spLocks/>
                </p:cNvSpPr>
                <p:nvPr/>
              </p:nvSpPr>
              <p:spPr bwMode="auto">
                <a:xfrm>
                  <a:off x="2893" y="2280"/>
                  <a:ext cx="1549" cy="216"/>
                </a:xfrm>
                <a:custGeom>
                  <a:avLst/>
                  <a:gdLst>
                    <a:gd name="T0" fmla="*/ 0 w 21529"/>
                    <a:gd name="T1" fmla="*/ 0 h 20465"/>
                    <a:gd name="T2" fmla="*/ 0 w 21529"/>
                    <a:gd name="T3" fmla="*/ 0 h 20465"/>
                    <a:gd name="T4" fmla="*/ 0 w 21529"/>
                    <a:gd name="T5" fmla="*/ 0 h 20465"/>
                    <a:gd name="T6" fmla="*/ 0 60000 65536"/>
                    <a:gd name="T7" fmla="*/ 0 60000 65536"/>
                    <a:gd name="T8" fmla="*/ 0 60000 65536"/>
                    <a:gd name="T9" fmla="*/ 0 w 21529"/>
                    <a:gd name="T10" fmla="*/ 0 h 20465"/>
                    <a:gd name="T11" fmla="*/ 21529 w 21529"/>
                    <a:gd name="T12" fmla="*/ 20465 h 20465"/>
                  </a:gdLst>
                  <a:ahLst/>
                  <a:cxnLst>
                    <a:cxn ang="T6">
                      <a:pos x="T0" y="T1"/>
                    </a:cxn>
                    <a:cxn ang="T7">
                      <a:pos x="T2" y="T3"/>
                    </a:cxn>
                    <a:cxn ang="T8">
                      <a:pos x="T4" y="T5"/>
                    </a:cxn>
                  </a:cxnLst>
                  <a:rect l="T9" t="T10" r="T11" b="T12"/>
                  <a:pathLst>
                    <a:path w="21529" h="20465" fill="none" extrusionOk="0">
                      <a:moveTo>
                        <a:pt x="21529" y="1745"/>
                      </a:moveTo>
                      <a:cubicBezTo>
                        <a:pt x="20832" y="10345"/>
                        <a:pt x="15083" y="17705"/>
                        <a:pt x="6908" y="20465"/>
                      </a:cubicBezTo>
                    </a:path>
                    <a:path w="21529" h="20465" stroke="0" extrusionOk="0">
                      <a:moveTo>
                        <a:pt x="21529" y="1745"/>
                      </a:moveTo>
                      <a:cubicBezTo>
                        <a:pt x="20832" y="10345"/>
                        <a:pt x="15083" y="17705"/>
                        <a:pt x="6908" y="20465"/>
                      </a:cubicBezTo>
                      <a:lnTo>
                        <a:pt x="0" y="0"/>
                      </a:lnTo>
                      <a:close/>
                    </a:path>
                  </a:pathLst>
                </a:custGeom>
                <a:noFill/>
                <a:ln w="38100">
                  <a:solidFill>
                    <a:srgbClr val="777777">
                      <a:alpha val="50195"/>
                    </a:srgbClr>
                  </a:solidFill>
                  <a:round/>
                  <a:headEnd/>
                  <a:tailEnd type="triangle" w="med" len="med"/>
                </a:ln>
              </p:spPr>
              <p:txBody>
                <a:bodyPr anchor="ctr">
                  <a:prstTxWarp prst="textNoShape">
                    <a:avLst/>
                  </a:prstTxWarp>
                </a:bodyPr>
                <a:lstStyle/>
                <a:p>
                  <a:endParaRPr lang="en-US"/>
                </a:p>
              </p:txBody>
            </p:sp>
            <p:sp>
              <p:nvSpPr>
                <p:cNvPr id="58" name="Arc 38"/>
                <p:cNvSpPr>
                  <a:spLocks/>
                </p:cNvSpPr>
                <p:nvPr/>
              </p:nvSpPr>
              <p:spPr bwMode="auto">
                <a:xfrm>
                  <a:off x="1363" y="2280"/>
                  <a:ext cx="1531" cy="210"/>
                </a:xfrm>
                <a:custGeom>
                  <a:avLst/>
                  <a:gdLst>
                    <a:gd name="T0" fmla="*/ 0 w 21295"/>
                    <a:gd name="T1" fmla="*/ 0 h 20047"/>
                    <a:gd name="T2" fmla="*/ 0 w 21295"/>
                    <a:gd name="T3" fmla="*/ 0 h 20047"/>
                    <a:gd name="T4" fmla="*/ 0 w 21295"/>
                    <a:gd name="T5" fmla="*/ 0 h 20047"/>
                    <a:gd name="T6" fmla="*/ 0 60000 65536"/>
                    <a:gd name="T7" fmla="*/ 0 60000 65536"/>
                    <a:gd name="T8" fmla="*/ 0 60000 65536"/>
                    <a:gd name="T9" fmla="*/ 0 w 21295"/>
                    <a:gd name="T10" fmla="*/ 0 h 20047"/>
                    <a:gd name="T11" fmla="*/ 21295 w 21295"/>
                    <a:gd name="T12" fmla="*/ 20047 h 20047"/>
                  </a:gdLst>
                  <a:ahLst/>
                  <a:cxnLst>
                    <a:cxn ang="T6">
                      <a:pos x="T0" y="T1"/>
                    </a:cxn>
                    <a:cxn ang="T7">
                      <a:pos x="T2" y="T3"/>
                    </a:cxn>
                    <a:cxn ang="T8">
                      <a:pos x="T4" y="T5"/>
                    </a:cxn>
                  </a:cxnLst>
                  <a:rect l="T9" t="T10" r="T11" b="T12"/>
                  <a:pathLst>
                    <a:path w="21295" h="20047" fill="none" extrusionOk="0">
                      <a:moveTo>
                        <a:pt x="13252" y="20046"/>
                      </a:moveTo>
                      <a:cubicBezTo>
                        <a:pt x="6278" y="17248"/>
                        <a:pt x="1259" y="11027"/>
                        <a:pt x="0" y="3619"/>
                      </a:cubicBezTo>
                    </a:path>
                    <a:path w="21295" h="20047" stroke="0" extrusionOk="0">
                      <a:moveTo>
                        <a:pt x="13252" y="20046"/>
                      </a:moveTo>
                      <a:cubicBezTo>
                        <a:pt x="6278" y="17248"/>
                        <a:pt x="1259" y="11027"/>
                        <a:pt x="0" y="3619"/>
                      </a:cubicBezTo>
                      <a:lnTo>
                        <a:pt x="21295" y="0"/>
                      </a:lnTo>
                      <a:close/>
                    </a:path>
                  </a:pathLst>
                </a:custGeom>
                <a:noFill/>
                <a:ln w="38100">
                  <a:solidFill>
                    <a:srgbClr val="777777">
                      <a:alpha val="50195"/>
                    </a:srgbClr>
                  </a:solidFill>
                  <a:round/>
                  <a:headEnd/>
                  <a:tailEnd type="triangle" w="med" len="med"/>
                </a:ln>
              </p:spPr>
              <p:txBody>
                <a:bodyPr anchor="ctr">
                  <a:prstTxWarp prst="textNoShape">
                    <a:avLst/>
                  </a:prstTxWarp>
                </a:bodyPr>
                <a:lstStyle/>
                <a:p>
                  <a:endParaRPr lang="en-US"/>
                </a:p>
              </p:txBody>
            </p:sp>
          </p:grpSp>
        </p:gr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9"/>
          <p:cNvSpPr txBox="1">
            <a:spLocks noGrp="1" noChangeArrowheads="1"/>
          </p:cNvSpPr>
          <p:nvPr/>
        </p:nvSpPr>
        <p:spPr bwMode="black">
          <a:xfrm>
            <a:off x="8328025" y="6529388"/>
            <a:ext cx="673100" cy="152400"/>
          </a:xfrm>
          <a:prstGeom prst="rect">
            <a:avLst/>
          </a:prstGeom>
          <a:noFill/>
          <a:ln w="9525">
            <a:noFill/>
            <a:miter lim="800000"/>
            <a:headEnd/>
            <a:tailEnd/>
          </a:ln>
        </p:spPr>
        <p:txBody>
          <a:bodyPr lIns="0" tIns="0" rIns="0" bIns="0">
            <a:prstTxWarp prst="textNoShape">
              <a:avLst/>
            </a:prstTxWarp>
            <a:spAutoFit/>
          </a:bodyPr>
          <a:lstStyle/>
          <a:p>
            <a:pPr algn="r">
              <a:lnSpc>
                <a:spcPct val="100000"/>
              </a:lnSpc>
              <a:spcBef>
                <a:spcPct val="50000"/>
              </a:spcBef>
              <a:buClrTx/>
              <a:buFontTx/>
              <a:buNone/>
            </a:pPr>
            <a:fld id="{B011FE16-1BDB-F944-9D05-1882B5478EBF}" type="slidenum">
              <a:rPr lang="en-US" sz="1000" b="1">
                <a:solidFill>
                  <a:srgbClr val="000000"/>
                </a:solidFill>
              </a:rPr>
              <a:pPr algn="r">
                <a:lnSpc>
                  <a:spcPct val="100000"/>
                </a:lnSpc>
                <a:spcBef>
                  <a:spcPct val="50000"/>
                </a:spcBef>
                <a:buClrTx/>
                <a:buFontTx/>
                <a:buNone/>
              </a:pPr>
              <a:t>35</a:t>
            </a:fld>
            <a:endParaRPr lang="en-US" sz="1000" b="1">
              <a:solidFill>
                <a:srgbClr val="000000"/>
              </a:solidFill>
            </a:endParaRPr>
          </a:p>
        </p:txBody>
      </p:sp>
      <p:pic>
        <p:nvPicPr>
          <p:cNvPr id="68611" name="Picture 2"/>
          <p:cNvPicPr>
            <a:picLocks noChangeAspect="1" noChangeArrowheads="1"/>
          </p:cNvPicPr>
          <p:nvPr/>
        </p:nvPicPr>
        <p:blipFill>
          <a:blip r:embed="rId3"/>
          <a:srcRect l="85"/>
          <a:stretch>
            <a:fillRect/>
          </a:stretch>
        </p:blipFill>
        <p:spPr bwMode="auto">
          <a:xfrm>
            <a:off x="446088" y="1263650"/>
            <a:ext cx="8397875" cy="4999038"/>
          </a:xfrm>
          <a:prstGeom prst="rect">
            <a:avLst/>
          </a:prstGeom>
          <a:noFill/>
          <a:ln w="9525">
            <a:noFill/>
            <a:miter lim="800000"/>
            <a:headEnd/>
            <a:tailEnd/>
          </a:ln>
        </p:spPr>
      </p:pic>
      <p:pic>
        <p:nvPicPr>
          <p:cNvPr id="68612" name="Picture 3"/>
          <p:cNvPicPr>
            <a:picLocks noChangeAspect="1" noChangeArrowheads="1"/>
          </p:cNvPicPr>
          <p:nvPr/>
        </p:nvPicPr>
        <p:blipFill>
          <a:blip r:embed="rId4"/>
          <a:srcRect/>
          <a:stretch>
            <a:fillRect/>
          </a:stretch>
        </p:blipFill>
        <p:spPr bwMode="auto">
          <a:xfrm>
            <a:off x="7092950" y="981075"/>
            <a:ext cx="1619250" cy="638175"/>
          </a:xfrm>
          <a:prstGeom prst="rect">
            <a:avLst/>
          </a:prstGeom>
          <a:noFill/>
          <a:ln w="9525">
            <a:noFill/>
            <a:miter lim="800000"/>
            <a:headEnd/>
            <a:tailEnd/>
          </a:ln>
        </p:spPr>
      </p:pic>
      <p:sp>
        <p:nvSpPr>
          <p:cNvPr id="68613" name="Oval 4"/>
          <p:cNvSpPr>
            <a:spLocks noChangeArrowheads="1"/>
          </p:cNvSpPr>
          <p:nvPr/>
        </p:nvSpPr>
        <p:spPr bwMode="auto">
          <a:xfrm>
            <a:off x="322263" y="1965325"/>
            <a:ext cx="2954337" cy="455613"/>
          </a:xfrm>
          <a:prstGeom prst="ellipse">
            <a:avLst/>
          </a:prstGeom>
          <a:solidFill>
            <a:srgbClr val="FFFF00">
              <a:alpha val="25098"/>
            </a:srgbClr>
          </a:solidFill>
          <a:ln w="12700">
            <a:solidFill>
              <a:schemeClr val="tx1"/>
            </a:solidFill>
            <a:round/>
            <a:headEnd/>
            <a:tailEnd/>
          </a:ln>
        </p:spPr>
        <p:txBody>
          <a:bodyPr anchor="ctr">
            <a:prstTxWarp prst="textNoShape">
              <a:avLst/>
            </a:prstTxWarp>
            <a:spAutoFit/>
          </a:bodyPr>
          <a:lstStyle/>
          <a:p>
            <a:endParaRPr lang="en-US"/>
          </a:p>
        </p:txBody>
      </p:sp>
      <p:sp>
        <p:nvSpPr>
          <p:cNvPr id="68614" name="Oval 5"/>
          <p:cNvSpPr>
            <a:spLocks noChangeArrowheads="1"/>
          </p:cNvSpPr>
          <p:nvPr/>
        </p:nvSpPr>
        <p:spPr bwMode="auto">
          <a:xfrm>
            <a:off x="539750" y="2878138"/>
            <a:ext cx="2447925" cy="455612"/>
          </a:xfrm>
          <a:prstGeom prst="ellipse">
            <a:avLst/>
          </a:prstGeom>
          <a:solidFill>
            <a:srgbClr val="FF99CC">
              <a:alpha val="25098"/>
            </a:srgbClr>
          </a:solidFill>
          <a:ln w="12700">
            <a:solidFill>
              <a:schemeClr val="tx1"/>
            </a:solidFill>
            <a:round/>
            <a:headEnd/>
            <a:tailEnd/>
          </a:ln>
        </p:spPr>
        <p:txBody>
          <a:bodyPr anchor="ctr">
            <a:prstTxWarp prst="textNoShape">
              <a:avLst/>
            </a:prstTxWarp>
            <a:spAutoFit/>
          </a:bodyPr>
          <a:lstStyle/>
          <a:p>
            <a:endParaRPr lang="en-US"/>
          </a:p>
        </p:txBody>
      </p:sp>
      <p:sp>
        <p:nvSpPr>
          <p:cNvPr id="68615" name="Oval 6"/>
          <p:cNvSpPr>
            <a:spLocks noChangeArrowheads="1"/>
          </p:cNvSpPr>
          <p:nvPr/>
        </p:nvSpPr>
        <p:spPr bwMode="auto">
          <a:xfrm>
            <a:off x="539750" y="4175125"/>
            <a:ext cx="2447925" cy="455613"/>
          </a:xfrm>
          <a:prstGeom prst="ellipse">
            <a:avLst/>
          </a:prstGeom>
          <a:solidFill>
            <a:srgbClr val="FF99CC">
              <a:alpha val="25098"/>
            </a:srgbClr>
          </a:solidFill>
          <a:ln w="12700">
            <a:solidFill>
              <a:schemeClr val="tx1"/>
            </a:solidFill>
            <a:round/>
            <a:headEnd/>
            <a:tailEnd/>
          </a:ln>
        </p:spPr>
        <p:txBody>
          <a:bodyPr anchor="ctr">
            <a:prstTxWarp prst="textNoShape">
              <a:avLst/>
            </a:prstTxWarp>
            <a:spAutoFit/>
          </a:bodyPr>
          <a:lstStyle/>
          <a:p>
            <a:endParaRPr lang="en-US"/>
          </a:p>
        </p:txBody>
      </p:sp>
      <p:sp>
        <p:nvSpPr>
          <p:cNvPr id="68616" name="Oval 5"/>
          <p:cNvSpPr>
            <a:spLocks noChangeArrowheads="1"/>
          </p:cNvSpPr>
          <p:nvPr/>
        </p:nvSpPr>
        <p:spPr bwMode="auto">
          <a:xfrm>
            <a:off x="6300788" y="4268788"/>
            <a:ext cx="2447925" cy="455612"/>
          </a:xfrm>
          <a:prstGeom prst="ellipse">
            <a:avLst/>
          </a:prstGeom>
          <a:solidFill>
            <a:srgbClr val="FF99CC">
              <a:alpha val="25098"/>
            </a:srgbClr>
          </a:solidFill>
          <a:ln w="12700">
            <a:solidFill>
              <a:schemeClr val="tx1"/>
            </a:solidFill>
            <a:round/>
            <a:headEnd/>
            <a:tailEnd/>
          </a:ln>
        </p:spPr>
        <p:txBody>
          <a:bodyPr anchor="ctr">
            <a:prstTxWarp prst="textNoShape">
              <a:avLst/>
            </a:prstTxWarp>
            <a:spAutoFit/>
          </a:bodyPr>
          <a:lstStyle/>
          <a:p>
            <a:endParaRPr lang="en-US"/>
          </a:p>
        </p:txBody>
      </p:sp>
      <p:sp>
        <p:nvSpPr>
          <p:cNvPr id="88076" name="Rectangle 12"/>
          <p:cNvSpPr>
            <a:spLocks noChangeArrowheads="1"/>
          </p:cNvSpPr>
          <p:nvPr/>
        </p:nvSpPr>
        <p:spPr bwMode="auto">
          <a:xfrm>
            <a:off x="0" y="533400"/>
            <a:ext cx="8991600" cy="763588"/>
          </a:xfrm>
          <a:prstGeom prst="rect">
            <a:avLst/>
          </a:prstGeom>
          <a:noFill/>
          <a:ln w="12700">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lgn="l">
              <a:defRPr/>
            </a:pPr>
            <a:r>
              <a:rPr lang="en-US" sz="2400" b="1">
                <a:solidFill>
                  <a:schemeClr val="tx2"/>
                </a:solidFill>
              </a:rPr>
              <a:t>Rational System Architect (SA) based to support Municipal Architecture</a:t>
            </a:r>
          </a:p>
        </p:txBody>
      </p:sp>
      <p:sp>
        <p:nvSpPr>
          <p:cNvPr id="88077" name="Text Box 13"/>
          <p:cNvSpPr txBox="1">
            <a:spLocks noChangeArrowheads="1"/>
          </p:cNvSpPr>
          <p:nvPr/>
        </p:nvSpPr>
        <p:spPr bwMode="auto">
          <a:xfrm>
            <a:off x="468313" y="2120900"/>
            <a:ext cx="2716212" cy="228600"/>
          </a:xfrm>
          <a:prstGeom prst="rect">
            <a:avLst/>
          </a:prstGeom>
          <a:noFill/>
          <a:ln w="12700">
            <a:noFill/>
            <a:miter lim="800000"/>
            <a:headEnd/>
            <a:tailEnd/>
          </a:ln>
          <a:effectLst>
            <a:prstShdw prst="shdw17" dist="17961" dir="2700000">
              <a:schemeClr val="accent1">
                <a:gamma/>
                <a:shade val="60000"/>
                <a:invGamma/>
                <a:alpha val="74998"/>
              </a:schemeClr>
            </a:prstShdw>
          </a:effectLst>
        </p:spPr>
        <p:txBody>
          <a:bodyPr wrap="none">
            <a:prstTxWarp prst="textNoShape">
              <a:avLst/>
            </a:prstTxWarp>
            <a:spAutoFit/>
          </a:bodyPr>
          <a:lstStyle/>
          <a:p>
            <a:pPr>
              <a:defRPr/>
            </a:pPr>
            <a:r>
              <a:rPr lang="en-US" sz="1000" b="1"/>
              <a:t>Rational System Architect XT (web based)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Slide Number Placeholder 1"/>
          <p:cNvSpPr>
            <a:spLocks noGrp="1"/>
          </p:cNvSpPr>
          <p:nvPr>
            <p:ph type="sldNum" sz="quarter" idx="10"/>
          </p:nvPr>
        </p:nvSpPr>
        <p:spPr>
          <a:noFill/>
        </p:spPr>
        <p:txBody>
          <a:bodyPr/>
          <a:lstStyle/>
          <a:p>
            <a:fld id="{6453B8E5-6D53-4541-942E-13DF44DB2581}" type="slidenum">
              <a:rPr lang="en-US" smtClean="0"/>
              <a:pPr/>
              <a:t>36</a:t>
            </a:fld>
            <a:endParaRPr lang="en-US" smtClean="0"/>
          </a:p>
        </p:txBody>
      </p:sp>
      <p:pic>
        <p:nvPicPr>
          <p:cNvPr id="78851" name="Picture 2" descr="funnel"/>
          <p:cNvPicPr>
            <a:picLocks noChangeAspect="1" noChangeArrowheads="1"/>
          </p:cNvPicPr>
          <p:nvPr/>
        </p:nvPicPr>
        <p:blipFill>
          <a:blip r:embed="rId3"/>
          <a:srcRect/>
          <a:stretch>
            <a:fillRect/>
          </a:stretch>
        </p:blipFill>
        <p:spPr bwMode="auto">
          <a:xfrm>
            <a:off x="198438" y="1601788"/>
            <a:ext cx="8091487" cy="4651375"/>
          </a:xfrm>
          <a:prstGeom prst="rect">
            <a:avLst/>
          </a:prstGeom>
          <a:noFill/>
          <a:ln w="9525">
            <a:noFill/>
            <a:miter lim="800000"/>
            <a:headEnd/>
            <a:tailEnd/>
          </a:ln>
        </p:spPr>
      </p:pic>
      <p:sp>
        <p:nvSpPr>
          <p:cNvPr id="78852" name="Line 3"/>
          <p:cNvSpPr>
            <a:spLocks noChangeShapeType="1"/>
          </p:cNvSpPr>
          <p:nvPr/>
        </p:nvSpPr>
        <p:spPr bwMode="auto">
          <a:xfrm>
            <a:off x="3636963" y="1254125"/>
            <a:ext cx="0" cy="4951413"/>
          </a:xfrm>
          <a:prstGeom prst="line">
            <a:avLst/>
          </a:prstGeom>
          <a:noFill/>
          <a:ln w="19050" cap="rnd">
            <a:solidFill>
              <a:srgbClr val="003366"/>
            </a:solidFill>
            <a:prstDash val="sysDot"/>
            <a:round/>
            <a:headEnd/>
            <a:tailEnd/>
          </a:ln>
        </p:spPr>
        <p:txBody>
          <a:bodyPr wrap="none">
            <a:prstTxWarp prst="textNoShape">
              <a:avLst/>
            </a:prstTxWarp>
          </a:bodyPr>
          <a:lstStyle/>
          <a:p>
            <a:endParaRPr lang="en-US"/>
          </a:p>
        </p:txBody>
      </p:sp>
      <p:sp>
        <p:nvSpPr>
          <p:cNvPr id="78853" name="Rectangle 4"/>
          <p:cNvSpPr>
            <a:spLocks noGrp="1" noChangeArrowheads="1"/>
          </p:cNvSpPr>
          <p:nvPr>
            <p:ph type="title" idx="4294967295"/>
          </p:nvPr>
        </p:nvSpPr>
        <p:spPr>
          <a:xfrm>
            <a:off x="90488" y="382588"/>
            <a:ext cx="8382000" cy="860425"/>
          </a:xfrm>
        </p:spPr>
        <p:txBody>
          <a:bodyPr/>
          <a:lstStyle/>
          <a:p>
            <a:pPr eaLnBrk="1" hangingPunct="1"/>
            <a:r>
              <a:rPr lang="en-US"/>
              <a:t>Actionable enterprise architecture</a:t>
            </a:r>
            <a:br>
              <a:rPr lang="en-US"/>
            </a:br>
            <a:r>
              <a:rPr lang="en-US" i="1"/>
              <a:t>Rational System Architect</a:t>
            </a:r>
          </a:p>
        </p:txBody>
      </p:sp>
      <p:cxnSp>
        <p:nvCxnSpPr>
          <p:cNvPr id="78854" name="AutoShape 8"/>
          <p:cNvCxnSpPr>
            <a:cxnSpLocks noChangeShapeType="1"/>
          </p:cNvCxnSpPr>
          <p:nvPr/>
        </p:nvCxnSpPr>
        <p:spPr bwMode="auto">
          <a:xfrm rot="5400000" flipH="1">
            <a:off x="396875" y="4872038"/>
            <a:ext cx="1298575" cy="6350"/>
          </a:xfrm>
          <a:prstGeom prst="bentConnector3">
            <a:avLst>
              <a:gd name="adj1" fmla="val 50000"/>
            </a:avLst>
          </a:prstGeom>
          <a:noFill/>
          <a:ln w="19050">
            <a:noFill/>
            <a:prstDash val="sysDot"/>
            <a:miter lim="800000"/>
            <a:headEnd/>
            <a:tailEnd type="triangle" w="sm" len="med"/>
          </a:ln>
        </p:spPr>
      </p:cxnSp>
      <p:sp>
        <p:nvSpPr>
          <p:cNvPr id="78855" name="Line 9"/>
          <p:cNvSpPr>
            <a:spLocks noChangeShapeType="1"/>
          </p:cNvSpPr>
          <p:nvPr/>
        </p:nvSpPr>
        <p:spPr bwMode="auto">
          <a:xfrm>
            <a:off x="5176838" y="1254125"/>
            <a:ext cx="0" cy="4970463"/>
          </a:xfrm>
          <a:prstGeom prst="line">
            <a:avLst/>
          </a:prstGeom>
          <a:noFill/>
          <a:ln w="19050" cap="rnd">
            <a:solidFill>
              <a:srgbClr val="003366"/>
            </a:solidFill>
            <a:prstDash val="sysDot"/>
            <a:round/>
            <a:headEnd/>
            <a:tailEnd/>
          </a:ln>
        </p:spPr>
        <p:txBody>
          <a:bodyPr wrap="none">
            <a:prstTxWarp prst="textNoShape">
              <a:avLst/>
            </a:prstTxWarp>
          </a:bodyPr>
          <a:lstStyle/>
          <a:p>
            <a:endParaRPr lang="en-US"/>
          </a:p>
        </p:txBody>
      </p:sp>
      <p:sp>
        <p:nvSpPr>
          <p:cNvPr id="78856" name="Line 10"/>
          <p:cNvSpPr>
            <a:spLocks noChangeShapeType="1"/>
          </p:cNvSpPr>
          <p:nvPr/>
        </p:nvSpPr>
        <p:spPr bwMode="auto">
          <a:xfrm>
            <a:off x="6853238" y="1254125"/>
            <a:ext cx="0" cy="4960938"/>
          </a:xfrm>
          <a:prstGeom prst="line">
            <a:avLst/>
          </a:prstGeom>
          <a:noFill/>
          <a:ln w="19050" cap="rnd">
            <a:solidFill>
              <a:srgbClr val="003366"/>
            </a:solidFill>
            <a:prstDash val="sysDot"/>
            <a:round/>
            <a:headEnd/>
            <a:tailEnd/>
          </a:ln>
        </p:spPr>
        <p:txBody>
          <a:bodyPr wrap="none">
            <a:prstTxWarp prst="textNoShape">
              <a:avLst/>
            </a:prstTxWarp>
          </a:bodyPr>
          <a:lstStyle/>
          <a:p>
            <a:endParaRPr lang="en-US"/>
          </a:p>
        </p:txBody>
      </p:sp>
      <p:sp>
        <p:nvSpPr>
          <p:cNvPr id="78857" name="Line 13"/>
          <p:cNvSpPr>
            <a:spLocks noChangeShapeType="1"/>
          </p:cNvSpPr>
          <p:nvPr/>
        </p:nvSpPr>
        <p:spPr bwMode="auto">
          <a:xfrm>
            <a:off x="8326438" y="1279525"/>
            <a:ext cx="19050" cy="4970463"/>
          </a:xfrm>
          <a:prstGeom prst="line">
            <a:avLst/>
          </a:prstGeom>
          <a:noFill/>
          <a:ln w="19050" cap="rnd">
            <a:solidFill>
              <a:srgbClr val="003366"/>
            </a:solidFill>
            <a:prstDash val="sysDot"/>
            <a:round/>
            <a:headEnd/>
            <a:tailEnd/>
          </a:ln>
        </p:spPr>
        <p:txBody>
          <a:bodyPr wrap="none">
            <a:prstTxWarp prst="textNoShape">
              <a:avLst/>
            </a:prstTxWarp>
          </a:bodyPr>
          <a:lstStyle/>
          <a:p>
            <a:endParaRPr lang="en-US"/>
          </a:p>
        </p:txBody>
      </p:sp>
      <p:sp>
        <p:nvSpPr>
          <p:cNvPr id="95255" name="Freeform 49"/>
          <p:cNvSpPr>
            <a:spLocks noChangeArrowheads="1"/>
          </p:cNvSpPr>
          <p:nvPr/>
        </p:nvSpPr>
        <p:spPr bwMode="auto">
          <a:xfrm>
            <a:off x="990600" y="1211263"/>
            <a:ext cx="7651750" cy="4013200"/>
          </a:xfrm>
          <a:custGeom>
            <a:avLst/>
            <a:gdLst>
              <a:gd name="T0" fmla="*/ 0 w 7061200"/>
              <a:gd name="T1" fmla="*/ 0 h 3225800"/>
              <a:gd name="T2" fmla="*/ 1962480 w 7061200"/>
              <a:gd name="T3" fmla="*/ 544047 h 3225800"/>
              <a:gd name="T4" fmla="*/ 4029626 w 7061200"/>
              <a:gd name="T5" fmla="*/ 2448210 h 3225800"/>
              <a:gd name="T6" fmla="*/ 5861273 w 7061200"/>
              <a:gd name="T7" fmla="*/ 5349778 h 3225800"/>
              <a:gd name="T8" fmla="*/ 7666755 w 7061200"/>
              <a:gd name="T9" fmla="*/ 10790237 h 3225800"/>
              <a:gd name="T10" fmla="*/ 8765746 w 7061200"/>
              <a:gd name="T11" fmla="*/ 14598561 h 3225800"/>
              <a:gd name="T12" fmla="*/ 10780561 w 7061200"/>
              <a:gd name="T13" fmla="*/ 18860247 h 3225800"/>
              <a:gd name="T14" fmla="*/ 12900035 w 7061200"/>
              <a:gd name="T15" fmla="*/ 21671153 h 3225800"/>
              <a:gd name="T16" fmla="*/ 14548522 w 7061200"/>
              <a:gd name="T17" fmla="*/ 23031263 h 3225800"/>
              <a:gd name="T18" fmla="*/ 14548522 w 7061200"/>
              <a:gd name="T19" fmla="*/ 23031263 h 32258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61200"/>
              <a:gd name="T31" fmla="*/ 0 h 3225800"/>
              <a:gd name="T32" fmla="*/ 7061200 w 7061200"/>
              <a:gd name="T33" fmla="*/ 3225800 h 32258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61200" h="3225800">
                <a:moveTo>
                  <a:pt x="0" y="0"/>
                </a:moveTo>
                <a:cubicBezTo>
                  <a:pt x="313266" y="9525"/>
                  <a:pt x="626533" y="19050"/>
                  <a:pt x="952500" y="76200"/>
                </a:cubicBezTo>
                <a:cubicBezTo>
                  <a:pt x="1278467" y="133350"/>
                  <a:pt x="1640417" y="230717"/>
                  <a:pt x="1955800" y="342900"/>
                </a:cubicBezTo>
                <a:cubicBezTo>
                  <a:pt x="2271183" y="455083"/>
                  <a:pt x="2550583" y="554567"/>
                  <a:pt x="2844800" y="749300"/>
                </a:cubicBezTo>
                <a:cubicBezTo>
                  <a:pt x="3139017" y="944033"/>
                  <a:pt x="3486150" y="1295400"/>
                  <a:pt x="3721100" y="1511300"/>
                </a:cubicBezTo>
                <a:cubicBezTo>
                  <a:pt x="3956050" y="1727200"/>
                  <a:pt x="4002617" y="1856317"/>
                  <a:pt x="4254500" y="2044700"/>
                </a:cubicBezTo>
                <a:cubicBezTo>
                  <a:pt x="4506383" y="2233083"/>
                  <a:pt x="4897967" y="2476500"/>
                  <a:pt x="5232400" y="2641600"/>
                </a:cubicBezTo>
                <a:cubicBezTo>
                  <a:pt x="5566833" y="2806700"/>
                  <a:pt x="5956300" y="2937933"/>
                  <a:pt x="6261100" y="3035300"/>
                </a:cubicBezTo>
                <a:cubicBezTo>
                  <a:pt x="6565900" y="3132667"/>
                  <a:pt x="7061200" y="3225800"/>
                  <a:pt x="7061200" y="3225800"/>
                </a:cubicBezTo>
              </a:path>
            </a:pathLst>
          </a:custGeom>
          <a:noFill/>
          <a:ln w="63500">
            <a:solidFill>
              <a:srgbClr val="FF0000"/>
            </a:solidFill>
            <a:prstDash val="sysDash"/>
            <a:round/>
            <a:headEnd/>
            <a:tailEnd/>
          </a:ln>
        </p:spPr>
        <p:txBody>
          <a:bodyPr anchor="ctr">
            <a:prstTxWarp prst="textNoShape">
              <a:avLst/>
            </a:prstTxWarp>
          </a:bodyPr>
          <a:lstStyle/>
          <a:p>
            <a:endParaRPr lang="sv-SE" sz="1800"/>
          </a:p>
        </p:txBody>
      </p:sp>
      <p:sp>
        <p:nvSpPr>
          <p:cNvPr id="95256" name="TextBox 54"/>
          <p:cNvSpPr txBox="1">
            <a:spLocks noChangeArrowheads="1"/>
          </p:cNvSpPr>
          <p:nvPr/>
        </p:nvSpPr>
        <p:spPr bwMode="auto">
          <a:xfrm>
            <a:off x="1454150" y="5186363"/>
            <a:ext cx="1955800" cy="484187"/>
          </a:xfrm>
          <a:prstGeom prst="rect">
            <a:avLst/>
          </a:prstGeom>
          <a:noFill/>
          <a:ln w="9525">
            <a:noFill/>
            <a:miter lim="800000"/>
            <a:headEnd/>
            <a:tailEnd/>
          </a:ln>
        </p:spPr>
        <p:txBody>
          <a:bodyPr>
            <a:prstTxWarp prst="textNoShape">
              <a:avLst/>
            </a:prstTxWarp>
          </a:bodyPr>
          <a:lstStyle/>
          <a:p>
            <a:r>
              <a:rPr lang="en-US" sz="1400" b="1" dirty="0"/>
              <a:t>Business and Technology Impact</a:t>
            </a:r>
          </a:p>
        </p:txBody>
      </p:sp>
      <p:sp>
        <p:nvSpPr>
          <p:cNvPr id="60" name="TextBox 54"/>
          <p:cNvSpPr txBox="1">
            <a:spLocks noChangeArrowheads="1"/>
          </p:cNvSpPr>
          <p:nvPr/>
        </p:nvSpPr>
        <p:spPr bwMode="auto">
          <a:xfrm>
            <a:off x="1498600" y="1477963"/>
            <a:ext cx="1358900" cy="476250"/>
          </a:xfrm>
          <a:prstGeom prst="rect">
            <a:avLst/>
          </a:prstGeom>
          <a:noFill/>
          <a:ln w="9525">
            <a:noFill/>
            <a:miter lim="800000"/>
            <a:headEnd/>
            <a:tailEnd/>
          </a:ln>
        </p:spPr>
        <p:txBody>
          <a:bodyPr>
            <a:prstTxWarp prst="textNoShape">
              <a:avLst/>
            </a:prstTxWarp>
          </a:bodyPr>
          <a:lstStyle/>
          <a:p>
            <a:r>
              <a:rPr lang="en-US" sz="1400" b="1">
                <a:solidFill>
                  <a:srgbClr val="FF0000"/>
                </a:solidFill>
              </a:rPr>
              <a:t>Resources and costs</a:t>
            </a:r>
          </a:p>
        </p:txBody>
      </p:sp>
      <p:sp>
        <p:nvSpPr>
          <p:cNvPr id="78861" name="Line 3"/>
          <p:cNvSpPr>
            <a:spLocks noChangeShapeType="1"/>
          </p:cNvSpPr>
          <p:nvPr/>
        </p:nvSpPr>
        <p:spPr bwMode="auto">
          <a:xfrm>
            <a:off x="2122488" y="1235075"/>
            <a:ext cx="0" cy="5008563"/>
          </a:xfrm>
          <a:prstGeom prst="line">
            <a:avLst/>
          </a:prstGeom>
          <a:noFill/>
          <a:ln w="19050" cap="rnd">
            <a:solidFill>
              <a:srgbClr val="003366"/>
            </a:solidFill>
            <a:prstDash val="sysDot"/>
            <a:round/>
            <a:headEnd/>
            <a:tailEnd/>
          </a:ln>
        </p:spPr>
        <p:txBody>
          <a:bodyPr wrap="none">
            <a:prstTxWarp prst="textNoShape">
              <a:avLst/>
            </a:prstTxWarp>
          </a:bodyPr>
          <a:lstStyle/>
          <a:p>
            <a:endParaRPr lang="en-US"/>
          </a:p>
        </p:txBody>
      </p:sp>
      <p:sp>
        <p:nvSpPr>
          <p:cNvPr id="78862" name="AutoShape 13"/>
          <p:cNvSpPr>
            <a:spLocks noChangeArrowheads="1"/>
          </p:cNvSpPr>
          <p:nvPr/>
        </p:nvSpPr>
        <p:spPr bwMode="auto">
          <a:xfrm rot="16200000" flipH="1">
            <a:off x="218281" y="4517232"/>
            <a:ext cx="1012825" cy="1252538"/>
          </a:xfrm>
          <a:prstGeom prst="roundRect">
            <a:avLst>
              <a:gd name="adj" fmla="val 16667"/>
            </a:avLst>
          </a:prstGeom>
          <a:solidFill>
            <a:srgbClr val="6FAAEB"/>
          </a:solidFill>
          <a:ln w="9525">
            <a:round/>
            <a:headEnd/>
            <a:tailEnd/>
          </a:ln>
          <a:scene3d>
            <a:camera prst="legacyObliqueTopRight"/>
            <a:lightRig rig="legacyFlat4" dir="b"/>
          </a:scene3d>
          <a:sp3d extrusionH="227000" prstMaterial="legacyMatte">
            <a:bevelT w="13500" h="13500" prst="angle"/>
            <a:bevelB w="13500" h="13500" prst="angle"/>
            <a:extrusionClr>
              <a:srgbClr val="6FAAEB"/>
            </a:extrusionClr>
          </a:sp3d>
        </p:spPr>
        <p:txBody>
          <a:bodyPr anchor="ctr">
            <a:prstTxWarp prst="textNoShape">
              <a:avLst/>
            </a:prstTxWarp>
            <a:spAutoFit/>
            <a:flatTx/>
          </a:bodyPr>
          <a:lstStyle/>
          <a:p>
            <a:endParaRPr lang="en-US"/>
          </a:p>
        </p:txBody>
      </p:sp>
      <p:sp>
        <p:nvSpPr>
          <p:cNvPr id="78863" name="AutoShape 14"/>
          <p:cNvSpPr>
            <a:spLocks noChangeArrowheads="1"/>
          </p:cNvSpPr>
          <p:nvPr/>
        </p:nvSpPr>
        <p:spPr bwMode="auto">
          <a:xfrm rot="16200000" flipH="1">
            <a:off x="218281" y="3499644"/>
            <a:ext cx="1014413" cy="1254125"/>
          </a:xfrm>
          <a:prstGeom prst="roundRect">
            <a:avLst>
              <a:gd name="adj" fmla="val 16667"/>
            </a:avLst>
          </a:prstGeom>
          <a:solidFill>
            <a:schemeClr val="accent2"/>
          </a:solidFill>
          <a:ln w="9525">
            <a:round/>
            <a:headEnd/>
            <a:tailEnd/>
          </a:ln>
          <a:scene3d>
            <a:camera prst="legacyObliqueTopRight"/>
            <a:lightRig rig="legacyFlat4" dir="b"/>
          </a:scene3d>
          <a:sp3d extrusionH="227000" prstMaterial="legacyMatte">
            <a:bevelT w="13500" h="13500" prst="angle"/>
            <a:bevelB w="13500" h="13500" prst="angle"/>
            <a:extrusionClr>
              <a:schemeClr val="accent2"/>
            </a:extrusionClr>
          </a:sp3d>
        </p:spPr>
        <p:txBody>
          <a:bodyPr anchor="ctr">
            <a:prstTxWarp prst="textNoShape">
              <a:avLst/>
            </a:prstTxWarp>
            <a:spAutoFit/>
            <a:flatTx/>
          </a:bodyPr>
          <a:lstStyle/>
          <a:p>
            <a:endParaRPr lang="en-US"/>
          </a:p>
        </p:txBody>
      </p:sp>
      <p:sp>
        <p:nvSpPr>
          <p:cNvPr id="78864" name="AutoShape 15"/>
          <p:cNvSpPr>
            <a:spLocks noChangeArrowheads="1"/>
          </p:cNvSpPr>
          <p:nvPr/>
        </p:nvSpPr>
        <p:spPr bwMode="auto">
          <a:xfrm rot="16200000" flipH="1">
            <a:off x="218281" y="2477294"/>
            <a:ext cx="1011238" cy="1250950"/>
          </a:xfrm>
          <a:prstGeom prst="roundRect">
            <a:avLst>
              <a:gd name="adj" fmla="val 16667"/>
            </a:avLst>
          </a:prstGeom>
          <a:solidFill>
            <a:srgbClr val="92E68E"/>
          </a:solidFill>
          <a:ln w="9525">
            <a:round/>
            <a:headEnd/>
            <a:tailEnd/>
          </a:ln>
          <a:scene3d>
            <a:camera prst="legacyObliqueTopRight"/>
            <a:lightRig rig="legacyFlat4" dir="b"/>
          </a:scene3d>
          <a:sp3d extrusionH="227000" prstMaterial="legacyMatte">
            <a:bevelT w="13500" h="13500" prst="angle"/>
            <a:bevelB w="13500" h="13500" prst="angle"/>
            <a:extrusionClr>
              <a:srgbClr val="92E68E"/>
            </a:extrusionClr>
          </a:sp3d>
        </p:spPr>
        <p:txBody>
          <a:bodyPr anchor="ctr">
            <a:prstTxWarp prst="textNoShape">
              <a:avLst/>
            </a:prstTxWarp>
            <a:spAutoFit/>
            <a:flatTx/>
          </a:bodyPr>
          <a:lstStyle/>
          <a:p>
            <a:endParaRPr lang="en-US"/>
          </a:p>
        </p:txBody>
      </p:sp>
      <p:sp>
        <p:nvSpPr>
          <p:cNvPr id="78865" name="AutoShape 16"/>
          <p:cNvSpPr>
            <a:spLocks noChangeArrowheads="1"/>
          </p:cNvSpPr>
          <p:nvPr/>
        </p:nvSpPr>
        <p:spPr bwMode="auto">
          <a:xfrm rot="16200000" flipH="1">
            <a:off x="212725" y="1450975"/>
            <a:ext cx="1012825" cy="1241425"/>
          </a:xfrm>
          <a:prstGeom prst="roundRect">
            <a:avLst>
              <a:gd name="adj" fmla="val 16667"/>
            </a:avLst>
          </a:prstGeom>
          <a:solidFill>
            <a:srgbClr val="FF9900"/>
          </a:solidFill>
          <a:ln w="9525">
            <a:round/>
            <a:headEnd/>
            <a:tailEnd/>
          </a:ln>
          <a:scene3d>
            <a:camera prst="legacyObliqueTopRight"/>
            <a:lightRig rig="legacyFlat4" dir="b"/>
          </a:scene3d>
          <a:sp3d extrusionH="227000" prstMaterial="legacyMatte">
            <a:bevelT w="13500" h="13500" prst="angle"/>
            <a:bevelB w="13500" h="13500" prst="angle"/>
            <a:extrusionClr>
              <a:srgbClr val="FF9900"/>
            </a:extrusionClr>
          </a:sp3d>
        </p:spPr>
        <p:txBody>
          <a:bodyPr anchor="ctr">
            <a:prstTxWarp prst="textNoShape">
              <a:avLst/>
            </a:prstTxWarp>
            <a:spAutoFit/>
            <a:flatTx/>
          </a:bodyPr>
          <a:lstStyle/>
          <a:p>
            <a:endParaRPr lang="en-US"/>
          </a:p>
        </p:txBody>
      </p:sp>
      <p:pic>
        <p:nvPicPr>
          <p:cNvPr id="78866" name="Picture 331" descr="Developer"/>
          <p:cNvPicPr>
            <a:picLocks noChangeAspect="1" noChangeArrowheads="1"/>
          </p:cNvPicPr>
          <p:nvPr/>
        </p:nvPicPr>
        <p:blipFill>
          <a:blip r:embed="rId4"/>
          <a:srcRect/>
          <a:stretch>
            <a:fillRect/>
          </a:stretch>
        </p:blipFill>
        <p:spPr bwMode="auto">
          <a:xfrm>
            <a:off x="317500" y="4652963"/>
            <a:ext cx="835025" cy="835025"/>
          </a:xfrm>
          <a:prstGeom prst="rect">
            <a:avLst/>
          </a:prstGeom>
          <a:noFill/>
          <a:ln w="9525">
            <a:noFill/>
            <a:miter lim="800000"/>
            <a:headEnd/>
            <a:tailEnd/>
          </a:ln>
        </p:spPr>
      </p:pic>
      <p:pic>
        <p:nvPicPr>
          <p:cNvPr id="78867" name="Picture 326" descr="BusinessAnalyst"/>
          <p:cNvPicPr>
            <a:picLocks noChangeAspect="1" noChangeArrowheads="1"/>
          </p:cNvPicPr>
          <p:nvPr/>
        </p:nvPicPr>
        <p:blipFill>
          <a:blip r:embed="rId5"/>
          <a:srcRect/>
          <a:stretch>
            <a:fillRect/>
          </a:stretch>
        </p:blipFill>
        <p:spPr bwMode="auto">
          <a:xfrm>
            <a:off x="317500" y="3616325"/>
            <a:ext cx="835025" cy="835025"/>
          </a:xfrm>
          <a:prstGeom prst="rect">
            <a:avLst/>
          </a:prstGeom>
          <a:noFill/>
          <a:ln w="9525">
            <a:noFill/>
            <a:miter lim="800000"/>
            <a:headEnd/>
            <a:tailEnd/>
          </a:ln>
        </p:spPr>
      </p:pic>
      <p:pic>
        <p:nvPicPr>
          <p:cNvPr id="78868" name="Picture 19" descr="CIO"/>
          <p:cNvPicPr>
            <a:picLocks noChangeAspect="1" noChangeArrowheads="1"/>
          </p:cNvPicPr>
          <p:nvPr/>
        </p:nvPicPr>
        <p:blipFill>
          <a:blip r:embed="rId6"/>
          <a:srcRect/>
          <a:stretch>
            <a:fillRect/>
          </a:stretch>
        </p:blipFill>
        <p:spPr bwMode="auto">
          <a:xfrm>
            <a:off x="287338" y="2595563"/>
            <a:ext cx="895350" cy="892175"/>
          </a:xfrm>
          <a:prstGeom prst="rect">
            <a:avLst/>
          </a:prstGeom>
          <a:noFill/>
          <a:ln w="9525">
            <a:noFill/>
            <a:miter lim="800000"/>
            <a:headEnd/>
            <a:tailEnd/>
          </a:ln>
        </p:spPr>
      </p:pic>
      <p:sp>
        <p:nvSpPr>
          <p:cNvPr id="78869" name="Text Box 20"/>
          <p:cNvSpPr txBox="1">
            <a:spLocks noChangeArrowheads="1"/>
          </p:cNvSpPr>
          <p:nvPr/>
        </p:nvSpPr>
        <p:spPr bwMode="auto">
          <a:xfrm>
            <a:off x="201613" y="3335338"/>
            <a:ext cx="1079500" cy="273050"/>
          </a:xfrm>
          <a:prstGeom prst="rect">
            <a:avLst/>
          </a:prstGeom>
          <a:noFill/>
          <a:ln w="9525">
            <a:noFill/>
            <a:miter lim="800000"/>
            <a:headEnd/>
            <a:tailEnd/>
          </a:ln>
        </p:spPr>
        <p:txBody>
          <a:bodyPr>
            <a:prstTxWarp prst="textNoShape">
              <a:avLst/>
            </a:prstTxWarp>
            <a:spAutoFit/>
          </a:bodyPr>
          <a:lstStyle/>
          <a:p>
            <a:pPr algn="ctr" defTabSz="762000" fontAlgn="base">
              <a:lnSpc>
                <a:spcPct val="85000"/>
              </a:lnSpc>
              <a:spcBef>
                <a:spcPct val="0"/>
              </a:spcBef>
              <a:buClrTx/>
              <a:buFontTx/>
              <a:buNone/>
            </a:pPr>
            <a:r>
              <a:rPr lang="fr-FR" sz="1400" b="1">
                <a:solidFill>
                  <a:schemeClr val="bg1"/>
                </a:solidFill>
              </a:rPr>
              <a:t>Business</a:t>
            </a:r>
          </a:p>
        </p:txBody>
      </p:sp>
      <p:sp>
        <p:nvSpPr>
          <p:cNvPr id="78870" name="Text Box 21"/>
          <p:cNvSpPr txBox="1">
            <a:spLocks noChangeArrowheads="1"/>
          </p:cNvSpPr>
          <p:nvPr/>
        </p:nvSpPr>
        <p:spPr bwMode="auto">
          <a:xfrm>
            <a:off x="57150" y="5353050"/>
            <a:ext cx="1368425" cy="273050"/>
          </a:xfrm>
          <a:prstGeom prst="rect">
            <a:avLst/>
          </a:prstGeom>
          <a:noFill/>
          <a:ln w="9525">
            <a:noFill/>
            <a:miter lim="800000"/>
            <a:headEnd/>
            <a:tailEnd/>
          </a:ln>
        </p:spPr>
        <p:txBody>
          <a:bodyPr>
            <a:prstTxWarp prst="textNoShape">
              <a:avLst/>
            </a:prstTxWarp>
            <a:spAutoFit/>
          </a:bodyPr>
          <a:lstStyle/>
          <a:p>
            <a:pPr algn="ctr" defTabSz="762000" fontAlgn="base">
              <a:lnSpc>
                <a:spcPct val="85000"/>
              </a:lnSpc>
              <a:spcBef>
                <a:spcPct val="0"/>
              </a:spcBef>
              <a:buClrTx/>
              <a:buFontTx/>
              <a:buNone/>
            </a:pPr>
            <a:r>
              <a:rPr lang="fr-FR" sz="1400" b="1">
                <a:solidFill>
                  <a:schemeClr val="bg1"/>
                </a:solidFill>
              </a:rPr>
              <a:t>Technology</a:t>
            </a:r>
          </a:p>
        </p:txBody>
      </p:sp>
      <p:sp>
        <p:nvSpPr>
          <p:cNvPr id="78871" name="Text Box 22"/>
          <p:cNvSpPr txBox="1">
            <a:spLocks noChangeArrowheads="1"/>
          </p:cNvSpPr>
          <p:nvPr/>
        </p:nvSpPr>
        <p:spPr bwMode="auto">
          <a:xfrm>
            <a:off x="88900" y="4208463"/>
            <a:ext cx="1304925" cy="454025"/>
          </a:xfrm>
          <a:prstGeom prst="rect">
            <a:avLst/>
          </a:prstGeom>
          <a:noFill/>
          <a:ln w="9525">
            <a:noFill/>
            <a:miter lim="800000"/>
            <a:headEnd/>
            <a:tailEnd/>
          </a:ln>
        </p:spPr>
        <p:txBody>
          <a:bodyPr>
            <a:prstTxWarp prst="textNoShape">
              <a:avLst/>
            </a:prstTxWarp>
            <a:spAutoFit/>
          </a:bodyPr>
          <a:lstStyle/>
          <a:p>
            <a:pPr algn="ctr" defTabSz="762000" fontAlgn="base">
              <a:lnSpc>
                <a:spcPct val="85000"/>
              </a:lnSpc>
              <a:spcBef>
                <a:spcPct val="0"/>
              </a:spcBef>
              <a:buClrTx/>
              <a:buFontTx/>
              <a:buNone/>
            </a:pPr>
            <a:r>
              <a:rPr lang="fr-FR" sz="1400" b="1">
                <a:solidFill>
                  <a:schemeClr val="bg1"/>
                </a:solidFill>
              </a:rPr>
              <a:t>Information Systems</a:t>
            </a:r>
          </a:p>
        </p:txBody>
      </p:sp>
      <p:pic>
        <p:nvPicPr>
          <p:cNvPr id="78872" name="Picture 23" descr="CFO"/>
          <p:cNvPicPr>
            <a:picLocks noChangeAspect="1" noChangeArrowheads="1"/>
          </p:cNvPicPr>
          <p:nvPr/>
        </p:nvPicPr>
        <p:blipFill>
          <a:blip r:embed="rId7"/>
          <a:srcRect/>
          <a:stretch>
            <a:fillRect/>
          </a:stretch>
        </p:blipFill>
        <p:spPr bwMode="auto">
          <a:xfrm>
            <a:off x="298450" y="1579563"/>
            <a:ext cx="809625" cy="808037"/>
          </a:xfrm>
          <a:prstGeom prst="rect">
            <a:avLst/>
          </a:prstGeom>
          <a:noFill/>
          <a:ln w="9525">
            <a:noFill/>
            <a:miter lim="800000"/>
            <a:headEnd/>
            <a:tailEnd/>
          </a:ln>
        </p:spPr>
      </p:pic>
      <p:sp>
        <p:nvSpPr>
          <p:cNvPr id="78873" name="Text Box 24"/>
          <p:cNvSpPr txBox="1">
            <a:spLocks noChangeArrowheads="1"/>
          </p:cNvSpPr>
          <p:nvPr/>
        </p:nvSpPr>
        <p:spPr bwMode="auto">
          <a:xfrm>
            <a:off x="201613" y="2233613"/>
            <a:ext cx="1079500" cy="273050"/>
          </a:xfrm>
          <a:prstGeom prst="rect">
            <a:avLst/>
          </a:prstGeom>
          <a:noFill/>
          <a:ln w="9525">
            <a:noFill/>
            <a:miter lim="800000"/>
            <a:headEnd/>
            <a:tailEnd/>
          </a:ln>
        </p:spPr>
        <p:txBody>
          <a:bodyPr>
            <a:prstTxWarp prst="textNoShape">
              <a:avLst/>
            </a:prstTxWarp>
            <a:spAutoFit/>
          </a:bodyPr>
          <a:lstStyle/>
          <a:p>
            <a:pPr algn="ctr" defTabSz="762000" fontAlgn="base">
              <a:lnSpc>
                <a:spcPct val="85000"/>
              </a:lnSpc>
              <a:spcBef>
                <a:spcPct val="0"/>
              </a:spcBef>
              <a:buClrTx/>
              <a:buFontTx/>
              <a:buNone/>
            </a:pPr>
            <a:r>
              <a:rPr lang="fr-FR" sz="1400" b="1">
                <a:solidFill>
                  <a:schemeClr val="bg1"/>
                </a:solidFill>
              </a:rPr>
              <a:t>Strategy</a:t>
            </a:r>
          </a:p>
        </p:txBody>
      </p:sp>
      <p:sp>
        <p:nvSpPr>
          <p:cNvPr id="59" name="Freeform 58"/>
          <p:cNvSpPr>
            <a:spLocks noChangeArrowheads="1"/>
          </p:cNvSpPr>
          <p:nvPr/>
        </p:nvSpPr>
        <p:spPr bwMode="auto">
          <a:xfrm>
            <a:off x="984250" y="2332038"/>
            <a:ext cx="7537450" cy="3546475"/>
          </a:xfrm>
          <a:custGeom>
            <a:avLst/>
            <a:gdLst>
              <a:gd name="T0" fmla="*/ 0 w 6896100"/>
              <a:gd name="T1" fmla="*/ 6680126 h 3276600"/>
              <a:gd name="T2" fmla="*/ 1866103 w 6896100"/>
              <a:gd name="T3" fmla="*/ 6628344 h 3276600"/>
              <a:gd name="T4" fmla="*/ 4354241 w 6896100"/>
              <a:gd name="T5" fmla="*/ 6369424 h 3276600"/>
              <a:gd name="T6" fmla="*/ 6361714 w 6896100"/>
              <a:gd name="T7" fmla="*/ 5463206 h 3276600"/>
              <a:gd name="T8" fmla="*/ 8595385 w 6896100"/>
              <a:gd name="T9" fmla="*/ 3314169 h 3276600"/>
              <a:gd name="T10" fmla="*/ 9641534 w 6896100"/>
              <a:gd name="T11" fmla="*/ 1916006 h 3276600"/>
              <a:gd name="T12" fmla="*/ 10574587 w 6896100"/>
              <a:gd name="T13" fmla="*/ 1139247 h 3276600"/>
              <a:gd name="T14" fmla="*/ 11677285 w 6896100"/>
              <a:gd name="T15" fmla="*/ 621408 h 3276600"/>
              <a:gd name="T16" fmla="*/ 12949628 w 6896100"/>
              <a:gd name="T17" fmla="*/ 310701 h 3276600"/>
              <a:gd name="T18" fmla="*/ 15352942 w 6896100"/>
              <a:gd name="T19" fmla="*/ 0 h 3276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96100"/>
              <a:gd name="T31" fmla="*/ 0 h 3276600"/>
              <a:gd name="T32" fmla="*/ 6896100 w 6896100"/>
              <a:gd name="T33" fmla="*/ 3276600 h 3276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96100" h="3276600">
                <a:moveTo>
                  <a:pt x="0" y="3276600"/>
                </a:moveTo>
                <a:cubicBezTo>
                  <a:pt x="256116" y="3276600"/>
                  <a:pt x="512233" y="3276600"/>
                  <a:pt x="838200" y="3251200"/>
                </a:cubicBezTo>
                <a:cubicBezTo>
                  <a:pt x="1164167" y="3225800"/>
                  <a:pt x="1619250" y="3219450"/>
                  <a:pt x="1955800" y="3124200"/>
                </a:cubicBezTo>
                <a:cubicBezTo>
                  <a:pt x="2292350" y="3028950"/>
                  <a:pt x="2540000" y="2929467"/>
                  <a:pt x="2857500" y="2679700"/>
                </a:cubicBezTo>
                <a:cubicBezTo>
                  <a:pt x="3175000" y="2429933"/>
                  <a:pt x="3615267" y="1915583"/>
                  <a:pt x="3860800" y="1625600"/>
                </a:cubicBezTo>
                <a:cubicBezTo>
                  <a:pt x="4106333" y="1335617"/>
                  <a:pt x="4182533" y="1117600"/>
                  <a:pt x="4330700" y="939800"/>
                </a:cubicBezTo>
                <a:cubicBezTo>
                  <a:pt x="4478867" y="762000"/>
                  <a:pt x="4597400" y="664633"/>
                  <a:pt x="4749800" y="558800"/>
                </a:cubicBezTo>
                <a:cubicBezTo>
                  <a:pt x="4902200" y="452967"/>
                  <a:pt x="5067300" y="372533"/>
                  <a:pt x="5245100" y="304800"/>
                </a:cubicBezTo>
                <a:cubicBezTo>
                  <a:pt x="5422900" y="237067"/>
                  <a:pt x="5541433" y="203200"/>
                  <a:pt x="5816600" y="152400"/>
                </a:cubicBezTo>
                <a:cubicBezTo>
                  <a:pt x="6091767" y="101600"/>
                  <a:pt x="6896100" y="0"/>
                  <a:pt x="6896100" y="0"/>
                </a:cubicBezTo>
              </a:path>
            </a:pathLst>
          </a:custGeom>
          <a:noFill/>
          <a:ln w="53975">
            <a:solidFill>
              <a:srgbClr val="0E2C3E"/>
            </a:solidFill>
            <a:prstDash val="sysDash"/>
            <a:round/>
            <a:headEnd/>
            <a:tailEnd/>
          </a:ln>
        </p:spPr>
        <p:txBody>
          <a:bodyPr anchor="ctr">
            <a:prstTxWarp prst="textNoShape">
              <a:avLst/>
            </a:prstTxWarp>
          </a:bodyPr>
          <a:lstStyle/>
          <a:p>
            <a:endParaRPr lang="sv-SE" sz="1800"/>
          </a:p>
        </p:txBody>
      </p:sp>
      <p:pic>
        <p:nvPicPr>
          <p:cNvPr id="78875" name="Picture 26"/>
          <p:cNvPicPr>
            <a:picLocks noChangeAspect="1" noChangeArrowheads="1"/>
          </p:cNvPicPr>
          <p:nvPr/>
        </p:nvPicPr>
        <p:blipFill>
          <a:blip r:embed="rId8"/>
          <a:srcRect/>
          <a:stretch>
            <a:fillRect/>
          </a:stretch>
        </p:blipFill>
        <p:spPr bwMode="auto">
          <a:xfrm>
            <a:off x="7312025" y="3649663"/>
            <a:ext cx="1677988" cy="1184275"/>
          </a:xfrm>
          <a:prstGeom prst="rect">
            <a:avLst/>
          </a:prstGeom>
          <a:noFill/>
          <a:ln w="9525">
            <a:noFill/>
            <a:miter lim="800000"/>
            <a:headEnd/>
            <a:tailEnd/>
          </a:ln>
        </p:spPr>
      </p:pic>
      <p:sp>
        <p:nvSpPr>
          <p:cNvPr id="78876" name="AutoShape 5"/>
          <p:cNvSpPr>
            <a:spLocks noChangeArrowheads="1"/>
          </p:cNvSpPr>
          <p:nvPr/>
        </p:nvSpPr>
        <p:spPr bwMode="auto">
          <a:xfrm>
            <a:off x="1693863" y="4187825"/>
            <a:ext cx="1219200" cy="762000"/>
          </a:xfrm>
          <a:prstGeom prst="roundRect">
            <a:avLst>
              <a:gd name="adj" fmla="val 16667"/>
            </a:avLst>
          </a:prstGeom>
          <a:solidFill>
            <a:srgbClr val="003366"/>
          </a:solidFill>
          <a:ln w="19050">
            <a:no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200" b="1">
                <a:solidFill>
                  <a:srgbClr val="FFFFFF"/>
                </a:solidFill>
              </a:rPr>
              <a:t>Harvest Enterprise Information</a:t>
            </a:r>
          </a:p>
        </p:txBody>
      </p:sp>
      <p:sp>
        <p:nvSpPr>
          <p:cNvPr id="78877" name="AutoShape 15"/>
          <p:cNvSpPr>
            <a:spLocks noChangeArrowheads="1"/>
          </p:cNvSpPr>
          <p:nvPr/>
        </p:nvSpPr>
        <p:spPr bwMode="auto">
          <a:xfrm>
            <a:off x="1701800" y="2562225"/>
            <a:ext cx="1219200" cy="762000"/>
          </a:xfrm>
          <a:prstGeom prst="roundRect">
            <a:avLst>
              <a:gd name="adj" fmla="val 16667"/>
            </a:avLst>
          </a:prstGeom>
          <a:solidFill>
            <a:srgbClr val="003366"/>
          </a:solidFill>
          <a:ln w="19050">
            <a:no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200" b="1">
                <a:solidFill>
                  <a:srgbClr val="FFFFFF"/>
                </a:solidFill>
              </a:rPr>
              <a:t>Architect the Enterprise</a:t>
            </a:r>
          </a:p>
        </p:txBody>
      </p:sp>
      <p:sp>
        <p:nvSpPr>
          <p:cNvPr id="78878" name="AutoShape 16"/>
          <p:cNvSpPr>
            <a:spLocks noChangeArrowheads="1"/>
          </p:cNvSpPr>
          <p:nvPr/>
        </p:nvSpPr>
        <p:spPr bwMode="auto">
          <a:xfrm>
            <a:off x="3024188" y="3381375"/>
            <a:ext cx="1219200" cy="762000"/>
          </a:xfrm>
          <a:prstGeom prst="roundRect">
            <a:avLst>
              <a:gd name="adj" fmla="val 16667"/>
            </a:avLst>
          </a:prstGeom>
          <a:solidFill>
            <a:srgbClr val="003366"/>
          </a:solidFill>
          <a:ln w="19050">
            <a:no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200" b="1">
                <a:solidFill>
                  <a:srgbClr val="FFFFFF"/>
                </a:solidFill>
              </a:rPr>
              <a:t>Link Business / IT Perspective</a:t>
            </a:r>
          </a:p>
        </p:txBody>
      </p:sp>
      <p:sp>
        <p:nvSpPr>
          <p:cNvPr id="78879" name="AutoShape 6"/>
          <p:cNvSpPr>
            <a:spLocks noChangeArrowheads="1"/>
          </p:cNvSpPr>
          <p:nvPr/>
        </p:nvSpPr>
        <p:spPr bwMode="auto">
          <a:xfrm>
            <a:off x="4387850" y="4281488"/>
            <a:ext cx="1223963" cy="503237"/>
          </a:xfrm>
          <a:prstGeom prst="roundRect">
            <a:avLst>
              <a:gd name="adj" fmla="val 16667"/>
            </a:avLst>
          </a:prstGeom>
          <a:solidFill>
            <a:srgbClr val="003366"/>
          </a:solidFill>
          <a:ln w="19050">
            <a:no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000" b="1">
                <a:solidFill>
                  <a:srgbClr val="FFFFFF"/>
                </a:solidFill>
              </a:rPr>
              <a:t>Consolidation Planning</a:t>
            </a:r>
          </a:p>
        </p:txBody>
      </p:sp>
      <p:sp>
        <p:nvSpPr>
          <p:cNvPr id="78880" name="AutoShape 17"/>
          <p:cNvSpPr>
            <a:spLocks noChangeArrowheads="1"/>
          </p:cNvSpPr>
          <p:nvPr/>
        </p:nvSpPr>
        <p:spPr bwMode="auto">
          <a:xfrm>
            <a:off x="4383088" y="3648075"/>
            <a:ext cx="1223962" cy="503238"/>
          </a:xfrm>
          <a:prstGeom prst="roundRect">
            <a:avLst>
              <a:gd name="adj" fmla="val 16667"/>
            </a:avLst>
          </a:prstGeom>
          <a:solidFill>
            <a:srgbClr val="003366"/>
          </a:solidFill>
          <a:ln w="19050">
            <a:no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000" b="1">
                <a:solidFill>
                  <a:srgbClr val="FFFFFF"/>
                </a:solidFill>
              </a:rPr>
              <a:t>Cost Cutting</a:t>
            </a:r>
          </a:p>
        </p:txBody>
      </p:sp>
      <p:sp>
        <p:nvSpPr>
          <p:cNvPr id="78881" name="AutoShape 15"/>
          <p:cNvSpPr>
            <a:spLocks noChangeArrowheads="1"/>
          </p:cNvSpPr>
          <p:nvPr/>
        </p:nvSpPr>
        <p:spPr bwMode="auto">
          <a:xfrm>
            <a:off x="4397375" y="2981325"/>
            <a:ext cx="1223963" cy="503238"/>
          </a:xfrm>
          <a:prstGeom prst="roundRect">
            <a:avLst>
              <a:gd name="adj" fmla="val 16667"/>
            </a:avLst>
          </a:prstGeom>
          <a:solidFill>
            <a:srgbClr val="003366"/>
          </a:solidFill>
          <a:ln w="19050">
            <a:no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endParaRPr lang="en-US" sz="1000" b="1">
              <a:solidFill>
                <a:srgbClr val="FFFFFF"/>
              </a:solidFill>
            </a:endParaRPr>
          </a:p>
        </p:txBody>
      </p:sp>
      <p:sp>
        <p:nvSpPr>
          <p:cNvPr id="78882" name="Text Box 38"/>
          <p:cNvSpPr txBox="1">
            <a:spLocks noChangeArrowheads="1"/>
          </p:cNvSpPr>
          <p:nvPr/>
        </p:nvSpPr>
        <p:spPr bwMode="auto">
          <a:xfrm>
            <a:off x="4306888" y="2984500"/>
            <a:ext cx="1420812" cy="482600"/>
          </a:xfrm>
          <a:prstGeom prst="rect">
            <a:avLst/>
          </a:prstGeom>
          <a:noFill/>
          <a:ln w="12700">
            <a:noFill/>
            <a:miter lim="800000"/>
            <a:headEnd/>
            <a:tailEnd/>
          </a:ln>
        </p:spPr>
        <p:txBody>
          <a:bodyPr>
            <a:prstTxWarp prst="textNoShape">
              <a:avLst/>
            </a:prstTxWarp>
            <a:spAutoFit/>
          </a:bodyPr>
          <a:lstStyle/>
          <a:p>
            <a:pPr algn="ctr" fontAlgn="base">
              <a:lnSpc>
                <a:spcPct val="85000"/>
              </a:lnSpc>
              <a:spcBef>
                <a:spcPct val="0"/>
              </a:spcBef>
              <a:buClrTx/>
              <a:buFontTx/>
              <a:buNone/>
            </a:pPr>
            <a:r>
              <a:rPr lang="en-US" sz="1000" b="1">
                <a:solidFill>
                  <a:srgbClr val="FFFFFF"/>
                </a:solidFill>
              </a:rPr>
              <a:t>Enterprise Reporting / Impact Analysis</a:t>
            </a:r>
            <a:endParaRPr lang="en-US" sz="1000"/>
          </a:p>
        </p:txBody>
      </p:sp>
      <p:sp>
        <p:nvSpPr>
          <p:cNvPr id="78883" name="Oval 11"/>
          <p:cNvSpPr>
            <a:spLocks noChangeArrowheads="1"/>
          </p:cNvSpPr>
          <p:nvPr/>
        </p:nvSpPr>
        <p:spPr bwMode="auto">
          <a:xfrm>
            <a:off x="6242050" y="5635625"/>
            <a:ext cx="1150938" cy="585788"/>
          </a:xfrm>
          <a:prstGeom prst="ellipse">
            <a:avLst/>
          </a:prstGeom>
          <a:solidFill>
            <a:srgbClr val="F8F8F8"/>
          </a:solidFill>
          <a:ln w="19050">
            <a:solidFill>
              <a:srgbClr val="003366"/>
            </a:solid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200" b="1">
                <a:solidFill>
                  <a:srgbClr val="003366"/>
                </a:solidFill>
                <a:latin typeface="Arial Narrow" charset="0"/>
              </a:rPr>
              <a:t>Solution Planning</a:t>
            </a:r>
          </a:p>
        </p:txBody>
      </p:sp>
      <p:sp>
        <p:nvSpPr>
          <p:cNvPr id="78884" name="Oval 20"/>
          <p:cNvSpPr>
            <a:spLocks noChangeArrowheads="1"/>
          </p:cNvSpPr>
          <p:nvPr/>
        </p:nvSpPr>
        <p:spPr bwMode="auto">
          <a:xfrm>
            <a:off x="4541838" y="5664200"/>
            <a:ext cx="1193800" cy="557213"/>
          </a:xfrm>
          <a:prstGeom prst="ellipse">
            <a:avLst/>
          </a:prstGeom>
          <a:solidFill>
            <a:srgbClr val="F8F8F8"/>
          </a:solidFill>
          <a:ln w="19050">
            <a:solidFill>
              <a:srgbClr val="003366"/>
            </a:solid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200" b="1">
                <a:solidFill>
                  <a:srgbClr val="003366"/>
                </a:solidFill>
                <a:latin typeface="Arial Narrow" charset="0"/>
              </a:rPr>
              <a:t>Opportunities and Solutions</a:t>
            </a:r>
          </a:p>
        </p:txBody>
      </p:sp>
      <p:sp>
        <p:nvSpPr>
          <p:cNvPr id="78885" name="Oval 21"/>
          <p:cNvSpPr>
            <a:spLocks noChangeArrowheads="1"/>
          </p:cNvSpPr>
          <p:nvPr/>
        </p:nvSpPr>
        <p:spPr bwMode="auto">
          <a:xfrm>
            <a:off x="7677150" y="5637213"/>
            <a:ext cx="1304925" cy="633412"/>
          </a:xfrm>
          <a:prstGeom prst="ellipse">
            <a:avLst/>
          </a:prstGeom>
          <a:solidFill>
            <a:srgbClr val="F8F8F8"/>
          </a:solidFill>
          <a:ln w="19050">
            <a:solidFill>
              <a:srgbClr val="003366"/>
            </a:solid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200" b="1">
                <a:solidFill>
                  <a:srgbClr val="003366"/>
                </a:solidFill>
                <a:latin typeface="Arial Narrow" charset="0"/>
              </a:rPr>
              <a:t>Solution Implementation and Governance</a:t>
            </a:r>
          </a:p>
        </p:txBody>
      </p:sp>
      <p:sp>
        <p:nvSpPr>
          <p:cNvPr id="78886" name="Oval 19"/>
          <p:cNvSpPr>
            <a:spLocks noChangeArrowheads="1"/>
          </p:cNvSpPr>
          <p:nvPr/>
        </p:nvSpPr>
        <p:spPr bwMode="auto">
          <a:xfrm>
            <a:off x="1547813" y="5661025"/>
            <a:ext cx="1154112" cy="576263"/>
          </a:xfrm>
          <a:prstGeom prst="ellipse">
            <a:avLst/>
          </a:prstGeom>
          <a:solidFill>
            <a:srgbClr val="F8F8F8"/>
          </a:solidFill>
          <a:ln w="19050">
            <a:solidFill>
              <a:srgbClr val="003366"/>
            </a:solid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200" b="1" dirty="0">
                <a:solidFill>
                  <a:srgbClr val="003366"/>
                </a:solidFill>
                <a:latin typeface="Arial Narrow" charset="0"/>
              </a:rPr>
              <a:t>Architecture Vision</a:t>
            </a:r>
          </a:p>
        </p:txBody>
      </p:sp>
      <p:sp>
        <p:nvSpPr>
          <p:cNvPr id="78887" name="Oval 19"/>
          <p:cNvSpPr>
            <a:spLocks noChangeArrowheads="1"/>
          </p:cNvSpPr>
          <p:nvPr/>
        </p:nvSpPr>
        <p:spPr bwMode="auto">
          <a:xfrm>
            <a:off x="3017838" y="5675313"/>
            <a:ext cx="1211262" cy="560387"/>
          </a:xfrm>
          <a:prstGeom prst="ellipse">
            <a:avLst/>
          </a:prstGeom>
          <a:solidFill>
            <a:srgbClr val="F8F8F8"/>
          </a:solidFill>
          <a:ln w="19050">
            <a:solidFill>
              <a:srgbClr val="003366"/>
            </a:solid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200" b="1">
                <a:solidFill>
                  <a:srgbClr val="003366"/>
                </a:solidFill>
                <a:latin typeface="Arial Narrow" charset="0"/>
              </a:rPr>
              <a:t>Business</a:t>
            </a:r>
          </a:p>
          <a:p>
            <a:pPr marL="58738" indent="-58738" algn="ctr" fontAlgn="base">
              <a:lnSpc>
                <a:spcPct val="85000"/>
              </a:lnSpc>
              <a:spcBef>
                <a:spcPct val="0"/>
              </a:spcBef>
              <a:buClrTx/>
              <a:buFontTx/>
              <a:buNone/>
            </a:pPr>
            <a:r>
              <a:rPr lang="en-US" sz="1200" b="1">
                <a:solidFill>
                  <a:srgbClr val="003366"/>
                </a:solidFill>
                <a:latin typeface="Arial Narrow" charset="0"/>
              </a:rPr>
              <a:t>and IT Architectures</a:t>
            </a:r>
          </a:p>
        </p:txBody>
      </p:sp>
      <p:sp>
        <p:nvSpPr>
          <p:cNvPr id="78888" name="AutoShape 15"/>
          <p:cNvSpPr>
            <a:spLocks noChangeArrowheads="1"/>
          </p:cNvSpPr>
          <p:nvPr/>
        </p:nvSpPr>
        <p:spPr bwMode="auto">
          <a:xfrm>
            <a:off x="6002338" y="3619500"/>
            <a:ext cx="1223962" cy="503238"/>
          </a:xfrm>
          <a:prstGeom prst="roundRect">
            <a:avLst>
              <a:gd name="adj" fmla="val 16667"/>
            </a:avLst>
          </a:prstGeom>
          <a:solidFill>
            <a:srgbClr val="003366"/>
          </a:solidFill>
          <a:ln w="19050">
            <a:no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000" b="1">
                <a:solidFill>
                  <a:srgbClr val="FFFFFF"/>
                </a:solidFill>
              </a:rPr>
              <a:t>Optimized Solution / IT Planning</a:t>
            </a:r>
          </a:p>
        </p:txBody>
      </p:sp>
      <p:pic>
        <p:nvPicPr>
          <p:cNvPr id="78889" name="Picture 45" descr="EaAngled_AA_NewColors EA2"/>
          <p:cNvPicPr>
            <a:picLocks noChangeAspect="1" noChangeArrowheads="1"/>
          </p:cNvPicPr>
          <p:nvPr/>
        </p:nvPicPr>
        <p:blipFill>
          <a:blip r:embed="rId9"/>
          <a:srcRect/>
          <a:stretch>
            <a:fillRect/>
          </a:stretch>
        </p:blipFill>
        <p:spPr bwMode="auto">
          <a:xfrm>
            <a:off x="7278688" y="2474913"/>
            <a:ext cx="1874837" cy="1274762"/>
          </a:xfrm>
          <a:prstGeom prst="rect">
            <a:avLst/>
          </a:prstGeom>
          <a:noFill/>
          <a:ln w="9525">
            <a:noFill/>
            <a:miter lim="800000"/>
            <a:headEnd/>
            <a:tailEnd/>
          </a:ln>
        </p:spPr>
      </p:pic>
      <p:sp>
        <p:nvSpPr>
          <p:cNvPr id="78890" name="AutoShape 15"/>
          <p:cNvSpPr>
            <a:spLocks noChangeArrowheads="1"/>
          </p:cNvSpPr>
          <p:nvPr/>
        </p:nvSpPr>
        <p:spPr bwMode="auto">
          <a:xfrm>
            <a:off x="6005513" y="3087688"/>
            <a:ext cx="1223962" cy="503237"/>
          </a:xfrm>
          <a:prstGeom prst="roundRect">
            <a:avLst>
              <a:gd name="adj" fmla="val 16667"/>
            </a:avLst>
          </a:prstGeom>
          <a:solidFill>
            <a:srgbClr val="003366"/>
          </a:solidFill>
          <a:ln w="19050">
            <a:noFill/>
            <a:round/>
            <a:headEnd/>
            <a:tailEnd/>
          </a:ln>
        </p:spPr>
        <p:txBody>
          <a:bodyPr lIns="0" tIns="0" rIns="0" bIns="0" anchor="ctr" anchorCtr="1">
            <a:prstTxWarp prst="textNoShape">
              <a:avLst/>
            </a:prstTxWarp>
          </a:bodyPr>
          <a:lstStyle/>
          <a:p>
            <a:pPr marL="58738" indent="-58738" algn="ctr" fontAlgn="base">
              <a:lnSpc>
                <a:spcPct val="85000"/>
              </a:lnSpc>
              <a:spcBef>
                <a:spcPct val="0"/>
              </a:spcBef>
              <a:buClrTx/>
              <a:buFontTx/>
              <a:buNone/>
            </a:pPr>
            <a:r>
              <a:rPr lang="en-US" sz="1000" b="1">
                <a:solidFill>
                  <a:schemeClr val="bg1"/>
                </a:solidFill>
              </a:rPr>
              <a:t>Change / Transformation Implementation</a:t>
            </a:r>
          </a:p>
        </p:txBody>
      </p:sp>
    </p:spTree>
  </p:cSld>
  <p:clrMapOvr>
    <a:masterClrMapping/>
  </p:clrMapOvr>
  <p:transition xmlns:p14="http://schemas.microsoft.com/office/powerpoint/2010/main">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95256"/>
                                        </p:tgtEl>
                                        <p:attrNameLst>
                                          <p:attrName>style.visibility</p:attrName>
                                        </p:attrNameLst>
                                      </p:cBhvr>
                                      <p:to>
                                        <p:strVal val="visible"/>
                                      </p:to>
                                    </p:set>
                                    <p:anim calcmode="lin" valueType="num">
                                      <p:cBhvr>
                                        <p:cTn id="12" dur="500" fill="hold"/>
                                        <p:tgtEl>
                                          <p:spTgt spid="95256"/>
                                        </p:tgtEl>
                                        <p:attrNameLst>
                                          <p:attrName>ppt_w</p:attrName>
                                        </p:attrNameLst>
                                      </p:cBhvr>
                                      <p:tavLst>
                                        <p:tav tm="0">
                                          <p:val>
                                            <p:fltVal val="0"/>
                                          </p:val>
                                        </p:tav>
                                        <p:tav tm="100000">
                                          <p:val>
                                            <p:strVal val="#ppt_w"/>
                                          </p:val>
                                        </p:tav>
                                      </p:tavLst>
                                    </p:anim>
                                    <p:anim calcmode="lin" valueType="num">
                                      <p:cBhvr>
                                        <p:cTn id="13" dur="500" fill="hold"/>
                                        <p:tgtEl>
                                          <p:spTgt spid="95256"/>
                                        </p:tgtEl>
                                        <p:attrNameLst>
                                          <p:attrName>ppt_h</p:attrName>
                                        </p:attrNameLst>
                                      </p:cBhvr>
                                      <p:tavLst>
                                        <p:tav tm="0">
                                          <p:val>
                                            <p:fltVal val="0"/>
                                          </p:val>
                                        </p:tav>
                                        <p:tav tm="100000">
                                          <p:val>
                                            <p:strVal val="#ppt_h"/>
                                          </p:val>
                                        </p:tav>
                                      </p:tavLst>
                                    </p:anim>
                                    <p:animEffect transition="in" filter="fade">
                                      <p:cBhvr>
                                        <p:cTn id="14" dur="500"/>
                                        <p:tgtEl>
                                          <p:spTgt spid="95256"/>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95255"/>
                                        </p:tgtEl>
                                        <p:attrNameLst>
                                          <p:attrName>style.visibility</p:attrName>
                                        </p:attrNameLst>
                                      </p:cBhvr>
                                      <p:to>
                                        <p:strVal val="visible"/>
                                      </p:to>
                                    </p:set>
                                    <p:anim calcmode="lin" valueType="num">
                                      <p:cBhvr>
                                        <p:cTn id="17" dur="500" fill="hold"/>
                                        <p:tgtEl>
                                          <p:spTgt spid="95255"/>
                                        </p:tgtEl>
                                        <p:attrNameLst>
                                          <p:attrName>ppt_w</p:attrName>
                                        </p:attrNameLst>
                                      </p:cBhvr>
                                      <p:tavLst>
                                        <p:tav tm="0">
                                          <p:val>
                                            <p:fltVal val="0"/>
                                          </p:val>
                                        </p:tav>
                                        <p:tav tm="100000">
                                          <p:val>
                                            <p:strVal val="#ppt_w"/>
                                          </p:val>
                                        </p:tav>
                                      </p:tavLst>
                                    </p:anim>
                                    <p:anim calcmode="lin" valueType="num">
                                      <p:cBhvr>
                                        <p:cTn id="18" dur="500" fill="hold"/>
                                        <p:tgtEl>
                                          <p:spTgt spid="95255"/>
                                        </p:tgtEl>
                                        <p:attrNameLst>
                                          <p:attrName>ppt_h</p:attrName>
                                        </p:attrNameLst>
                                      </p:cBhvr>
                                      <p:tavLst>
                                        <p:tav tm="0">
                                          <p:val>
                                            <p:fltVal val="0"/>
                                          </p:val>
                                        </p:tav>
                                        <p:tav tm="100000">
                                          <p:val>
                                            <p:strVal val="#ppt_h"/>
                                          </p:val>
                                        </p:tav>
                                      </p:tavLst>
                                    </p:anim>
                                    <p:animEffect transition="in" filter="fade">
                                      <p:cBhvr>
                                        <p:cTn id="19" dur="500"/>
                                        <p:tgtEl>
                                          <p:spTgt spid="95255"/>
                                        </p:tgtEl>
                                      </p:cBhvr>
                                    </p:animEffect>
                                  </p:childTnLst>
                                </p:cTn>
                              </p:par>
                            </p:childTnLst>
                          </p:cTn>
                        </p:par>
                        <p:par>
                          <p:cTn id="20" fill="hold">
                            <p:stCondLst>
                              <p:cond delay="500"/>
                            </p:stCondLst>
                            <p:childTnLst>
                              <p:par>
                                <p:cTn id="21" presetID="53"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p:cTn id="23" dur="500" fill="hold"/>
                                        <p:tgtEl>
                                          <p:spTgt spid="59"/>
                                        </p:tgtEl>
                                        <p:attrNameLst>
                                          <p:attrName>ppt_w</p:attrName>
                                        </p:attrNameLst>
                                      </p:cBhvr>
                                      <p:tavLst>
                                        <p:tav tm="0">
                                          <p:val>
                                            <p:fltVal val="0"/>
                                          </p:val>
                                        </p:tav>
                                        <p:tav tm="100000">
                                          <p:val>
                                            <p:strVal val="#ppt_w"/>
                                          </p:val>
                                        </p:tav>
                                      </p:tavLst>
                                    </p:anim>
                                    <p:anim calcmode="lin" valueType="num">
                                      <p:cBhvr>
                                        <p:cTn id="24" dur="500" fill="hold"/>
                                        <p:tgtEl>
                                          <p:spTgt spid="59"/>
                                        </p:tgtEl>
                                        <p:attrNameLst>
                                          <p:attrName>ppt_h</p:attrName>
                                        </p:attrNameLst>
                                      </p:cBhvr>
                                      <p:tavLst>
                                        <p:tav tm="0">
                                          <p:val>
                                            <p:fltVal val="0"/>
                                          </p:val>
                                        </p:tav>
                                        <p:tav tm="100000">
                                          <p:val>
                                            <p:strVal val="#ppt_h"/>
                                          </p:val>
                                        </p:tav>
                                      </p:tavLst>
                                    </p:anim>
                                    <p:animEffect transition="in" filter="fade">
                                      <p:cBhvr>
                                        <p:cTn id="2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5" grpId="0" animBg="1"/>
      <p:bldP spid="95256" grpId="0"/>
      <p:bldP spid="60" grpId="0"/>
      <p:bldP spid="5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9DFD5D6B-C431-3F41-97DD-FA5C939C3A5A}" type="slidenum">
              <a:rPr lang="en-US" sz="1000">
                <a:solidFill>
                  <a:schemeClr val="bg1"/>
                </a:solidFill>
              </a:rPr>
              <a:pPr eaLnBrk="1" hangingPunct="1"/>
              <a:t>37</a:t>
            </a:fld>
            <a:endParaRPr lang="en-US" sz="1000">
              <a:solidFill>
                <a:schemeClr val="bg1"/>
              </a:solidFill>
            </a:endParaRPr>
          </a:p>
        </p:txBody>
      </p:sp>
      <p:sp>
        <p:nvSpPr>
          <p:cNvPr id="82947" name="Rectangle 2"/>
          <p:cNvSpPr>
            <a:spLocks noGrp="1" noChangeArrowheads="1"/>
          </p:cNvSpPr>
          <p:nvPr>
            <p:ph type="title"/>
          </p:nvPr>
        </p:nvSpPr>
        <p:spPr>
          <a:xfrm>
            <a:off x="153988" y="457200"/>
            <a:ext cx="8245475" cy="875111"/>
          </a:xfrm>
        </p:spPr>
        <p:txBody>
          <a:bodyPr/>
          <a:lstStyle/>
          <a:p>
            <a:pPr eaLnBrk="1" hangingPunct="1"/>
            <a:r>
              <a:rPr lang="en-US" dirty="0">
                <a:latin typeface="Arial" charset="0"/>
                <a:cs typeface="Arial" charset="0"/>
              </a:rPr>
              <a:t>Business Analyst launch screen for </a:t>
            </a:r>
            <a:r>
              <a:rPr lang="en-US" dirty="0" smtClean="0">
                <a:latin typeface="Arial" charset="0"/>
                <a:cs typeface="Arial" charset="0"/>
              </a:rPr>
              <a:t>Program and Service </a:t>
            </a:r>
            <a:r>
              <a:rPr lang="en-US" dirty="0">
                <a:latin typeface="Arial" charset="0"/>
                <a:cs typeface="Arial" charset="0"/>
              </a:rPr>
              <a:t>definition</a:t>
            </a:r>
          </a:p>
        </p:txBody>
      </p:sp>
      <p:pic>
        <p:nvPicPr>
          <p:cNvPr id="8294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828800"/>
            <a:ext cx="5975350"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944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3"/>
          <p:cNvSpPr>
            <a:spLocks noGrp="1"/>
          </p:cNvSpPr>
          <p:nvPr>
            <p:ph type="title"/>
          </p:nvPr>
        </p:nvSpPr>
        <p:spPr>
          <a:xfrm>
            <a:off x="153988" y="808038"/>
            <a:ext cx="8990012" cy="874712"/>
          </a:xfrm>
        </p:spPr>
        <p:txBody>
          <a:bodyPr/>
          <a:lstStyle/>
          <a:p>
            <a:r>
              <a:rPr lang="en-US" smtClean="0"/>
              <a:t>Guide Books can provide tool mentors and automation</a:t>
            </a:r>
          </a:p>
        </p:txBody>
      </p:sp>
      <p:sp>
        <p:nvSpPr>
          <p:cNvPr id="70659" name="Slide Number Placeholder 1"/>
          <p:cNvSpPr>
            <a:spLocks noGrp="1"/>
          </p:cNvSpPr>
          <p:nvPr>
            <p:ph type="sldNum" sz="quarter" idx="10"/>
          </p:nvPr>
        </p:nvSpPr>
        <p:spPr>
          <a:noFill/>
          <a:ln/>
        </p:spPr>
        <p:txBody>
          <a:bodyPr/>
          <a:lstStyle/>
          <a:p>
            <a:fld id="{64B605A2-B26B-3C4C-9563-5A3B5DD218BA}" type="slidenum">
              <a:rPr lang="en-US" smtClean="0"/>
              <a:pPr/>
              <a:t>38</a:t>
            </a:fld>
            <a:endParaRPr lang="en-US" smtClean="0"/>
          </a:p>
        </p:txBody>
      </p:sp>
      <p:pic>
        <p:nvPicPr>
          <p:cNvPr id="70660" name="Picture 4"/>
          <p:cNvPicPr>
            <a:picLocks noChangeAspect="1"/>
          </p:cNvPicPr>
          <p:nvPr/>
        </p:nvPicPr>
        <p:blipFill>
          <a:blip r:embed="rId3"/>
          <a:srcRect/>
          <a:stretch>
            <a:fillRect/>
          </a:stretch>
        </p:blipFill>
        <p:spPr bwMode="auto">
          <a:xfrm>
            <a:off x="685800" y="1371600"/>
            <a:ext cx="7467600" cy="50292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153988" y="808038"/>
            <a:ext cx="8467725" cy="487362"/>
          </a:xfrm>
        </p:spPr>
        <p:txBody>
          <a:bodyPr/>
          <a:lstStyle/>
          <a:p>
            <a:r>
              <a:rPr lang="en-US" smtClean="0"/>
              <a:t>A Framework can support use of MRM</a:t>
            </a:r>
          </a:p>
        </p:txBody>
      </p:sp>
      <p:sp>
        <p:nvSpPr>
          <p:cNvPr id="72707" name="Slide Number Placeholder 2"/>
          <p:cNvSpPr>
            <a:spLocks noGrp="1"/>
          </p:cNvSpPr>
          <p:nvPr>
            <p:ph type="sldNum" sz="quarter" idx="10"/>
          </p:nvPr>
        </p:nvSpPr>
        <p:spPr>
          <a:noFill/>
          <a:ln/>
        </p:spPr>
        <p:txBody>
          <a:bodyPr/>
          <a:lstStyle/>
          <a:p>
            <a:fld id="{C625385C-FEF0-DB49-878D-936AB840AFFE}" type="slidenum">
              <a:rPr lang="en-US" smtClean="0"/>
              <a:pPr/>
              <a:t>39</a:t>
            </a:fld>
            <a:endParaRPr lang="en-US" smtClean="0"/>
          </a:p>
        </p:txBody>
      </p:sp>
      <p:pic>
        <p:nvPicPr>
          <p:cNvPr id="72708" name="Picture 4"/>
          <p:cNvPicPr>
            <a:picLocks noChangeAspect="1"/>
          </p:cNvPicPr>
          <p:nvPr/>
        </p:nvPicPr>
        <p:blipFill>
          <a:blip r:embed="rId3"/>
          <a:srcRect/>
          <a:stretch>
            <a:fillRect/>
          </a:stretch>
        </p:blipFill>
        <p:spPr bwMode="auto">
          <a:xfrm>
            <a:off x="609600" y="1295400"/>
            <a:ext cx="7573963" cy="51054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p:spPr>
        <p:txBody>
          <a:bodyPr/>
          <a:lstStyle/>
          <a:p>
            <a:fld id="{6D6512E6-0294-DF45-B0D9-8BCBBEFE7762}" type="slidenum">
              <a:rPr lang="en-GB"/>
              <a:pPr/>
              <a:t>4</a:t>
            </a:fld>
            <a:endParaRPr lang="en-GB"/>
          </a:p>
        </p:txBody>
      </p:sp>
      <p:sp>
        <p:nvSpPr>
          <p:cNvPr id="25603" name="Rectangle 2"/>
          <p:cNvSpPr>
            <a:spLocks noGrp="1" noChangeArrowheads="1"/>
          </p:cNvSpPr>
          <p:nvPr>
            <p:ph type="title"/>
          </p:nvPr>
        </p:nvSpPr>
        <p:spPr>
          <a:xfrm>
            <a:off x="0" y="444500"/>
            <a:ext cx="8915400" cy="763588"/>
          </a:xfrm>
        </p:spPr>
        <p:txBody>
          <a:bodyPr/>
          <a:lstStyle/>
          <a:p>
            <a:r>
              <a:rPr lang="en-US" sz="2400"/>
              <a:t>The challenge of Government... </a:t>
            </a:r>
            <a:br>
              <a:rPr lang="en-US" sz="2400"/>
            </a:br>
            <a:r>
              <a:rPr lang="en-US" sz="2400"/>
              <a:t>Local, State, Federal all have the same challenges…</a:t>
            </a:r>
            <a:r>
              <a:rPr lang="en-US" sz="2000"/>
              <a:t> </a:t>
            </a:r>
          </a:p>
        </p:txBody>
      </p:sp>
      <p:sp>
        <p:nvSpPr>
          <p:cNvPr id="25604" name="Rectangle 3"/>
          <p:cNvSpPr>
            <a:spLocks noGrp="1" noChangeArrowheads="1"/>
          </p:cNvSpPr>
          <p:nvPr>
            <p:ph type="body" idx="1"/>
          </p:nvPr>
        </p:nvSpPr>
        <p:spPr>
          <a:xfrm>
            <a:off x="0" y="1041400"/>
            <a:ext cx="8763000" cy="5051425"/>
          </a:xfrm>
        </p:spPr>
        <p:txBody>
          <a:bodyPr/>
          <a:lstStyle/>
          <a:p>
            <a:pPr marL="341313" indent="-341313">
              <a:buClr>
                <a:schemeClr val="tx1"/>
              </a:buClr>
              <a:buFontTx/>
              <a:buChar char="•"/>
            </a:pPr>
            <a:r>
              <a:rPr lang="en-US" sz="1700"/>
              <a:t>Why does our business exist?</a:t>
            </a:r>
          </a:p>
          <a:p>
            <a:pPr marL="341313" indent="-341313">
              <a:buClr>
                <a:schemeClr val="tx1"/>
              </a:buClr>
              <a:buFontTx/>
              <a:buChar char="•"/>
            </a:pPr>
            <a:r>
              <a:rPr lang="en-US" sz="1700"/>
              <a:t>How many programs and services do we provide?</a:t>
            </a:r>
          </a:p>
          <a:p>
            <a:pPr marL="341313" indent="-341313">
              <a:buClr>
                <a:schemeClr val="tx1"/>
              </a:buClr>
              <a:buFontTx/>
              <a:buChar char="•"/>
            </a:pPr>
            <a:r>
              <a:rPr lang="en-US" sz="1700"/>
              <a:t>Why do we provide those services and not others?</a:t>
            </a:r>
          </a:p>
          <a:p>
            <a:pPr marL="341313" indent="-341313">
              <a:buClr>
                <a:schemeClr val="tx1"/>
              </a:buClr>
              <a:buFontTx/>
              <a:buChar char="•"/>
            </a:pPr>
            <a:r>
              <a:rPr lang="en-US" sz="1700"/>
              <a:t>Who is accountable for which services?</a:t>
            </a:r>
          </a:p>
          <a:p>
            <a:pPr marL="341313" indent="-341313">
              <a:buClr>
                <a:schemeClr val="tx1"/>
              </a:buClr>
              <a:buFontTx/>
              <a:buChar char="•"/>
            </a:pPr>
            <a:r>
              <a:rPr lang="en-US" sz="1700"/>
              <a:t>Are there duplicate services?</a:t>
            </a:r>
          </a:p>
          <a:p>
            <a:pPr marL="341313" indent="-341313">
              <a:buClr>
                <a:schemeClr val="tx1"/>
              </a:buClr>
              <a:buFontTx/>
              <a:buChar char="•"/>
            </a:pPr>
            <a:r>
              <a:rPr lang="en-US" sz="1700"/>
              <a:t>How much do we spend to deliver those services? </a:t>
            </a:r>
          </a:p>
          <a:p>
            <a:pPr marL="341313" indent="-341313">
              <a:buClr>
                <a:schemeClr val="tx1"/>
              </a:buClr>
              <a:buFontTx/>
              <a:buChar char="•"/>
            </a:pPr>
            <a:r>
              <a:rPr lang="en-US" sz="1700"/>
              <a:t>Where is there conflicting accountability? Or no accountability?</a:t>
            </a:r>
          </a:p>
          <a:p>
            <a:pPr marL="341313" indent="-341313">
              <a:buClr>
                <a:schemeClr val="tx1"/>
              </a:buClr>
              <a:buFontTx/>
              <a:buChar char="•"/>
            </a:pPr>
            <a:r>
              <a:rPr lang="en-US" sz="1700"/>
              <a:t>What program outcomes are we trying to achieve? How are we doing?</a:t>
            </a:r>
          </a:p>
          <a:p>
            <a:pPr marL="341313" indent="-341313">
              <a:buClr>
                <a:schemeClr val="tx1"/>
              </a:buClr>
              <a:buFontTx/>
              <a:buChar char="•"/>
            </a:pPr>
            <a:r>
              <a:rPr lang="en-US" sz="1700"/>
              <a:t>Are the services contributing to the desired program outcomes?</a:t>
            </a:r>
          </a:p>
          <a:p>
            <a:pPr marL="341313" indent="-341313">
              <a:buClr>
                <a:schemeClr val="tx1"/>
              </a:buClr>
              <a:buFontTx/>
              <a:buChar char="•"/>
            </a:pPr>
            <a:r>
              <a:rPr lang="en-US" sz="1700"/>
              <a:t>What are our service outputs? Who are the clients?</a:t>
            </a:r>
          </a:p>
          <a:p>
            <a:pPr marL="341313" indent="-341313">
              <a:buClr>
                <a:schemeClr val="tx1"/>
              </a:buClr>
              <a:buFontTx/>
              <a:buChar char="•"/>
            </a:pPr>
            <a:r>
              <a:rPr lang="en-US" sz="1700"/>
              <a:t>How do we measure our success at the program level? At the service level? At the process level?</a:t>
            </a:r>
          </a:p>
          <a:p>
            <a:pPr marL="341313" indent="-341313">
              <a:buClr>
                <a:schemeClr val="tx1"/>
              </a:buClr>
              <a:buFontTx/>
              <a:buChar char="•"/>
            </a:pPr>
            <a:r>
              <a:rPr lang="en-US" sz="1700"/>
              <a:t>What can be improved? Where should we focus our improvement efforts?</a:t>
            </a:r>
          </a:p>
          <a:p>
            <a:pPr marL="341313" indent="-341313">
              <a:buClr>
                <a:schemeClr val="tx1"/>
              </a:buClr>
              <a:buFontTx/>
              <a:buChar char="•"/>
            </a:pPr>
            <a:r>
              <a:rPr lang="en-US" sz="1700"/>
              <a:t>What are all the services that we provide to a given target group (e.g. seniors, youth, aboriginals)?</a:t>
            </a:r>
          </a:p>
          <a:p>
            <a:pPr marL="341313" indent="-341313">
              <a:buClr>
                <a:schemeClr val="tx1"/>
              </a:buClr>
              <a:buFontTx/>
              <a:buChar char="•"/>
            </a:pPr>
            <a:r>
              <a:rPr lang="en-US" sz="1700"/>
              <a:t>What about horizontal portfolios (departmental, intra- or inter- government)?</a:t>
            </a:r>
          </a:p>
        </p:txBody>
      </p:sp>
      <p:sp>
        <p:nvSpPr>
          <p:cNvPr id="1851396" name="AutoShape 4"/>
          <p:cNvSpPr>
            <a:spLocks noChangeArrowheads="1"/>
          </p:cNvSpPr>
          <p:nvPr/>
        </p:nvSpPr>
        <p:spPr bwMode="auto">
          <a:xfrm>
            <a:off x="5181600" y="1176338"/>
            <a:ext cx="4648200" cy="2060575"/>
          </a:xfrm>
          <a:prstGeom prst="irregularSeal1">
            <a:avLst/>
          </a:prstGeom>
          <a:solidFill>
            <a:srgbClr val="FFFF99"/>
          </a:solidFill>
          <a:ln w="6350">
            <a:solidFill>
              <a:schemeClr val="tx1"/>
            </a:solidFill>
            <a:miter lim="800000"/>
            <a:headEnd/>
            <a:tailEnd/>
          </a:ln>
        </p:spPr>
        <p:txBody>
          <a:bodyPr anchor="ctr">
            <a:prstTxWarp prst="textNoShape">
              <a:avLst/>
            </a:prstTxWarp>
            <a:spAutoFit/>
          </a:bodyPr>
          <a:lstStyle/>
          <a:p>
            <a:pPr>
              <a:lnSpc>
                <a:spcPct val="120000"/>
              </a:lnSpc>
              <a:spcBef>
                <a:spcPct val="10000"/>
              </a:spcBef>
              <a:buClrTx/>
              <a:buFontTx/>
              <a:buNone/>
            </a:pPr>
            <a:r>
              <a:rPr lang="en-US" sz="1900">
                <a:solidFill>
                  <a:srgbClr val="000000"/>
                </a:solidFill>
                <a:latin typeface="Lucida Sans Unicode" charset="0"/>
                <a:ea typeface="Arial Unicode MS" charset="0"/>
                <a:cs typeface="Arial Unicode MS" charset="0"/>
              </a:rPr>
              <a:t>Simple Questions...</a:t>
            </a:r>
            <a:br>
              <a:rPr lang="en-US" sz="1900">
                <a:solidFill>
                  <a:srgbClr val="000000"/>
                </a:solidFill>
                <a:latin typeface="Lucida Sans Unicode" charset="0"/>
                <a:ea typeface="Arial Unicode MS" charset="0"/>
                <a:cs typeface="Arial Unicode MS" charset="0"/>
              </a:rPr>
            </a:br>
            <a:r>
              <a:rPr lang="en-US" sz="1900">
                <a:solidFill>
                  <a:srgbClr val="000000"/>
                </a:solidFill>
                <a:latin typeface="Lucida Sans Unicode" charset="0"/>
                <a:ea typeface="Arial Unicode MS" charset="0"/>
                <a:cs typeface="Arial Unicode MS" charset="0"/>
              </a:rPr>
              <a:t> ... Tough to Answer!</a:t>
            </a:r>
          </a:p>
        </p:txBody>
      </p:sp>
      <p:sp>
        <p:nvSpPr>
          <p:cNvPr id="25606" name="Text Box 5"/>
          <p:cNvSpPr txBox="1">
            <a:spLocks noChangeArrowheads="1"/>
          </p:cNvSpPr>
          <p:nvPr/>
        </p:nvSpPr>
        <p:spPr bwMode="auto">
          <a:xfrm>
            <a:off x="0" y="6248400"/>
            <a:ext cx="9178925" cy="603250"/>
          </a:xfrm>
          <a:prstGeom prst="rect">
            <a:avLst/>
          </a:prstGeom>
          <a:solidFill>
            <a:srgbClr val="FFFF99"/>
          </a:solidFill>
          <a:ln w="6350">
            <a:solidFill>
              <a:schemeClr val="tx1"/>
            </a:solidFill>
            <a:miter lim="800000"/>
            <a:headEnd/>
            <a:tailEnd/>
          </a:ln>
        </p:spPr>
        <p:txBody>
          <a:bodyPr tIns="91440">
            <a:prstTxWarp prst="textNoShape">
              <a:avLst/>
            </a:prstTxWarp>
          </a:bodyPr>
          <a:lstStyle/>
          <a:p>
            <a:pPr>
              <a:lnSpc>
                <a:spcPct val="165000"/>
              </a:lnSpc>
              <a:buClrTx/>
              <a:buFontTx/>
              <a:buNone/>
            </a:pPr>
            <a:r>
              <a:rPr lang="en-CA">
                <a:solidFill>
                  <a:srgbClr val="000000"/>
                </a:solidFill>
                <a:latin typeface="Lucida Sans Unicode" charset="0"/>
                <a:ea typeface="Arial Unicode MS" charset="0"/>
                <a:cs typeface="Arial Unicode MS" charset="0"/>
              </a:rPr>
              <a:t>Government is complex.  Change is hard!  Integrated change is even harder!!</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51396"/>
                                        </p:tgtEl>
                                        <p:attrNameLst>
                                          <p:attrName>style.visibility</p:attrName>
                                        </p:attrNameLst>
                                      </p:cBhvr>
                                      <p:to>
                                        <p:strVal val="visible"/>
                                      </p:to>
                                    </p:set>
                                    <p:anim calcmode="lin" valueType="num">
                                      <p:cBhvr additive="base">
                                        <p:cTn id="7" dur="500" fill="hold"/>
                                        <p:tgtEl>
                                          <p:spTgt spid="1851396"/>
                                        </p:tgtEl>
                                        <p:attrNameLst>
                                          <p:attrName>ppt_x</p:attrName>
                                        </p:attrNameLst>
                                      </p:cBhvr>
                                      <p:tavLst>
                                        <p:tav tm="0">
                                          <p:val>
                                            <p:strVal val="1+#ppt_w/2"/>
                                          </p:val>
                                        </p:tav>
                                        <p:tav tm="100000">
                                          <p:val>
                                            <p:strVal val="#ppt_x"/>
                                          </p:val>
                                        </p:tav>
                                      </p:tavLst>
                                    </p:anim>
                                    <p:anim calcmode="lin" valueType="num">
                                      <p:cBhvr additive="base">
                                        <p:cTn id="8" dur="500" fill="hold"/>
                                        <p:tgtEl>
                                          <p:spTgt spid="18513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139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E5A47862-4C13-414C-8799-F923E419CBD9}" type="slidenum">
              <a:rPr lang="en-US" sz="1000">
                <a:solidFill>
                  <a:schemeClr val="bg1"/>
                </a:solidFill>
              </a:rPr>
              <a:pPr eaLnBrk="1" hangingPunct="1"/>
              <a:t>40</a:t>
            </a:fld>
            <a:endParaRPr lang="en-US" sz="1000">
              <a:solidFill>
                <a:schemeClr val="bg1"/>
              </a:solidFill>
            </a:endParaRPr>
          </a:p>
        </p:txBody>
      </p:sp>
      <p:sp>
        <p:nvSpPr>
          <p:cNvPr id="89091" name="Rectangle 2"/>
          <p:cNvSpPr>
            <a:spLocks noGrp="1" noChangeArrowheads="1"/>
          </p:cNvSpPr>
          <p:nvPr>
            <p:ph type="title"/>
          </p:nvPr>
        </p:nvSpPr>
        <p:spPr/>
        <p:txBody>
          <a:bodyPr/>
          <a:lstStyle/>
          <a:p>
            <a:pPr eaLnBrk="1" hangingPunct="1"/>
            <a:r>
              <a:rPr lang="en-US">
                <a:latin typeface="Arial" charset="0"/>
                <a:cs typeface="Arial" charset="0"/>
              </a:rPr>
              <a:t>Select a Program and show Services associated</a:t>
            </a:r>
          </a:p>
        </p:txBody>
      </p:sp>
      <p:pic>
        <p:nvPicPr>
          <p:cNvPr id="890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340768"/>
            <a:ext cx="5616624" cy="491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344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EB723A86-68FB-1747-BF80-E9A85A8E4EB6}" type="slidenum">
              <a:rPr lang="en-US" sz="1000">
                <a:solidFill>
                  <a:schemeClr val="bg1"/>
                </a:solidFill>
              </a:rPr>
              <a:pPr eaLnBrk="1" hangingPunct="1"/>
              <a:t>41</a:t>
            </a:fld>
            <a:endParaRPr lang="en-US" sz="1000">
              <a:solidFill>
                <a:schemeClr val="bg1"/>
              </a:solidFill>
            </a:endParaRPr>
          </a:p>
        </p:txBody>
      </p:sp>
      <p:sp>
        <p:nvSpPr>
          <p:cNvPr id="91139" name="Rectangle 2"/>
          <p:cNvSpPr>
            <a:spLocks noGrp="1" noChangeArrowheads="1"/>
          </p:cNvSpPr>
          <p:nvPr>
            <p:ph type="title"/>
          </p:nvPr>
        </p:nvSpPr>
        <p:spPr/>
        <p:txBody>
          <a:bodyPr/>
          <a:lstStyle/>
          <a:p>
            <a:pPr eaLnBrk="1" hangingPunct="1"/>
            <a:r>
              <a:rPr lang="en-US">
                <a:latin typeface="Arial" charset="0"/>
                <a:cs typeface="Arial" charset="0"/>
              </a:rPr>
              <a:t>Select a Service and display attributes</a:t>
            </a:r>
          </a:p>
        </p:txBody>
      </p:sp>
      <p:pic>
        <p:nvPicPr>
          <p:cNvPr id="9114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412776"/>
            <a:ext cx="6732748"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772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C80D44D8-CEDE-384F-9FF9-9B88F5D527F5}" type="slidenum">
              <a:rPr lang="en-US" sz="1000">
                <a:solidFill>
                  <a:schemeClr val="bg1"/>
                </a:solidFill>
              </a:rPr>
              <a:pPr eaLnBrk="1" hangingPunct="1"/>
              <a:t>42</a:t>
            </a:fld>
            <a:endParaRPr lang="en-US" sz="1000">
              <a:solidFill>
                <a:schemeClr val="bg1"/>
              </a:solidFill>
            </a:endParaRPr>
          </a:p>
        </p:txBody>
      </p:sp>
      <p:sp>
        <p:nvSpPr>
          <p:cNvPr id="93187" name="Rectangle 2"/>
          <p:cNvSpPr>
            <a:spLocks noGrp="1" noChangeArrowheads="1"/>
          </p:cNvSpPr>
          <p:nvPr>
            <p:ph type="title"/>
          </p:nvPr>
        </p:nvSpPr>
        <p:spPr/>
        <p:txBody>
          <a:bodyPr/>
          <a:lstStyle/>
          <a:p>
            <a:pPr eaLnBrk="1" hangingPunct="1"/>
            <a:r>
              <a:rPr lang="en-US" sz="2400">
                <a:latin typeface="Arial" charset="0"/>
                <a:cs typeface="Arial" charset="0"/>
              </a:rPr>
              <a:t>The Business Analyst is able to create a procedure   (wizard driven and user intuitive)</a:t>
            </a:r>
          </a:p>
        </p:txBody>
      </p:sp>
      <p:pic>
        <p:nvPicPr>
          <p:cNvPr id="9318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485972"/>
            <a:ext cx="6900937" cy="491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93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390992"/>
            <a:ext cx="6711404" cy="4959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Slide Number Placeholder 4"/>
          <p:cNvSpPr>
            <a:spLocks noGrp="1"/>
          </p:cNvSpPr>
          <p:nvPr>
            <p:ph type="sldNum" sz="quarter" idx="4294967295"/>
          </p:nvPr>
        </p:nvSpPr>
        <p:spPr>
          <a:xfrm>
            <a:off x="153988" y="6502400"/>
            <a:ext cx="1006475"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37AC88FF-C2B4-9944-A827-FA51375AA748}" type="slidenum">
              <a:rPr lang="en-US" sz="1000">
                <a:solidFill>
                  <a:schemeClr val="bg1"/>
                </a:solidFill>
              </a:rPr>
              <a:pPr eaLnBrk="1" hangingPunct="1"/>
              <a:t>43</a:t>
            </a:fld>
            <a:endParaRPr lang="en-US" sz="1000">
              <a:solidFill>
                <a:schemeClr val="bg1"/>
              </a:solidFill>
            </a:endParaRPr>
          </a:p>
        </p:txBody>
      </p:sp>
      <p:sp>
        <p:nvSpPr>
          <p:cNvPr id="95236" name="Rectangle 2"/>
          <p:cNvSpPr>
            <a:spLocks noGrp="1" noChangeArrowheads="1"/>
          </p:cNvSpPr>
          <p:nvPr>
            <p:ph type="title"/>
          </p:nvPr>
        </p:nvSpPr>
        <p:spPr/>
        <p:txBody>
          <a:bodyPr/>
          <a:lstStyle/>
          <a:p>
            <a:pPr eaLnBrk="1" hangingPunct="1"/>
            <a:r>
              <a:rPr lang="en-US" sz="2400">
                <a:latin typeface="Arial" charset="0"/>
                <a:cs typeface="Arial" charset="0"/>
              </a:rPr>
              <a:t>Once the  Business Analyst has defined the Service and Process they can set / revise the Service level specification </a:t>
            </a:r>
          </a:p>
        </p:txBody>
      </p:sp>
      <p:sp>
        <p:nvSpPr>
          <p:cNvPr id="95237" name="Oval 9"/>
          <p:cNvSpPr>
            <a:spLocks noChangeArrowheads="1"/>
          </p:cNvSpPr>
          <p:nvPr/>
        </p:nvSpPr>
        <p:spPr bwMode="auto">
          <a:xfrm>
            <a:off x="3505200" y="4800600"/>
            <a:ext cx="2209800" cy="304800"/>
          </a:xfrm>
          <a:prstGeom prst="ellipse">
            <a:avLst/>
          </a:prstGeom>
          <a:noFill/>
          <a:ln w="9525">
            <a:solidFill>
              <a:srgbClr val="E2220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183082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FEC2B3BD-AE1C-1640-8CFE-5313727B1B53}" type="slidenum">
              <a:rPr lang="en-US" sz="1000">
                <a:solidFill>
                  <a:schemeClr val="bg1"/>
                </a:solidFill>
              </a:rPr>
              <a:pPr eaLnBrk="1" hangingPunct="1"/>
              <a:t>44</a:t>
            </a:fld>
            <a:endParaRPr lang="en-US" sz="1000">
              <a:solidFill>
                <a:schemeClr val="bg1"/>
              </a:solidFill>
            </a:endParaRPr>
          </a:p>
        </p:txBody>
      </p:sp>
      <p:sp>
        <p:nvSpPr>
          <p:cNvPr id="97283" name="Rectangle 2"/>
          <p:cNvSpPr>
            <a:spLocks noGrp="1" noChangeArrowheads="1"/>
          </p:cNvSpPr>
          <p:nvPr>
            <p:ph type="title"/>
          </p:nvPr>
        </p:nvSpPr>
        <p:spPr/>
        <p:txBody>
          <a:bodyPr/>
          <a:lstStyle/>
          <a:p>
            <a:pPr eaLnBrk="1" hangingPunct="1"/>
            <a:r>
              <a:rPr lang="en-US" sz="2400">
                <a:latin typeface="Arial" charset="0"/>
                <a:cs typeface="Arial" charset="0"/>
              </a:rPr>
              <a:t>Each project is organized in an intuitive tree structure</a:t>
            </a:r>
          </a:p>
        </p:txBody>
      </p:sp>
      <p:pic>
        <p:nvPicPr>
          <p:cNvPr id="9728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164458"/>
            <a:ext cx="1965176" cy="532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158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6851A5D6-0F97-6A48-ADC2-C7FD65675F3A}" type="slidenum">
              <a:rPr lang="en-US" sz="1000">
                <a:solidFill>
                  <a:schemeClr val="bg1"/>
                </a:solidFill>
              </a:rPr>
              <a:pPr eaLnBrk="1" hangingPunct="1"/>
              <a:t>45</a:t>
            </a:fld>
            <a:endParaRPr lang="en-US" sz="1000">
              <a:solidFill>
                <a:schemeClr val="bg1"/>
              </a:solidFill>
            </a:endParaRPr>
          </a:p>
        </p:txBody>
      </p:sp>
      <p:sp>
        <p:nvSpPr>
          <p:cNvPr id="99331" name="Rectangle 2"/>
          <p:cNvSpPr>
            <a:spLocks noGrp="1" noChangeArrowheads="1"/>
          </p:cNvSpPr>
          <p:nvPr>
            <p:ph type="title"/>
          </p:nvPr>
        </p:nvSpPr>
        <p:spPr/>
        <p:txBody>
          <a:bodyPr/>
          <a:lstStyle/>
          <a:p>
            <a:pPr eaLnBrk="1" hangingPunct="1"/>
            <a:r>
              <a:rPr lang="en-US">
                <a:latin typeface="Arial" charset="0"/>
                <a:cs typeface="Arial" charset="0"/>
              </a:rPr>
              <a:t>All records in the service specification interface can be parameterized – here are Smallville</a:t>
            </a:r>
            <a:r>
              <a:rPr lang="ja-JP" altLang="en-US">
                <a:latin typeface="Arial" charset="0"/>
                <a:cs typeface="Arial" charset="0"/>
              </a:rPr>
              <a:t>’</a:t>
            </a:r>
            <a:r>
              <a:rPr lang="en-US">
                <a:latin typeface="Arial" charset="0"/>
                <a:cs typeface="Arial" charset="0"/>
              </a:rPr>
              <a:t>s organizations</a:t>
            </a:r>
          </a:p>
        </p:txBody>
      </p:sp>
      <p:pic>
        <p:nvPicPr>
          <p:cNvPr id="9933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700808"/>
            <a:ext cx="567063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74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4"/>
          <p:cNvSpPr>
            <a:spLocks noGrp="1"/>
          </p:cNvSpPr>
          <p:nvPr>
            <p:ph type="sldNum" sz="quarter" idx="4294967295"/>
          </p:nvPr>
        </p:nvSpPr>
        <p:spPr>
          <a:xfrm>
            <a:off x="153988" y="6502400"/>
            <a:ext cx="1006475" cy="320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E88BED4E-CCC4-9440-97F4-45D8DBF9D9B8}" type="slidenum">
              <a:rPr lang="en-US" sz="1000">
                <a:solidFill>
                  <a:schemeClr val="bg1"/>
                </a:solidFill>
              </a:rPr>
              <a:pPr eaLnBrk="1" hangingPunct="1"/>
              <a:t>46</a:t>
            </a:fld>
            <a:endParaRPr lang="en-US" sz="1000">
              <a:solidFill>
                <a:schemeClr val="bg1"/>
              </a:solidFill>
            </a:endParaRPr>
          </a:p>
        </p:txBody>
      </p:sp>
      <p:sp>
        <p:nvSpPr>
          <p:cNvPr id="101379" name="Rectangle 3"/>
          <p:cNvSpPr>
            <a:spLocks noGrp="1" noChangeArrowheads="1"/>
          </p:cNvSpPr>
          <p:nvPr>
            <p:ph type="title"/>
          </p:nvPr>
        </p:nvSpPr>
        <p:spPr>
          <a:xfrm>
            <a:off x="153988" y="457200"/>
            <a:ext cx="8761412" cy="1027113"/>
          </a:xfrm>
        </p:spPr>
        <p:txBody>
          <a:bodyPr/>
          <a:lstStyle/>
          <a:p>
            <a:pPr eaLnBrk="1" hangingPunct="1"/>
            <a:r>
              <a:rPr lang="en-US">
                <a:latin typeface="Arial" charset="0"/>
                <a:cs typeface="Arial" charset="0"/>
              </a:rPr>
              <a:t>Setting parameter values is as simple as opening the definition from any reference</a:t>
            </a:r>
          </a:p>
        </p:txBody>
      </p:sp>
      <p:pic>
        <p:nvPicPr>
          <p:cNvPr id="10138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95400"/>
            <a:ext cx="5486400"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096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869B91BF-4081-2A48-A692-35AE73A3A8D9}" type="slidenum">
              <a:rPr lang="en-US" sz="1000">
                <a:solidFill>
                  <a:schemeClr val="bg1"/>
                </a:solidFill>
              </a:rPr>
              <a:pPr eaLnBrk="1" hangingPunct="1"/>
              <a:t>47</a:t>
            </a:fld>
            <a:endParaRPr lang="en-US" sz="1000">
              <a:solidFill>
                <a:schemeClr val="bg1"/>
              </a:solidFill>
            </a:endParaRPr>
          </a:p>
        </p:txBody>
      </p:sp>
      <p:sp>
        <p:nvSpPr>
          <p:cNvPr id="103427" name="Rectangle 2"/>
          <p:cNvSpPr>
            <a:spLocks noGrp="1" noChangeArrowheads="1"/>
          </p:cNvSpPr>
          <p:nvPr>
            <p:ph type="title"/>
          </p:nvPr>
        </p:nvSpPr>
        <p:spPr>
          <a:xfrm>
            <a:off x="153988" y="457200"/>
            <a:ext cx="8685212" cy="914400"/>
          </a:xfrm>
        </p:spPr>
        <p:txBody>
          <a:bodyPr/>
          <a:lstStyle/>
          <a:p>
            <a:pPr eaLnBrk="1" hangingPunct="1"/>
            <a:r>
              <a:rPr lang="en-US">
                <a:latin typeface="Arial" charset="0"/>
                <a:cs typeface="Arial" charset="0"/>
              </a:rPr>
              <a:t>Smallville</a:t>
            </a:r>
            <a:r>
              <a:rPr lang="ja-JP" altLang="en-US">
                <a:latin typeface="Arial" charset="0"/>
                <a:cs typeface="Arial" charset="0"/>
              </a:rPr>
              <a:t>’</a:t>
            </a:r>
            <a:r>
              <a:rPr lang="en-US">
                <a:latin typeface="Arial" charset="0"/>
                <a:cs typeface="Arial" charset="0"/>
              </a:rPr>
              <a:t>s parameterized services – all this data is available for sorting, querying, and reporting</a:t>
            </a:r>
          </a:p>
        </p:txBody>
      </p:sp>
      <p:pic>
        <p:nvPicPr>
          <p:cNvPr id="10342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371600"/>
            <a:ext cx="57388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732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Arial" charset="0"/>
              </a:defRPr>
            </a:lvl1pPr>
            <a:lvl2pPr marL="37931725" indent="-37474525" eaLnBrk="0" hangingPunct="0">
              <a:defRPr sz="1400">
                <a:solidFill>
                  <a:schemeClr val="tx1"/>
                </a:solidFill>
                <a:latin typeface="Arial" charset="0"/>
                <a:ea typeface="Arial" charset="0"/>
                <a:cs typeface="Arial" charset="0"/>
              </a:defRPr>
            </a:lvl2pPr>
            <a:lvl3pPr eaLnBrk="0" hangingPunct="0">
              <a:defRPr sz="1400">
                <a:solidFill>
                  <a:schemeClr val="tx1"/>
                </a:solidFill>
                <a:latin typeface="Arial" charset="0"/>
                <a:ea typeface="Arial" charset="0"/>
                <a:cs typeface="Arial" charset="0"/>
              </a:defRPr>
            </a:lvl3pPr>
            <a:lvl4pPr eaLnBrk="0" hangingPunct="0">
              <a:defRPr sz="1400">
                <a:solidFill>
                  <a:schemeClr val="tx1"/>
                </a:solidFill>
                <a:latin typeface="Arial" charset="0"/>
                <a:ea typeface="Arial" charset="0"/>
                <a:cs typeface="Arial" charset="0"/>
              </a:defRPr>
            </a:lvl4pPr>
            <a:lvl5pPr eaLnBrk="0" hangingPunct="0">
              <a:defRPr sz="1400">
                <a:solidFill>
                  <a:schemeClr val="tx1"/>
                </a:solidFill>
                <a:latin typeface="Arial" charset="0"/>
                <a:ea typeface="Arial" charset="0"/>
                <a:cs typeface="Arial" charset="0"/>
              </a:defRPr>
            </a:lvl5pPr>
            <a:lvl6pPr marL="457200" eaLnBrk="0" fontAlgn="base" hangingPunct="0">
              <a:spcBef>
                <a:spcPct val="0"/>
              </a:spcBef>
              <a:spcAft>
                <a:spcPct val="0"/>
              </a:spcAft>
              <a:defRPr sz="1400">
                <a:solidFill>
                  <a:schemeClr val="tx1"/>
                </a:solidFill>
                <a:latin typeface="Arial" charset="0"/>
                <a:ea typeface="Arial" charset="0"/>
                <a:cs typeface="Arial" charset="0"/>
              </a:defRPr>
            </a:lvl6pPr>
            <a:lvl7pPr marL="914400" eaLnBrk="0" fontAlgn="base" hangingPunct="0">
              <a:spcBef>
                <a:spcPct val="0"/>
              </a:spcBef>
              <a:spcAft>
                <a:spcPct val="0"/>
              </a:spcAft>
              <a:defRPr sz="1400">
                <a:solidFill>
                  <a:schemeClr val="tx1"/>
                </a:solidFill>
                <a:latin typeface="Arial" charset="0"/>
                <a:ea typeface="Arial" charset="0"/>
                <a:cs typeface="Arial" charset="0"/>
              </a:defRPr>
            </a:lvl7pPr>
            <a:lvl8pPr marL="1371600" eaLnBrk="0" fontAlgn="base" hangingPunct="0">
              <a:spcBef>
                <a:spcPct val="0"/>
              </a:spcBef>
              <a:spcAft>
                <a:spcPct val="0"/>
              </a:spcAft>
              <a:defRPr sz="1400">
                <a:solidFill>
                  <a:schemeClr val="tx1"/>
                </a:solidFill>
                <a:latin typeface="Arial" charset="0"/>
                <a:ea typeface="Arial" charset="0"/>
                <a:cs typeface="Arial" charset="0"/>
              </a:defRPr>
            </a:lvl8pPr>
            <a:lvl9pPr marL="1828800" eaLnBrk="0" fontAlgn="base" hangingPunct="0">
              <a:spcBef>
                <a:spcPct val="0"/>
              </a:spcBef>
              <a:spcAft>
                <a:spcPct val="0"/>
              </a:spcAft>
              <a:defRPr sz="1400">
                <a:solidFill>
                  <a:schemeClr val="tx1"/>
                </a:solidFill>
                <a:latin typeface="Arial" charset="0"/>
                <a:ea typeface="Arial" charset="0"/>
                <a:cs typeface="Arial" charset="0"/>
              </a:defRPr>
            </a:lvl9pPr>
          </a:lstStyle>
          <a:p>
            <a:pPr eaLnBrk="1" hangingPunct="1"/>
            <a:fld id="{132205E3-2760-7E44-A89C-AB0B4434F8F8}" type="slidenum">
              <a:rPr lang="en-US" sz="1000">
                <a:solidFill>
                  <a:schemeClr val="bg1"/>
                </a:solidFill>
              </a:rPr>
              <a:pPr eaLnBrk="1" hangingPunct="1"/>
              <a:t>48</a:t>
            </a:fld>
            <a:endParaRPr lang="en-US" sz="1000">
              <a:solidFill>
                <a:schemeClr val="bg1"/>
              </a:solidFill>
            </a:endParaRPr>
          </a:p>
        </p:txBody>
      </p:sp>
      <p:sp>
        <p:nvSpPr>
          <p:cNvPr id="105475" name="Rectangle 2"/>
          <p:cNvSpPr>
            <a:spLocks noGrp="1" noChangeArrowheads="1"/>
          </p:cNvSpPr>
          <p:nvPr>
            <p:ph type="title"/>
          </p:nvPr>
        </p:nvSpPr>
        <p:spPr>
          <a:xfrm>
            <a:off x="153988" y="457200"/>
            <a:ext cx="8990012" cy="762000"/>
          </a:xfrm>
        </p:spPr>
        <p:txBody>
          <a:bodyPr/>
          <a:lstStyle/>
          <a:p>
            <a:pPr eaLnBrk="1" hangingPunct="1"/>
            <a:r>
              <a:rPr lang="en-US" sz="2400">
                <a:latin typeface="Arial" charset="0"/>
                <a:cs typeface="Arial" charset="0"/>
              </a:rPr>
              <a:t>Services (in rows) has cross referenced traceability with Programs (columns) that deliver them</a:t>
            </a:r>
          </a:p>
        </p:txBody>
      </p:sp>
      <p:pic>
        <p:nvPicPr>
          <p:cNvPr id="10547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988" y="1600200"/>
            <a:ext cx="879475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541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53988" y="808038"/>
            <a:ext cx="8467725" cy="487362"/>
          </a:xfrm>
        </p:spPr>
        <p:txBody>
          <a:bodyPr/>
          <a:lstStyle/>
          <a:p>
            <a:r>
              <a:rPr lang="en-US" smtClean="0"/>
              <a:t>Explorer diagrams support impact analysis</a:t>
            </a:r>
          </a:p>
        </p:txBody>
      </p:sp>
      <p:sp>
        <p:nvSpPr>
          <p:cNvPr id="75779" name="Slide Number Placeholder 2"/>
          <p:cNvSpPr>
            <a:spLocks noGrp="1"/>
          </p:cNvSpPr>
          <p:nvPr>
            <p:ph type="sldNum" sz="quarter" idx="10"/>
          </p:nvPr>
        </p:nvSpPr>
        <p:spPr>
          <a:noFill/>
          <a:ln/>
        </p:spPr>
        <p:txBody>
          <a:bodyPr/>
          <a:lstStyle/>
          <a:p>
            <a:fld id="{691418B8-AF17-5F43-B7EC-15A64B7A9F0F}" type="slidenum">
              <a:rPr lang="en-US" smtClean="0"/>
              <a:pPr/>
              <a:t>49</a:t>
            </a:fld>
            <a:endParaRPr lang="en-US" smtClean="0"/>
          </a:p>
        </p:txBody>
      </p:sp>
      <p:pic>
        <p:nvPicPr>
          <p:cNvPr id="75780" name="Picture 3"/>
          <p:cNvPicPr>
            <a:picLocks noChangeAspect="1"/>
          </p:cNvPicPr>
          <p:nvPr/>
        </p:nvPicPr>
        <p:blipFill>
          <a:blip r:embed="rId2"/>
          <a:srcRect/>
          <a:stretch>
            <a:fillRect/>
          </a:stretch>
        </p:blipFill>
        <p:spPr bwMode="auto">
          <a:xfrm>
            <a:off x="685800" y="1295400"/>
            <a:ext cx="7472363" cy="5029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p:cNvSpPr txBox="1">
            <a:spLocks noChangeArrowheads="1"/>
          </p:cNvSpPr>
          <p:nvPr/>
        </p:nvSpPr>
        <p:spPr bwMode="auto">
          <a:xfrm>
            <a:off x="144463" y="512763"/>
            <a:ext cx="9180512" cy="457200"/>
          </a:xfrm>
          <a:prstGeom prst="rect">
            <a:avLst/>
          </a:prstGeom>
          <a:noFill/>
          <a:ln w="12700" cap="sq">
            <a:noFill/>
            <a:miter lim="800000"/>
            <a:headEnd type="none" w="sm" len="sm"/>
            <a:tailEnd type="none" w="sm" len="sm"/>
          </a:ln>
        </p:spPr>
        <p:txBody>
          <a:bodyPr>
            <a:prstTxWarp prst="textNoShape">
              <a:avLst/>
            </a:prstTxWarp>
            <a:spAutoFit/>
          </a:bodyPr>
          <a:lstStyle/>
          <a:p>
            <a:pPr algn="l">
              <a:lnSpc>
                <a:spcPct val="100000"/>
              </a:lnSpc>
              <a:buClrTx/>
              <a:buFontTx/>
              <a:buNone/>
              <a:tabLst>
                <a:tab pos="6183313" algn="l"/>
              </a:tabLst>
            </a:pPr>
            <a:r>
              <a:rPr kumimoji="1" lang="en-CA" sz="2400" b="1">
                <a:solidFill>
                  <a:schemeClr val="tx2"/>
                </a:solidFill>
              </a:rPr>
              <a:t>Objectives - Coherent Government by design</a:t>
            </a:r>
          </a:p>
        </p:txBody>
      </p:sp>
      <p:sp>
        <p:nvSpPr>
          <p:cNvPr id="117764" name="Text Box 4"/>
          <p:cNvSpPr txBox="1">
            <a:spLocks noChangeArrowheads="1"/>
          </p:cNvSpPr>
          <p:nvPr/>
        </p:nvSpPr>
        <p:spPr bwMode="auto">
          <a:xfrm>
            <a:off x="398463" y="3387725"/>
            <a:ext cx="8458200" cy="2601913"/>
          </a:xfrm>
          <a:prstGeom prst="rect">
            <a:avLst/>
          </a:prstGeom>
          <a:noFill/>
          <a:ln w="6350">
            <a:noFill/>
            <a:miter lim="800000"/>
            <a:headEnd/>
            <a:tailEnd/>
          </a:ln>
        </p:spPr>
        <p:txBody>
          <a:bodyPr>
            <a:prstTxWarp prst="textNoShape">
              <a:avLst/>
            </a:prstTxWarp>
            <a:spAutoFit/>
          </a:bodyPr>
          <a:lstStyle/>
          <a:p>
            <a:pPr algn="l">
              <a:lnSpc>
                <a:spcPct val="100000"/>
              </a:lnSpc>
              <a:spcBef>
                <a:spcPct val="15000"/>
              </a:spcBef>
              <a:buClrTx/>
              <a:buFontTx/>
              <a:buNone/>
            </a:pPr>
            <a:r>
              <a:rPr lang="en-US" sz="2000" b="1">
                <a:solidFill>
                  <a:schemeClr val="accent2"/>
                </a:solidFill>
                <a:latin typeface="Verdana" charset="0"/>
              </a:rPr>
              <a:t>We really need:</a:t>
            </a:r>
          </a:p>
          <a:p>
            <a:pPr marL="800100" lvl="1" indent="-274638" algn="l">
              <a:lnSpc>
                <a:spcPct val="100000"/>
              </a:lnSpc>
              <a:spcBef>
                <a:spcPct val="15000"/>
              </a:spcBef>
              <a:buClrTx/>
              <a:buFont typeface="Wingdings" charset="2"/>
              <a:buChar char="q"/>
            </a:pPr>
            <a:r>
              <a:rPr kumimoji="1" lang="en-US" sz="1600">
                <a:latin typeface="Verdana" charset="0"/>
              </a:rPr>
              <a:t>a consistent and more formal business design capability based on a </a:t>
            </a:r>
            <a:r>
              <a:rPr kumimoji="1" lang="en-US" sz="1600" b="1">
                <a:latin typeface="Verdana" charset="0"/>
              </a:rPr>
              <a:t>common language</a:t>
            </a:r>
            <a:r>
              <a:rPr kumimoji="1" lang="en-US" sz="1600">
                <a:latin typeface="Verdana" charset="0"/>
              </a:rPr>
              <a:t> and </a:t>
            </a:r>
            <a:r>
              <a:rPr kumimoji="1" lang="en-US" sz="1600" b="1">
                <a:latin typeface="Verdana" charset="0"/>
              </a:rPr>
              <a:t>set of rules</a:t>
            </a:r>
            <a:r>
              <a:rPr kumimoji="1" lang="en-US" sz="1600">
                <a:latin typeface="Verdana" charset="0"/>
              </a:rPr>
              <a:t> for using it to create </a:t>
            </a:r>
            <a:r>
              <a:rPr kumimoji="1" lang="en-US" sz="1600" b="1">
                <a:latin typeface="Verdana" charset="0"/>
              </a:rPr>
              <a:t>better descriptions</a:t>
            </a:r>
            <a:r>
              <a:rPr kumimoji="1" lang="en-US" sz="1600">
                <a:latin typeface="Verdana" charset="0"/>
              </a:rPr>
              <a:t> of what we want (e.g. more coherent ones). A pan-Canadian standard along these lines will enable any conceivable government line-of-business (and inter-collaborations thereof) to better: </a:t>
            </a:r>
          </a:p>
          <a:p>
            <a:pPr marL="1377950" lvl="2" indent="-231775" algn="l">
              <a:lnSpc>
                <a:spcPct val="100000"/>
              </a:lnSpc>
              <a:spcBef>
                <a:spcPct val="45000"/>
              </a:spcBef>
              <a:buClrTx/>
              <a:buFontTx/>
              <a:buChar char="•"/>
            </a:pPr>
            <a:r>
              <a:rPr kumimoji="1" lang="en-US" sz="1400">
                <a:latin typeface="Verdana" charset="0"/>
              </a:rPr>
              <a:t>interpret and clarify their missions, strategies, outcomes, etc.</a:t>
            </a:r>
          </a:p>
          <a:p>
            <a:pPr marL="1377950" lvl="2" indent="-231775" algn="l">
              <a:lnSpc>
                <a:spcPct val="100000"/>
              </a:lnSpc>
              <a:buClrTx/>
              <a:buFontTx/>
              <a:buChar char="•"/>
            </a:pPr>
            <a:r>
              <a:rPr kumimoji="1" lang="en-US" sz="1400">
                <a:latin typeface="Verdana" charset="0"/>
              </a:rPr>
              <a:t>accurately depict or map how they work (and how they can work together), </a:t>
            </a:r>
          </a:p>
          <a:p>
            <a:pPr marL="1377950" lvl="2" indent="-231775" algn="l">
              <a:lnSpc>
                <a:spcPct val="100000"/>
              </a:lnSpc>
              <a:buClrTx/>
              <a:buFontTx/>
              <a:buChar char="•"/>
            </a:pPr>
            <a:r>
              <a:rPr kumimoji="1" lang="en-US" sz="1400">
                <a:latin typeface="Verdana" charset="0"/>
              </a:rPr>
              <a:t>discover opportunities for business improvements, </a:t>
            </a:r>
          </a:p>
          <a:p>
            <a:pPr marL="1377950" lvl="2" indent="-231775" algn="l">
              <a:lnSpc>
                <a:spcPct val="100000"/>
              </a:lnSpc>
              <a:buClrTx/>
              <a:buFontTx/>
              <a:buChar char="•"/>
            </a:pPr>
            <a:r>
              <a:rPr kumimoji="1" lang="en-US" sz="1400">
                <a:latin typeface="Verdana" charset="0"/>
              </a:rPr>
              <a:t>support their planning and successful implementation.</a:t>
            </a:r>
          </a:p>
        </p:txBody>
      </p:sp>
      <p:sp>
        <p:nvSpPr>
          <p:cNvPr id="117766" name="Text Box 6"/>
          <p:cNvSpPr txBox="1">
            <a:spLocks noChangeArrowheads="1"/>
          </p:cNvSpPr>
          <p:nvPr/>
        </p:nvSpPr>
        <p:spPr bwMode="auto">
          <a:xfrm>
            <a:off x="398463" y="1089025"/>
            <a:ext cx="8382000" cy="1801813"/>
          </a:xfrm>
          <a:prstGeom prst="rect">
            <a:avLst/>
          </a:prstGeom>
          <a:noFill/>
          <a:ln w="6350">
            <a:noFill/>
            <a:miter lim="800000"/>
            <a:headEnd/>
            <a:tailEnd/>
          </a:ln>
        </p:spPr>
        <p:txBody>
          <a:bodyPr>
            <a:prstTxWarp prst="textNoShape">
              <a:avLst/>
            </a:prstTxWarp>
            <a:spAutoFit/>
          </a:bodyPr>
          <a:lstStyle/>
          <a:p>
            <a:pPr algn="l">
              <a:lnSpc>
                <a:spcPct val="100000"/>
              </a:lnSpc>
              <a:spcBef>
                <a:spcPct val="15000"/>
              </a:spcBef>
              <a:buClrTx/>
              <a:buFontTx/>
              <a:buNone/>
            </a:pPr>
            <a:r>
              <a:rPr lang="en-US" sz="2000" b="1">
                <a:solidFill>
                  <a:schemeClr val="accent2"/>
                </a:solidFill>
                <a:latin typeface="Verdana" charset="0"/>
              </a:rPr>
              <a:t>If we really want:</a:t>
            </a:r>
          </a:p>
          <a:p>
            <a:pPr marL="854075" lvl="1" indent="-274638" algn="l">
              <a:lnSpc>
                <a:spcPct val="100000"/>
              </a:lnSpc>
              <a:spcBef>
                <a:spcPct val="15000"/>
              </a:spcBef>
              <a:buClrTx/>
              <a:buFont typeface="Wingdings" charset="2"/>
              <a:buChar char="q"/>
            </a:pPr>
            <a:r>
              <a:rPr kumimoji="1" lang="en-US" sz="1600">
                <a:latin typeface="Verdana" charset="0"/>
              </a:rPr>
              <a:t>to move to a “whole of government” approach,</a:t>
            </a:r>
          </a:p>
          <a:p>
            <a:pPr marL="854075" lvl="1" indent="-274638" algn="l">
              <a:lnSpc>
                <a:spcPct val="100000"/>
              </a:lnSpc>
              <a:spcBef>
                <a:spcPct val="15000"/>
              </a:spcBef>
              <a:buClrTx/>
              <a:buFont typeface="Wingdings" charset="2"/>
              <a:buChar char="q"/>
            </a:pPr>
            <a:r>
              <a:rPr kumimoji="1" lang="en-US" sz="1600">
                <a:latin typeface="Verdana" charset="0"/>
              </a:rPr>
              <a:t>seamless, citizen-centred services,</a:t>
            </a:r>
          </a:p>
          <a:p>
            <a:pPr marL="854075" lvl="1" indent="-274638" algn="l">
              <a:lnSpc>
                <a:spcPct val="100000"/>
              </a:lnSpc>
              <a:spcBef>
                <a:spcPct val="15000"/>
              </a:spcBef>
              <a:buClrTx/>
              <a:buFont typeface="Wingdings" charset="2"/>
              <a:buChar char="q"/>
            </a:pPr>
            <a:r>
              <a:rPr kumimoji="1" lang="en-US" sz="1600">
                <a:latin typeface="Verdana" charset="0"/>
              </a:rPr>
              <a:t>legislation, regulations and policies designed rather than crafted,</a:t>
            </a:r>
          </a:p>
          <a:p>
            <a:pPr marL="854075" lvl="1" indent="-274638" algn="l">
              <a:lnSpc>
                <a:spcPct val="100000"/>
              </a:lnSpc>
              <a:spcBef>
                <a:spcPct val="15000"/>
              </a:spcBef>
              <a:buClrTx/>
              <a:buFont typeface="Wingdings" charset="2"/>
              <a:buChar char="q"/>
            </a:pPr>
            <a:r>
              <a:rPr kumimoji="1" lang="en-US" sz="1600">
                <a:latin typeface="Verdana" charset="0"/>
              </a:rPr>
              <a:t>alignment, integration, interoperability, etc. in our business systems,</a:t>
            </a:r>
          </a:p>
          <a:p>
            <a:pPr marL="854075" lvl="1" indent="-274638" algn="l">
              <a:lnSpc>
                <a:spcPct val="100000"/>
              </a:lnSpc>
              <a:spcBef>
                <a:spcPct val="15000"/>
              </a:spcBef>
              <a:buClrTx/>
              <a:buFont typeface="Wingdings" charset="2"/>
              <a:buChar char="q"/>
            </a:pPr>
            <a:r>
              <a:rPr kumimoji="1" lang="en-US" sz="1600">
                <a:latin typeface="Verdana" charset="0"/>
              </a:rPr>
              <a:t>to do more with less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7766"/>
                                        </p:tgtEl>
                                        <p:attrNameLst>
                                          <p:attrName>style.visibility</p:attrName>
                                        </p:attrNameLst>
                                      </p:cBhvr>
                                      <p:to>
                                        <p:strVal val="visible"/>
                                      </p:to>
                                    </p:set>
                                    <p:animEffect transition="in" filter="dissolve">
                                      <p:cBhvr>
                                        <p:cTn id="7" dur="500"/>
                                        <p:tgtEl>
                                          <p:spTgt spid="1177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764"/>
                                        </p:tgtEl>
                                        <p:attrNameLst>
                                          <p:attrName>style.visibility</p:attrName>
                                        </p:attrNameLst>
                                      </p:cBhvr>
                                      <p:to>
                                        <p:strVal val="visible"/>
                                      </p:to>
                                    </p:set>
                                    <p:animEffect transition="in" filter="dissolve">
                                      <p:cBhvr>
                                        <p:cTn id="12" dur="5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p:bldP spid="11776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153988" y="549275"/>
            <a:ext cx="8467725" cy="487363"/>
          </a:xfrm>
        </p:spPr>
        <p:txBody>
          <a:bodyPr/>
          <a:lstStyle/>
          <a:p>
            <a:r>
              <a:rPr lang="en-US" b="1" smtClean="0"/>
              <a:t>Assessment</a:t>
            </a:r>
          </a:p>
        </p:txBody>
      </p:sp>
      <p:sp>
        <p:nvSpPr>
          <p:cNvPr id="4" name="Content Placeholder 3"/>
          <p:cNvSpPr>
            <a:spLocks noGrp="1"/>
          </p:cNvSpPr>
          <p:nvPr>
            <p:ph idx="1"/>
          </p:nvPr>
        </p:nvSpPr>
        <p:spPr>
          <a:xfrm>
            <a:off x="381000" y="1219200"/>
            <a:ext cx="7548563" cy="4670425"/>
          </a:xfrm>
        </p:spPr>
        <p:txBody>
          <a:bodyPr/>
          <a:lstStyle/>
          <a:p>
            <a:pPr>
              <a:lnSpc>
                <a:spcPct val="80000"/>
              </a:lnSpc>
              <a:defRPr/>
            </a:pPr>
            <a:r>
              <a:rPr lang="en-US" sz="1600" dirty="0" smtClean="0"/>
              <a:t>Supports Enterprise Strategic planning not just Model Driven Development </a:t>
            </a:r>
          </a:p>
          <a:p>
            <a:pPr>
              <a:lnSpc>
                <a:spcPct val="80000"/>
              </a:lnSpc>
              <a:defRPr/>
            </a:pPr>
            <a:r>
              <a:rPr lang="en-US" sz="1600" dirty="0" smtClean="0"/>
              <a:t>Meta-model and models are in a single tool</a:t>
            </a:r>
          </a:p>
          <a:p>
            <a:pPr>
              <a:lnSpc>
                <a:spcPct val="80000"/>
              </a:lnSpc>
              <a:defRPr/>
            </a:pPr>
            <a:r>
              <a:rPr lang="en-US" sz="1600" dirty="0" smtClean="0"/>
              <a:t>Supports lifecycle management through workspaces</a:t>
            </a:r>
          </a:p>
          <a:p>
            <a:pPr>
              <a:lnSpc>
                <a:spcPct val="80000"/>
              </a:lnSpc>
              <a:defRPr/>
            </a:pPr>
            <a:r>
              <a:rPr lang="en-US" sz="1600" dirty="0" smtClean="0"/>
              <a:t>Integrates with Focal Point for strategic planning</a:t>
            </a:r>
          </a:p>
          <a:p>
            <a:pPr>
              <a:lnSpc>
                <a:spcPct val="80000"/>
              </a:lnSpc>
              <a:defRPr/>
            </a:pPr>
            <a:r>
              <a:rPr lang="en-US" sz="1600" dirty="0" smtClean="0"/>
              <a:t>Integrates with Cognos for Business Intelligence</a:t>
            </a:r>
          </a:p>
          <a:p>
            <a:pPr>
              <a:lnSpc>
                <a:spcPct val="80000"/>
              </a:lnSpc>
              <a:defRPr/>
            </a:pPr>
            <a:r>
              <a:rPr lang="en-US" sz="1600" dirty="0" smtClean="0"/>
              <a:t>Supports explorer, data forms, diagram and matrix views</a:t>
            </a:r>
          </a:p>
          <a:p>
            <a:pPr>
              <a:lnSpc>
                <a:spcPct val="80000"/>
              </a:lnSpc>
              <a:defRPr/>
            </a:pPr>
            <a:r>
              <a:rPr lang="en-US" sz="1600" dirty="0" smtClean="0"/>
              <a:t>SA/XT provides Web interface with limited editing capability</a:t>
            </a:r>
          </a:p>
          <a:p>
            <a:pPr>
              <a:lnSpc>
                <a:spcPct val="80000"/>
              </a:lnSpc>
              <a:defRPr/>
            </a:pPr>
            <a:r>
              <a:rPr lang="en-US" sz="1600" dirty="0" smtClean="0"/>
              <a:t>Powerful, flexible query mechanism, explorer diagrams and reporting</a:t>
            </a:r>
          </a:p>
          <a:p>
            <a:pPr>
              <a:lnSpc>
                <a:spcPct val="80000"/>
              </a:lnSpc>
              <a:defRPr/>
            </a:pPr>
            <a:r>
              <a:rPr lang="en-US" sz="1600" dirty="0" smtClean="0"/>
              <a:t>Highly customizable for stakeholder viewpoints</a:t>
            </a:r>
          </a:p>
          <a:p>
            <a:pPr>
              <a:lnSpc>
                <a:spcPct val="80000"/>
              </a:lnSpc>
              <a:defRPr/>
            </a:pPr>
            <a:r>
              <a:rPr lang="en-US" sz="1600" dirty="0" smtClean="0"/>
              <a:t>Supports model compare/merge</a:t>
            </a:r>
          </a:p>
          <a:p>
            <a:pPr>
              <a:lnSpc>
                <a:spcPct val="80000"/>
              </a:lnSpc>
              <a:defRPr/>
            </a:pPr>
            <a:r>
              <a:rPr lang="en-US" sz="1600" dirty="0" smtClean="0"/>
              <a:t>Provides support for enterprise architecture including business and IT architecture for solution design</a:t>
            </a:r>
          </a:p>
          <a:p>
            <a:pPr>
              <a:lnSpc>
                <a:spcPct val="80000"/>
              </a:lnSpc>
              <a:defRPr/>
            </a:pPr>
            <a:r>
              <a:rPr lang="en-US" sz="1600" dirty="0" smtClean="0"/>
              <a:t>Good solution if strategic planning is the primary value proposition</a:t>
            </a:r>
          </a:p>
          <a:p>
            <a:pPr>
              <a:lnSpc>
                <a:spcPct val="80000"/>
              </a:lnSpc>
              <a:defRPr/>
            </a:pPr>
            <a:r>
              <a:rPr lang="en-US" sz="1600" dirty="0" smtClean="0"/>
              <a:t>Future support for semantic web</a:t>
            </a:r>
          </a:p>
          <a:p>
            <a:pPr>
              <a:lnSpc>
                <a:spcPct val="80000"/>
              </a:lnSpc>
              <a:defRPr/>
            </a:pPr>
            <a:r>
              <a:rPr lang="en-US" sz="1600" dirty="0" smtClean="0"/>
              <a:t>Integrated Guidebooks and help </a:t>
            </a:r>
          </a:p>
          <a:p>
            <a:endParaRPr lang="en-US" sz="1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152400" y="533400"/>
            <a:ext cx="8467725" cy="476250"/>
          </a:xfrm>
        </p:spPr>
        <p:txBody>
          <a:bodyPr/>
          <a:lstStyle/>
          <a:p>
            <a:r>
              <a:rPr lang="en-US" b="1"/>
              <a:t>Addressing the Issues</a:t>
            </a:r>
          </a:p>
        </p:txBody>
      </p:sp>
      <p:graphicFrame>
        <p:nvGraphicFramePr>
          <p:cNvPr id="73757" name="Group 29"/>
          <p:cNvGraphicFramePr>
            <a:graphicFrameLocks noGrp="1"/>
          </p:cNvGraphicFramePr>
          <p:nvPr/>
        </p:nvGraphicFramePr>
        <p:xfrm>
          <a:off x="228600" y="1066800"/>
          <a:ext cx="8783638" cy="4770120"/>
        </p:xfrm>
        <a:graphic>
          <a:graphicData uri="http://schemas.openxmlformats.org/drawingml/2006/table">
            <a:tbl>
              <a:tblPr/>
              <a:tblGrid>
                <a:gridCol w="4392613"/>
                <a:gridCol w="4391025"/>
              </a:tblGrid>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Arial" charset="0"/>
                          <a:cs typeface="Arial" charset="0"/>
                        </a:rPr>
                        <a:t>Issue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Arial" charset="0"/>
                          <a:cs typeface="Arial" charset="0"/>
                        </a:rPr>
                        <a:t>Addressed By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577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Complex, licensing initial tool and project setup</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Reduction in number of tools. SA replaces RSM, ReqPro and RRC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r>
              <a:tr h="577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Challenges running rich client apps in a WAN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Same problem with all options. SA runs in Remote Desktop Connection with floating license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r>
              <a:tr h="1316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Limited or manual integration between tools</a:t>
                      </a:r>
                    </a:p>
                    <a:p>
                      <a:pPr marL="227013" marR="0" lvl="1" indent="-114300" algn="l" defTabSz="914400" rtl="0" eaLnBrk="1" fontAlgn="base" latinLnBrk="0" hangingPunct="1">
                        <a:lnSpc>
                          <a:spcPct val="100000"/>
                        </a:lnSpc>
                        <a:spcBef>
                          <a:spcPct val="0"/>
                        </a:spcBef>
                        <a:spcAft>
                          <a:spcPct val="0"/>
                        </a:spcAft>
                        <a:buClrTx/>
                        <a:buSzTx/>
                        <a:buFont typeface="Arial" charset="0"/>
                        <a:buChar char="•"/>
                        <a:tabLst/>
                      </a:pPr>
                      <a:r>
                        <a:rPr kumimoji="0" lang="en-US" sz="1400" b="0" i="0" u="none" strike="noStrike" cap="none" normalizeH="0" baseline="0">
                          <a:ln>
                            <a:noFill/>
                          </a:ln>
                          <a:solidFill>
                            <a:srgbClr val="000000"/>
                          </a:solidFill>
                          <a:effectLst/>
                          <a:latin typeface="Arial" charset="0"/>
                          <a:ea typeface="Arial" charset="0"/>
                          <a:cs typeface="Arial" charset="0"/>
                        </a:rPr>
                        <a:t>Meta-model and instance model</a:t>
                      </a:r>
                    </a:p>
                    <a:p>
                      <a:pPr marL="227013" marR="0" lvl="1" indent="-114300" algn="l" defTabSz="914400" rtl="0" eaLnBrk="1" fontAlgn="base" latinLnBrk="0" hangingPunct="1">
                        <a:lnSpc>
                          <a:spcPct val="100000"/>
                        </a:lnSpc>
                        <a:spcBef>
                          <a:spcPct val="0"/>
                        </a:spcBef>
                        <a:spcAft>
                          <a:spcPct val="0"/>
                        </a:spcAft>
                        <a:buClrTx/>
                        <a:buSzTx/>
                        <a:buFont typeface="Arial" charset="0"/>
                        <a:buChar char="•"/>
                        <a:tabLst/>
                      </a:pPr>
                      <a:r>
                        <a:rPr kumimoji="0" lang="en-US" sz="1400" b="0" i="0" u="none" strike="noStrike" cap="none" normalizeH="0" baseline="0">
                          <a:ln>
                            <a:noFill/>
                          </a:ln>
                          <a:solidFill>
                            <a:srgbClr val="000000"/>
                          </a:solidFill>
                          <a:effectLst/>
                          <a:latin typeface="Arial" charset="0"/>
                          <a:ea typeface="Arial" charset="0"/>
                          <a:cs typeface="Arial" charset="0"/>
                        </a:rPr>
                        <a:t>Model and rich text &amp; graphics</a:t>
                      </a:r>
                    </a:p>
                    <a:p>
                      <a:pPr marL="227013" marR="0" lvl="1" indent="-114300" algn="l" defTabSz="914400" rtl="0" eaLnBrk="1" fontAlgn="base" latinLnBrk="0" hangingPunct="1">
                        <a:lnSpc>
                          <a:spcPct val="100000"/>
                        </a:lnSpc>
                        <a:spcBef>
                          <a:spcPct val="0"/>
                        </a:spcBef>
                        <a:spcAft>
                          <a:spcPct val="0"/>
                        </a:spcAft>
                        <a:buClrTx/>
                        <a:buSzTx/>
                        <a:buFont typeface="Arial" charset="0"/>
                        <a:buChar char="•"/>
                        <a:tabLst/>
                      </a:pPr>
                      <a:r>
                        <a:rPr kumimoji="0" lang="en-US" sz="1400" b="0" i="0" u="none" strike="noStrike" cap="none" normalizeH="0" baseline="0">
                          <a:ln>
                            <a:noFill/>
                          </a:ln>
                          <a:solidFill>
                            <a:srgbClr val="000000"/>
                          </a:solidFill>
                          <a:effectLst/>
                          <a:latin typeface="Arial" charset="0"/>
                          <a:ea typeface="Arial" charset="0"/>
                          <a:cs typeface="Arial" charset="0"/>
                        </a:rPr>
                        <a:t>Model and collaboration environment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All models in SA. SA extensibility used to update metamodel. SA and SA/XT used to view and edit models. Uses SA browser, definitions, diagrams, matrices, explorer diagrams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r>
              <a:tr h="577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Lack of data validation on import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Eliminate as much as possible import/export as a means of integrating tools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r>
              <a:tr h="577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Limited support for model diagrams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SA has support for many standard diagrams, explorer diagrams (from reports) and can have custom diagrams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r>
              <a:tr h="5778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Limited Reporting, Querying and Scripting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SA supports queries, HTML and Office reports, SA Publisher, Insight and Cognos reporting, and RPE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179388" y="381000"/>
            <a:ext cx="8229600" cy="476250"/>
          </a:xfrm>
        </p:spPr>
        <p:txBody>
          <a:bodyPr/>
          <a:lstStyle/>
          <a:p>
            <a:r>
              <a:rPr lang="en-US" b="1"/>
              <a:t>Addressing the Issues (cont.-)</a:t>
            </a:r>
          </a:p>
        </p:txBody>
      </p:sp>
      <p:graphicFrame>
        <p:nvGraphicFramePr>
          <p:cNvPr id="75805" name="Group 29"/>
          <p:cNvGraphicFramePr>
            <a:graphicFrameLocks noGrp="1"/>
          </p:cNvGraphicFramePr>
          <p:nvPr/>
        </p:nvGraphicFramePr>
        <p:xfrm>
          <a:off x="220663" y="838200"/>
          <a:ext cx="8783637" cy="5519421"/>
        </p:xfrm>
        <a:graphic>
          <a:graphicData uri="http://schemas.openxmlformats.org/drawingml/2006/table">
            <a:tbl>
              <a:tblPr/>
              <a:tblGrid>
                <a:gridCol w="4392612"/>
                <a:gridCol w="4391025"/>
              </a:tblGrid>
              <a:tr h="360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Arial" charset="0"/>
                          <a:cs typeface="Arial" charset="0"/>
                        </a:rPr>
                        <a:t>Issue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Arial" charset="0"/>
                          <a:cs typeface="Arial" charset="0"/>
                        </a:rPr>
                        <a:t>Addressed By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127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Interface suitable to different stakeholders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Arial" charset="0"/>
                          <a:cs typeface="Arial" charset="0"/>
                        </a:rPr>
                        <a:t>SA rich client for business architect, SA/XT for business architect and user, Quickr for collaboration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r>
              <a:tr h="501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Support for flexible classification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SA supports categorization of model elements, and/or use RAM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r>
              <a:tr h="13477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Strategic Planning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SA integration with Focal Point provides: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400" b="0" i="0" u="none" strike="noStrike" cap="none" normalizeH="0" baseline="0">
                          <a:ln>
                            <a:noFill/>
                          </a:ln>
                          <a:solidFill>
                            <a:srgbClr val="000000"/>
                          </a:solidFill>
                          <a:effectLst/>
                          <a:latin typeface="Arial" charset="0"/>
                          <a:ea typeface="Arial" charset="0"/>
                          <a:cs typeface="Arial" charset="0"/>
                        </a:rPr>
                        <a:t>Project Portfolio Management</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400" b="0" i="0" u="none" strike="noStrike" cap="none" normalizeH="0" baseline="0">
                          <a:ln>
                            <a:noFill/>
                          </a:ln>
                          <a:solidFill>
                            <a:srgbClr val="000000"/>
                          </a:solidFill>
                          <a:effectLst/>
                          <a:latin typeface="Arial" charset="0"/>
                          <a:ea typeface="Arial" charset="0"/>
                          <a:cs typeface="Arial" charset="0"/>
                        </a:rPr>
                        <a:t>Strategic alignment with business objectives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400" b="0" i="0" u="none" strike="noStrike" cap="none" normalizeH="0" baseline="0">
                          <a:ln>
                            <a:noFill/>
                          </a:ln>
                          <a:solidFill>
                            <a:srgbClr val="000000"/>
                          </a:solidFill>
                          <a:effectLst/>
                          <a:latin typeface="Arial" charset="0"/>
                          <a:ea typeface="Arial" charset="0"/>
                          <a:cs typeface="Arial" charset="0"/>
                        </a:rPr>
                        <a:t>Assessment of costs, risks, NPV, time to value</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400" b="0" i="0" u="none" strike="noStrike" cap="none" normalizeH="0" baseline="0">
                          <a:ln>
                            <a:noFill/>
                          </a:ln>
                          <a:solidFill>
                            <a:srgbClr val="000000"/>
                          </a:solidFill>
                          <a:effectLst/>
                          <a:latin typeface="Arial" charset="0"/>
                          <a:ea typeface="Arial" charset="0"/>
                          <a:cs typeface="Arial" charset="0"/>
                        </a:rPr>
                        <a:t>Project roadmaps and resource allocation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r>
              <a:tr h="1136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LIfecycle Management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SA has versioning for definitions, and workspaces for different work streams. Supports compare and merge to manage changes. RAM for asset management and governance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r>
              <a:tr h="9255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Cost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Incremental difference in cost for each solution option. Actual cost depends on potential use of Cloud subscription model. Needs further investigation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AFD"/>
                    </a:solidFill>
                  </a:tcPr>
                </a:tc>
              </a:tr>
              <a:tr h="501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Availability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Arial" charset="0"/>
                          <a:cs typeface="Arial" charset="0"/>
                        </a:rPr>
                        <a:t>Existing solution would need to be migrated to chosen option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CEDFE"/>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153988" y="808038"/>
            <a:ext cx="8467725" cy="487362"/>
          </a:xfrm>
        </p:spPr>
        <p:txBody>
          <a:bodyPr/>
          <a:lstStyle/>
          <a:p>
            <a:r>
              <a:rPr lang="en-US" smtClean="0"/>
              <a:t>Alignment with other initiatives</a:t>
            </a:r>
          </a:p>
        </p:txBody>
      </p:sp>
      <p:sp>
        <p:nvSpPr>
          <p:cNvPr id="84995" name="Content Placeholder 2"/>
          <p:cNvSpPr>
            <a:spLocks noGrp="1"/>
          </p:cNvSpPr>
          <p:nvPr>
            <p:ph idx="1"/>
          </p:nvPr>
        </p:nvSpPr>
        <p:spPr>
          <a:xfrm>
            <a:off x="304800" y="1447800"/>
            <a:ext cx="8382000" cy="4670425"/>
          </a:xfrm>
        </p:spPr>
        <p:txBody>
          <a:bodyPr/>
          <a:lstStyle/>
          <a:p>
            <a:r>
              <a:rPr lang="en-US" sz="1600" b="1" dirty="0" smtClean="0"/>
              <a:t>MISA Municipal Reference Model</a:t>
            </a:r>
            <a:endParaRPr lang="en-US" sz="1600" dirty="0" smtClean="0"/>
          </a:p>
          <a:p>
            <a:r>
              <a:rPr lang="en-US" sz="1600" b="1" dirty="0" smtClean="0"/>
              <a:t>Physical Meets Digital-Physical Infrastructure </a:t>
            </a:r>
            <a:r>
              <a:rPr lang="en-US" sz="1600" dirty="0" smtClean="0"/>
              <a:t>(PMD-PI) for Smarter cities EA: This is essentially a technical architecture based on the Triton platform for collecting, analyzing, reporting and acting on real-time municipal information in support of municipal operations. Chris </a:t>
            </a:r>
            <a:r>
              <a:rPr lang="en-US" sz="1600" dirty="0" err="1" smtClean="0"/>
              <a:t>O'Connon</a:t>
            </a:r>
            <a:endParaRPr lang="en-US" sz="1600" dirty="0" smtClean="0"/>
          </a:p>
          <a:p>
            <a:r>
              <a:rPr lang="en-US" sz="1600" b="1" dirty="0" smtClean="0"/>
              <a:t>Cognos Performance Management Expert </a:t>
            </a:r>
            <a:r>
              <a:rPr lang="en-US" sz="1600" dirty="0" smtClean="0"/>
              <a:t>applied to Municipal Performance Management: Could be seen as component of the PMD-DI for bottom-up BI input into strategic planning driven by operational data.</a:t>
            </a:r>
          </a:p>
          <a:p>
            <a:r>
              <a:rPr lang="en-US" sz="1600" b="1" dirty="0" smtClean="0"/>
              <a:t>Actionable Smarter Cities</a:t>
            </a:r>
            <a:r>
              <a:rPr lang="en-US" sz="1600" dirty="0" smtClean="0"/>
              <a:t>: A combination engagement method and platform for municipal strategic planning and operational support that combines some of the above. Based on CBMSOMA method and tools, feeding into WBM and SA based on GBS Actionable Business Architecture strategy. Essentially a method and supporting tools for a BPM-centric architectural style, technical architecture, and target platform. Also uses Cognos for BI.</a:t>
            </a:r>
          </a:p>
          <a:p>
            <a:r>
              <a:rPr lang="en-US" sz="1600" b="1" dirty="0" smtClean="0"/>
              <a:t>Multi-Agent Accelerator</a:t>
            </a:r>
            <a:r>
              <a:rPr lang="en-US" sz="1600" dirty="0" smtClean="0"/>
              <a:t>, David </a:t>
            </a:r>
            <a:r>
              <a:rPr lang="en-US" sz="1600" dirty="0" err="1" smtClean="0"/>
              <a:t>Conh</a:t>
            </a:r>
            <a:r>
              <a:rPr lang="en-US" sz="1600" dirty="0" smtClean="0"/>
              <a:t>, creating a cloud based hub of services that can be composed into a relevant set of services.</a:t>
            </a:r>
          </a:p>
          <a:p>
            <a:r>
              <a:rPr lang="en-US" sz="1600" b="1" dirty="0" smtClean="0"/>
              <a:t>Cause effect graph</a:t>
            </a:r>
          </a:p>
        </p:txBody>
      </p:sp>
      <p:sp>
        <p:nvSpPr>
          <p:cNvPr id="84996" name="Slide Number Placeholder 3"/>
          <p:cNvSpPr>
            <a:spLocks noGrp="1"/>
          </p:cNvSpPr>
          <p:nvPr>
            <p:ph type="sldNum" sz="quarter" idx="10"/>
          </p:nvPr>
        </p:nvSpPr>
        <p:spPr>
          <a:noFill/>
          <a:ln/>
        </p:spPr>
        <p:txBody>
          <a:bodyPr/>
          <a:lstStyle/>
          <a:p>
            <a:fld id="{153BF628-56A1-A340-AAC8-55BAFD3D93AE}" type="slidenum">
              <a:rPr lang="en-US" smtClean="0"/>
              <a:pPr/>
              <a:t>53</a:t>
            </a:fld>
            <a:endParaRPr lang="en-US"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mtClean="0"/>
              <a:t>Linking Strategy to Execution</a:t>
            </a:r>
          </a:p>
        </p:txBody>
      </p:sp>
      <p:sp>
        <p:nvSpPr>
          <p:cNvPr id="52227" name="Rectangle 3"/>
          <p:cNvSpPr>
            <a:spLocks noChangeArrowheads="1"/>
          </p:cNvSpPr>
          <p:nvPr/>
        </p:nvSpPr>
        <p:spPr bwMode="auto">
          <a:xfrm>
            <a:off x="3163888" y="4056063"/>
            <a:ext cx="2654300" cy="2066925"/>
          </a:xfrm>
          <a:prstGeom prst="rect">
            <a:avLst/>
          </a:prstGeom>
          <a:noFill/>
          <a:ln w="9525">
            <a:noFill/>
            <a:miter lim="800000"/>
            <a:headEnd/>
            <a:tailEnd/>
          </a:ln>
        </p:spPr>
        <p:txBody>
          <a:bodyPr>
            <a:prstTxWarp prst="textNoShape">
              <a:avLst/>
            </a:prstTxWarp>
          </a:bodyPr>
          <a:lstStyle/>
          <a:p>
            <a:pPr marL="342900" indent="-342900" algn="l" fontAlgn="base">
              <a:lnSpc>
                <a:spcPct val="100000"/>
              </a:lnSpc>
              <a:buClr>
                <a:schemeClr val="folHlink"/>
              </a:buClr>
              <a:buFont typeface="Wingdings" charset="2"/>
              <a:buChar char="§"/>
            </a:pPr>
            <a:r>
              <a:rPr lang="en-US" sz="1600" dirty="0">
                <a:solidFill>
                  <a:srgbClr val="003366"/>
                </a:solidFill>
              </a:rPr>
              <a:t>Are we doing the RIGHT products?</a:t>
            </a:r>
          </a:p>
          <a:p>
            <a:pPr marL="342900" indent="-342900" algn="l" fontAlgn="base">
              <a:lnSpc>
                <a:spcPct val="100000"/>
              </a:lnSpc>
              <a:buClr>
                <a:schemeClr val="folHlink"/>
              </a:buClr>
              <a:buFont typeface="Wingdings" charset="2"/>
              <a:buChar char="§"/>
            </a:pPr>
            <a:r>
              <a:rPr lang="en-US" sz="1600" dirty="0">
                <a:solidFill>
                  <a:srgbClr val="003366"/>
                </a:solidFill>
              </a:rPr>
              <a:t>Are we investing in the RIGHT areas?</a:t>
            </a:r>
          </a:p>
          <a:p>
            <a:pPr marL="342900" indent="-342900" algn="l" fontAlgn="base">
              <a:lnSpc>
                <a:spcPct val="100000"/>
              </a:lnSpc>
              <a:buClr>
                <a:schemeClr val="folHlink"/>
              </a:buClr>
              <a:buFont typeface="Wingdings" charset="2"/>
              <a:buChar char="§"/>
            </a:pPr>
            <a:r>
              <a:rPr lang="en-US" sz="1600" dirty="0">
                <a:solidFill>
                  <a:srgbClr val="003366"/>
                </a:solidFill>
              </a:rPr>
              <a:t>Do we have the RIGHT types resources available?</a:t>
            </a:r>
          </a:p>
        </p:txBody>
      </p:sp>
      <p:sp>
        <p:nvSpPr>
          <p:cNvPr id="52228" name="Rectangle 4"/>
          <p:cNvSpPr>
            <a:spLocks noChangeArrowheads="1"/>
          </p:cNvSpPr>
          <p:nvPr/>
        </p:nvSpPr>
        <p:spPr bwMode="auto">
          <a:xfrm>
            <a:off x="5938838" y="4059238"/>
            <a:ext cx="2373312" cy="2332037"/>
          </a:xfrm>
          <a:prstGeom prst="rect">
            <a:avLst/>
          </a:prstGeom>
          <a:noFill/>
          <a:ln w="9525">
            <a:noFill/>
            <a:miter lim="800000"/>
            <a:headEnd/>
            <a:tailEnd/>
          </a:ln>
        </p:spPr>
        <p:txBody>
          <a:bodyPr>
            <a:prstTxWarp prst="textNoShape">
              <a:avLst/>
            </a:prstTxWarp>
          </a:bodyPr>
          <a:lstStyle/>
          <a:p>
            <a:pPr marL="342900" indent="-342900" algn="l" fontAlgn="base">
              <a:lnSpc>
                <a:spcPct val="100000"/>
              </a:lnSpc>
              <a:buClr>
                <a:schemeClr val="folHlink"/>
              </a:buClr>
              <a:buFont typeface="Wingdings" charset="2"/>
              <a:buChar char="§"/>
            </a:pPr>
            <a:r>
              <a:rPr lang="en-US" sz="1600">
                <a:solidFill>
                  <a:srgbClr val="003366"/>
                </a:solidFill>
              </a:rPr>
              <a:t>Doing projects well</a:t>
            </a:r>
          </a:p>
          <a:p>
            <a:pPr marL="342900" indent="-342900" algn="l" fontAlgn="base">
              <a:lnSpc>
                <a:spcPct val="100000"/>
              </a:lnSpc>
              <a:buClr>
                <a:schemeClr val="folHlink"/>
              </a:buClr>
              <a:buFont typeface="Wingdings" charset="2"/>
              <a:buChar char="§"/>
            </a:pPr>
            <a:r>
              <a:rPr lang="en-US" sz="1600">
                <a:solidFill>
                  <a:srgbClr val="003366"/>
                </a:solidFill>
              </a:rPr>
              <a:t>Delivering results on time and budget</a:t>
            </a:r>
          </a:p>
          <a:p>
            <a:pPr marL="342900" indent="-342900" algn="l" fontAlgn="base">
              <a:lnSpc>
                <a:spcPct val="100000"/>
              </a:lnSpc>
              <a:buClr>
                <a:schemeClr val="folHlink"/>
              </a:buClr>
              <a:buFont typeface="Wingdings" charset="2"/>
              <a:buChar char="§"/>
            </a:pPr>
            <a:r>
              <a:rPr lang="en-US" sz="1600">
                <a:solidFill>
                  <a:srgbClr val="003366"/>
                </a:solidFill>
              </a:rPr>
              <a:t>Enhancing communication and productivity</a:t>
            </a:r>
          </a:p>
        </p:txBody>
      </p:sp>
      <p:sp>
        <p:nvSpPr>
          <p:cNvPr id="52229" name="Rectangle 5"/>
          <p:cNvSpPr>
            <a:spLocks noChangeArrowheads="1"/>
          </p:cNvSpPr>
          <p:nvPr/>
        </p:nvSpPr>
        <p:spPr bwMode="auto">
          <a:xfrm>
            <a:off x="428625" y="4003675"/>
            <a:ext cx="2614613" cy="2379663"/>
          </a:xfrm>
          <a:prstGeom prst="rect">
            <a:avLst/>
          </a:prstGeom>
          <a:noFill/>
          <a:ln w="9525">
            <a:noFill/>
            <a:miter lim="800000"/>
            <a:headEnd/>
            <a:tailEnd/>
          </a:ln>
        </p:spPr>
        <p:txBody>
          <a:bodyPr>
            <a:prstTxWarp prst="textNoShape">
              <a:avLst/>
            </a:prstTxWarp>
          </a:bodyPr>
          <a:lstStyle/>
          <a:p>
            <a:pPr marL="342900" indent="-342900" algn="l" fontAlgn="base">
              <a:lnSpc>
                <a:spcPct val="100000"/>
              </a:lnSpc>
              <a:buClr>
                <a:schemeClr val="folHlink"/>
              </a:buClr>
              <a:buFont typeface="Wingdings" charset="2"/>
              <a:buChar char="§"/>
            </a:pPr>
            <a:r>
              <a:rPr lang="en-US" sz="1600" dirty="0">
                <a:solidFill>
                  <a:srgbClr val="003366"/>
                </a:solidFill>
              </a:rPr>
              <a:t>Are products ALIGNED with our strategy?</a:t>
            </a:r>
          </a:p>
          <a:p>
            <a:pPr marL="342900" indent="-342900" algn="l" fontAlgn="base">
              <a:lnSpc>
                <a:spcPct val="100000"/>
              </a:lnSpc>
              <a:buClr>
                <a:schemeClr val="folHlink"/>
              </a:buClr>
              <a:buFont typeface="Wingdings" charset="2"/>
              <a:buChar char="§"/>
            </a:pPr>
            <a:r>
              <a:rPr lang="en-US" sz="1600" dirty="0">
                <a:solidFill>
                  <a:srgbClr val="003366"/>
                </a:solidFill>
              </a:rPr>
              <a:t>Do we have the right BALANCE of risk/reward?</a:t>
            </a:r>
          </a:p>
          <a:p>
            <a:pPr marL="342900" indent="-342900" algn="l" fontAlgn="base">
              <a:lnSpc>
                <a:spcPct val="100000"/>
              </a:lnSpc>
              <a:buClr>
                <a:schemeClr val="folHlink"/>
              </a:buClr>
              <a:buFont typeface="Wingdings" charset="2"/>
              <a:buChar char="§"/>
            </a:pPr>
            <a:r>
              <a:rPr lang="en-US" sz="1600" dirty="0">
                <a:solidFill>
                  <a:srgbClr val="003366"/>
                </a:solidFill>
              </a:rPr>
              <a:t>Are products delivering the expected VALUE?</a:t>
            </a:r>
          </a:p>
        </p:txBody>
      </p:sp>
      <p:sp>
        <p:nvSpPr>
          <p:cNvPr id="52230" name="Oval 6"/>
          <p:cNvSpPr>
            <a:spLocks noChangeArrowheads="1"/>
          </p:cNvSpPr>
          <p:nvPr/>
        </p:nvSpPr>
        <p:spPr bwMode="auto">
          <a:xfrm>
            <a:off x="5265738" y="1365250"/>
            <a:ext cx="2354262" cy="2232025"/>
          </a:xfrm>
          <a:prstGeom prst="ellipse">
            <a:avLst/>
          </a:prstGeom>
          <a:gradFill rotWithShape="1">
            <a:gsLst>
              <a:gs pos="0">
                <a:schemeClr val="bg1"/>
              </a:gs>
              <a:gs pos="50000">
                <a:srgbClr val="666699"/>
              </a:gs>
              <a:gs pos="100000">
                <a:schemeClr val="bg1"/>
              </a:gs>
            </a:gsLst>
            <a:lin ang="18900000" scaled="1"/>
          </a:gradFill>
          <a:ln w="9525">
            <a:solidFill>
              <a:srgbClr val="C0C0C0"/>
            </a:solidFill>
            <a:round/>
            <a:headEnd/>
            <a:tailEnd/>
          </a:ln>
          <a:effectLst/>
        </p:spPr>
        <p:txBody>
          <a:bodyPr lIns="90000" tIns="46800" rIns="90000" bIns="46800" anchor="ctr">
            <a:prstTxWarp prst="textNoShape">
              <a:avLst/>
            </a:prstTxWarp>
          </a:bodyPr>
          <a:lstStyle/>
          <a:p>
            <a:pPr algn="ctr" fontAlgn="base">
              <a:lnSpc>
                <a:spcPct val="75000"/>
              </a:lnSpc>
              <a:spcBef>
                <a:spcPct val="30000"/>
              </a:spcBef>
              <a:buClrTx/>
              <a:buFontTx/>
              <a:buNone/>
              <a:defRPr/>
            </a:pPr>
            <a:r>
              <a:rPr lang="en-US" sz="1600" b="1" dirty="0">
                <a:solidFill>
                  <a:schemeClr val="bg1"/>
                </a:solidFill>
                <a:effectLst>
                  <a:outerShdw blurRad="38100" dist="38100" dir="2700000" algn="tl">
                    <a:srgbClr val="000000"/>
                  </a:outerShdw>
                </a:effectLst>
              </a:rPr>
              <a:t>Project</a:t>
            </a:r>
          </a:p>
          <a:p>
            <a:pPr algn="ctr" fontAlgn="base">
              <a:lnSpc>
                <a:spcPct val="75000"/>
              </a:lnSpc>
              <a:spcBef>
                <a:spcPct val="30000"/>
              </a:spcBef>
              <a:buClrTx/>
              <a:buFontTx/>
              <a:buNone/>
              <a:defRPr/>
            </a:pPr>
            <a:r>
              <a:rPr lang="en-US" sz="1600" b="1" dirty="0">
                <a:solidFill>
                  <a:schemeClr val="bg1"/>
                </a:solidFill>
                <a:effectLst>
                  <a:outerShdw blurRad="38100" dist="38100" dir="2700000" algn="tl">
                    <a:srgbClr val="000000"/>
                  </a:outerShdw>
                </a:effectLst>
              </a:rPr>
              <a:t>Management</a:t>
            </a:r>
          </a:p>
        </p:txBody>
      </p:sp>
      <p:sp>
        <p:nvSpPr>
          <p:cNvPr id="52231" name="Oval 7"/>
          <p:cNvSpPr>
            <a:spLocks noChangeArrowheads="1"/>
          </p:cNvSpPr>
          <p:nvPr/>
        </p:nvSpPr>
        <p:spPr bwMode="auto">
          <a:xfrm>
            <a:off x="1211263" y="1365250"/>
            <a:ext cx="2354262" cy="2232025"/>
          </a:xfrm>
          <a:prstGeom prst="ellipse">
            <a:avLst/>
          </a:prstGeom>
          <a:gradFill rotWithShape="1">
            <a:gsLst>
              <a:gs pos="0">
                <a:schemeClr val="bg1"/>
              </a:gs>
              <a:gs pos="50000">
                <a:srgbClr val="666699"/>
              </a:gs>
              <a:gs pos="100000">
                <a:schemeClr val="bg1"/>
              </a:gs>
            </a:gsLst>
            <a:lin ang="18900000" scaled="1"/>
          </a:gradFill>
          <a:ln w="9525">
            <a:solidFill>
              <a:srgbClr val="C0C0C0"/>
            </a:solidFill>
            <a:round/>
            <a:headEnd/>
            <a:tailEnd/>
          </a:ln>
          <a:effectLst/>
        </p:spPr>
        <p:txBody>
          <a:bodyPr lIns="90000" tIns="46800" rIns="90000" bIns="46800" anchor="ctr">
            <a:prstTxWarp prst="textNoShape">
              <a:avLst/>
            </a:prstTxWarp>
          </a:bodyPr>
          <a:lstStyle/>
          <a:p>
            <a:pPr algn="ctr" fontAlgn="base">
              <a:lnSpc>
                <a:spcPct val="75000"/>
              </a:lnSpc>
              <a:spcBef>
                <a:spcPct val="30000"/>
              </a:spcBef>
              <a:buClrTx/>
              <a:buFontTx/>
              <a:buNone/>
              <a:defRPr/>
            </a:pPr>
            <a:r>
              <a:rPr lang="en-US" sz="1600" b="1">
                <a:solidFill>
                  <a:schemeClr val="bg1"/>
                </a:solidFill>
                <a:effectLst>
                  <a:outerShdw blurRad="38100" dist="38100" dir="2700000" algn="tl">
                    <a:srgbClr val="000000"/>
                  </a:outerShdw>
                </a:effectLst>
              </a:rPr>
              <a:t>Product</a:t>
            </a:r>
          </a:p>
          <a:p>
            <a:pPr algn="ctr" fontAlgn="base">
              <a:lnSpc>
                <a:spcPct val="75000"/>
              </a:lnSpc>
              <a:spcBef>
                <a:spcPct val="30000"/>
              </a:spcBef>
              <a:buClrTx/>
              <a:buFontTx/>
              <a:buNone/>
              <a:defRPr/>
            </a:pPr>
            <a:r>
              <a:rPr lang="en-US" sz="1600" b="1">
                <a:solidFill>
                  <a:schemeClr val="bg1"/>
                </a:solidFill>
                <a:effectLst>
                  <a:outerShdw blurRad="38100" dist="38100" dir="2700000" algn="tl">
                    <a:srgbClr val="000000"/>
                  </a:outerShdw>
                </a:effectLst>
              </a:rPr>
              <a:t>Portfolio</a:t>
            </a:r>
          </a:p>
          <a:p>
            <a:pPr algn="ctr" fontAlgn="base">
              <a:lnSpc>
                <a:spcPct val="75000"/>
              </a:lnSpc>
              <a:spcBef>
                <a:spcPct val="30000"/>
              </a:spcBef>
              <a:buClrTx/>
              <a:buFontTx/>
              <a:buNone/>
              <a:defRPr/>
            </a:pPr>
            <a:r>
              <a:rPr lang="en-US" sz="1600" b="1">
                <a:solidFill>
                  <a:schemeClr val="bg1"/>
                </a:solidFill>
                <a:effectLst>
                  <a:outerShdw blurRad="38100" dist="38100" dir="2700000" algn="tl">
                    <a:srgbClr val="000000"/>
                  </a:outerShdw>
                </a:effectLst>
              </a:rPr>
              <a:t>Management</a:t>
            </a:r>
          </a:p>
        </p:txBody>
      </p:sp>
      <p:sp>
        <p:nvSpPr>
          <p:cNvPr id="52232" name="Oval 8"/>
          <p:cNvSpPr>
            <a:spLocks noChangeArrowheads="1"/>
          </p:cNvSpPr>
          <p:nvPr/>
        </p:nvSpPr>
        <p:spPr bwMode="auto">
          <a:xfrm>
            <a:off x="3238500" y="1365250"/>
            <a:ext cx="2354263" cy="2232025"/>
          </a:xfrm>
          <a:prstGeom prst="ellipse">
            <a:avLst/>
          </a:prstGeom>
          <a:gradFill rotWithShape="1">
            <a:gsLst>
              <a:gs pos="0">
                <a:schemeClr val="bg1"/>
              </a:gs>
              <a:gs pos="50000">
                <a:srgbClr val="666699"/>
              </a:gs>
              <a:gs pos="100000">
                <a:schemeClr val="bg1"/>
              </a:gs>
            </a:gsLst>
            <a:lin ang="18900000" scaled="1"/>
          </a:gradFill>
          <a:ln w="9525">
            <a:solidFill>
              <a:srgbClr val="C0C0C0"/>
            </a:solidFill>
            <a:round/>
            <a:headEnd/>
            <a:tailEnd/>
          </a:ln>
          <a:effectLst/>
        </p:spPr>
        <p:txBody>
          <a:bodyPr lIns="90000" tIns="46800" rIns="90000" bIns="46800" anchor="ctr">
            <a:prstTxWarp prst="textNoShape">
              <a:avLst/>
            </a:prstTxWarp>
          </a:bodyPr>
          <a:lstStyle/>
          <a:p>
            <a:pPr algn="ctr" fontAlgn="base">
              <a:lnSpc>
                <a:spcPct val="75000"/>
              </a:lnSpc>
              <a:spcBef>
                <a:spcPct val="30000"/>
              </a:spcBef>
              <a:buClrTx/>
              <a:buFontTx/>
              <a:buNone/>
              <a:defRPr/>
            </a:pPr>
            <a:r>
              <a:rPr lang="en-US" sz="1600" b="1">
                <a:solidFill>
                  <a:schemeClr val="bg1"/>
                </a:solidFill>
                <a:effectLst>
                  <a:outerShdw blurRad="38100" dist="38100" dir="2700000" algn="tl">
                    <a:srgbClr val="000000"/>
                  </a:outerShdw>
                </a:effectLst>
              </a:rPr>
              <a:t>Product Management</a:t>
            </a:r>
          </a:p>
        </p:txBody>
      </p:sp>
      <p:sp>
        <p:nvSpPr>
          <p:cNvPr id="91145" name="Line 9"/>
          <p:cNvSpPr>
            <a:spLocks noChangeShapeType="1"/>
          </p:cNvSpPr>
          <p:nvPr/>
        </p:nvSpPr>
        <p:spPr bwMode="auto">
          <a:xfrm flipH="1">
            <a:off x="1308100" y="3736975"/>
            <a:ext cx="6319838" cy="12700"/>
          </a:xfrm>
          <a:prstGeom prst="line">
            <a:avLst/>
          </a:prstGeom>
          <a:noFill/>
          <a:ln w="28575">
            <a:solidFill>
              <a:schemeClr val="folHlink"/>
            </a:solidFill>
            <a:round/>
            <a:headEnd type="triangle" w="lg" len="lg"/>
            <a:tailEnd type="triangle" w="lg" len="lg"/>
          </a:ln>
        </p:spPr>
        <p:txBody>
          <a:bodyPr>
            <a:prstTxWarp prst="textNoShape">
              <a:avLst/>
            </a:prstTxWarp>
            <a:spAutoFit/>
          </a:bodyPr>
          <a:lstStyle/>
          <a:p>
            <a:endParaRPr lang="en-US"/>
          </a:p>
        </p:txBody>
      </p:sp>
      <p:sp>
        <p:nvSpPr>
          <p:cNvPr id="91146" name="Text Box 10"/>
          <p:cNvSpPr txBox="1">
            <a:spLocks noChangeArrowheads="1"/>
          </p:cNvSpPr>
          <p:nvPr/>
        </p:nvSpPr>
        <p:spPr bwMode="auto">
          <a:xfrm>
            <a:off x="255588" y="3575050"/>
            <a:ext cx="1054100" cy="336550"/>
          </a:xfrm>
          <a:prstGeom prst="rect">
            <a:avLst/>
          </a:prstGeom>
          <a:noFill/>
          <a:ln w="9525">
            <a:noFill/>
            <a:miter lim="800000"/>
            <a:headEnd/>
            <a:tailEnd/>
          </a:ln>
        </p:spPr>
        <p:txBody>
          <a:bodyPr wrap="none">
            <a:prstTxWarp prst="textNoShape">
              <a:avLst/>
            </a:prstTxWarp>
            <a:spAutoFit/>
          </a:bodyPr>
          <a:lstStyle/>
          <a:p>
            <a:pPr defTabSz="762000" fontAlgn="base">
              <a:lnSpc>
                <a:spcPct val="100000"/>
              </a:lnSpc>
              <a:buClrTx/>
              <a:buFontTx/>
              <a:buNone/>
            </a:pPr>
            <a:r>
              <a:rPr lang="en-US" sz="1600" b="1">
                <a:solidFill>
                  <a:schemeClr val="folHlink"/>
                </a:solidFill>
              </a:rPr>
              <a:t>Strategic</a:t>
            </a:r>
          </a:p>
        </p:txBody>
      </p:sp>
      <p:sp>
        <p:nvSpPr>
          <p:cNvPr id="91147" name="Text Box 11"/>
          <p:cNvSpPr txBox="1">
            <a:spLocks noChangeArrowheads="1"/>
          </p:cNvSpPr>
          <p:nvPr/>
        </p:nvSpPr>
        <p:spPr bwMode="auto">
          <a:xfrm>
            <a:off x="7629525" y="3575050"/>
            <a:ext cx="941388" cy="336550"/>
          </a:xfrm>
          <a:prstGeom prst="rect">
            <a:avLst/>
          </a:prstGeom>
          <a:noFill/>
          <a:ln w="9525">
            <a:noFill/>
            <a:miter lim="800000"/>
            <a:headEnd/>
            <a:tailEnd/>
          </a:ln>
        </p:spPr>
        <p:txBody>
          <a:bodyPr wrap="none">
            <a:prstTxWarp prst="textNoShape">
              <a:avLst/>
            </a:prstTxWarp>
            <a:spAutoFit/>
          </a:bodyPr>
          <a:lstStyle/>
          <a:p>
            <a:pPr defTabSz="762000" fontAlgn="base">
              <a:lnSpc>
                <a:spcPct val="100000"/>
              </a:lnSpc>
              <a:buClrTx/>
              <a:buFontTx/>
              <a:buNone/>
            </a:pPr>
            <a:r>
              <a:rPr lang="en-US" sz="1600" b="1">
                <a:solidFill>
                  <a:schemeClr val="folHlink"/>
                </a:solidFill>
              </a:rPr>
              <a:t>Tactical</a:t>
            </a:r>
          </a:p>
        </p:txBody>
      </p:sp>
      <p:sp>
        <p:nvSpPr>
          <p:cNvPr id="91148" name="Text Box 10"/>
          <p:cNvSpPr txBox="1">
            <a:spLocks noChangeArrowheads="1"/>
          </p:cNvSpPr>
          <p:nvPr/>
        </p:nvSpPr>
        <p:spPr bwMode="auto">
          <a:xfrm>
            <a:off x="3738563" y="3746500"/>
            <a:ext cx="1371600" cy="339725"/>
          </a:xfrm>
          <a:prstGeom prst="rect">
            <a:avLst/>
          </a:prstGeom>
          <a:noFill/>
          <a:ln w="9525">
            <a:noFill/>
            <a:miter lim="800000"/>
            <a:headEnd/>
            <a:tailEnd/>
          </a:ln>
        </p:spPr>
        <p:txBody>
          <a:bodyPr wrap="none">
            <a:prstTxWarp prst="textNoShape">
              <a:avLst/>
            </a:prstTxWarp>
            <a:spAutoFit/>
          </a:bodyPr>
          <a:lstStyle/>
          <a:p>
            <a:pPr defTabSz="762000" fontAlgn="base">
              <a:lnSpc>
                <a:spcPct val="100000"/>
              </a:lnSpc>
              <a:buClrTx/>
              <a:buFontTx/>
              <a:buNone/>
            </a:pPr>
            <a:r>
              <a:rPr lang="en-US" sz="1600" b="1">
                <a:solidFill>
                  <a:schemeClr val="folHlink"/>
                </a:solidFill>
              </a:rPr>
              <a:t>Governance</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anim calcmode="lin" valueType="num">
                                      <p:cBhvr>
                                        <p:cTn id="7" dur="500" fill="hold"/>
                                        <p:tgtEl>
                                          <p:spTgt spid="52227"/>
                                        </p:tgtEl>
                                        <p:attrNameLst>
                                          <p:attrName>ppt_w</p:attrName>
                                        </p:attrNameLst>
                                      </p:cBhvr>
                                      <p:tavLst>
                                        <p:tav tm="0">
                                          <p:val>
                                            <p:fltVal val="0"/>
                                          </p:val>
                                        </p:tav>
                                        <p:tav tm="100000">
                                          <p:val>
                                            <p:strVal val="#ppt_w"/>
                                          </p:val>
                                        </p:tav>
                                      </p:tavLst>
                                    </p:anim>
                                    <p:anim calcmode="lin" valueType="num">
                                      <p:cBhvr>
                                        <p:cTn id="8" dur="500" fill="hold"/>
                                        <p:tgtEl>
                                          <p:spTgt spid="52227"/>
                                        </p:tgtEl>
                                        <p:attrNameLst>
                                          <p:attrName>ppt_h</p:attrName>
                                        </p:attrNameLst>
                                      </p:cBhvr>
                                      <p:tavLst>
                                        <p:tav tm="0">
                                          <p:val>
                                            <p:fltVal val="0"/>
                                          </p:val>
                                        </p:tav>
                                        <p:tav tm="100000">
                                          <p:val>
                                            <p:strVal val="#ppt_h"/>
                                          </p:val>
                                        </p:tav>
                                      </p:tavLst>
                                    </p:anim>
                                    <p:animEffect transition="in" filter="fade">
                                      <p:cBhvr>
                                        <p:cTn id="9" dur="500"/>
                                        <p:tgtEl>
                                          <p:spTgt spid="52227"/>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52232"/>
                                        </p:tgtEl>
                                        <p:attrNameLst>
                                          <p:attrName>style.visibility</p:attrName>
                                        </p:attrNameLst>
                                      </p:cBhvr>
                                      <p:to>
                                        <p:strVal val="visible"/>
                                      </p:to>
                                    </p:set>
                                    <p:anim calcmode="lin" valueType="num">
                                      <p:cBhvr>
                                        <p:cTn id="12" dur="500" fill="hold"/>
                                        <p:tgtEl>
                                          <p:spTgt spid="52232"/>
                                        </p:tgtEl>
                                        <p:attrNameLst>
                                          <p:attrName>ppt_w</p:attrName>
                                        </p:attrNameLst>
                                      </p:cBhvr>
                                      <p:tavLst>
                                        <p:tav tm="0">
                                          <p:val>
                                            <p:fltVal val="0"/>
                                          </p:val>
                                        </p:tav>
                                        <p:tav tm="100000">
                                          <p:val>
                                            <p:strVal val="#ppt_w"/>
                                          </p:val>
                                        </p:tav>
                                      </p:tavLst>
                                    </p:anim>
                                    <p:anim calcmode="lin" valueType="num">
                                      <p:cBhvr>
                                        <p:cTn id="13" dur="500" fill="hold"/>
                                        <p:tgtEl>
                                          <p:spTgt spid="52232"/>
                                        </p:tgtEl>
                                        <p:attrNameLst>
                                          <p:attrName>ppt_h</p:attrName>
                                        </p:attrNameLst>
                                      </p:cBhvr>
                                      <p:tavLst>
                                        <p:tav tm="0">
                                          <p:val>
                                            <p:fltVal val="0"/>
                                          </p:val>
                                        </p:tav>
                                        <p:tav tm="100000">
                                          <p:val>
                                            <p:strVal val="#ppt_h"/>
                                          </p:val>
                                        </p:tav>
                                      </p:tavLst>
                                    </p:anim>
                                    <p:animEffect transition="in" filter="fade">
                                      <p:cBhvr>
                                        <p:cTn id="14" dur="500"/>
                                        <p:tgtEl>
                                          <p:spTgt spid="5223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52228"/>
                                        </p:tgtEl>
                                        <p:attrNameLst>
                                          <p:attrName>style.visibility</p:attrName>
                                        </p:attrNameLst>
                                      </p:cBhvr>
                                      <p:to>
                                        <p:strVal val="visible"/>
                                      </p:to>
                                    </p:set>
                                    <p:anim calcmode="lin" valueType="num">
                                      <p:cBhvr>
                                        <p:cTn id="19" dur="500" fill="hold"/>
                                        <p:tgtEl>
                                          <p:spTgt spid="52228"/>
                                        </p:tgtEl>
                                        <p:attrNameLst>
                                          <p:attrName>ppt_w</p:attrName>
                                        </p:attrNameLst>
                                      </p:cBhvr>
                                      <p:tavLst>
                                        <p:tav tm="0">
                                          <p:val>
                                            <p:fltVal val="0"/>
                                          </p:val>
                                        </p:tav>
                                        <p:tav tm="100000">
                                          <p:val>
                                            <p:strVal val="#ppt_w"/>
                                          </p:val>
                                        </p:tav>
                                      </p:tavLst>
                                    </p:anim>
                                    <p:anim calcmode="lin" valueType="num">
                                      <p:cBhvr>
                                        <p:cTn id="20" dur="500" fill="hold"/>
                                        <p:tgtEl>
                                          <p:spTgt spid="52228"/>
                                        </p:tgtEl>
                                        <p:attrNameLst>
                                          <p:attrName>ppt_h</p:attrName>
                                        </p:attrNameLst>
                                      </p:cBhvr>
                                      <p:tavLst>
                                        <p:tav tm="0">
                                          <p:val>
                                            <p:fltVal val="0"/>
                                          </p:val>
                                        </p:tav>
                                        <p:tav tm="100000">
                                          <p:val>
                                            <p:strVal val="#ppt_h"/>
                                          </p:val>
                                        </p:tav>
                                      </p:tavLst>
                                    </p:anim>
                                    <p:animEffect transition="in" filter="fade">
                                      <p:cBhvr>
                                        <p:cTn id="21" dur="500"/>
                                        <p:tgtEl>
                                          <p:spTgt spid="52228"/>
                                        </p:tgtEl>
                                      </p:cBhvr>
                                    </p:animEffect>
                                  </p:childTnLst>
                                </p:cTn>
                              </p:par>
                              <p:par>
                                <p:cTn id="22" presetID="53" presetClass="entr" presetSubtype="0" fill="hold" grpId="0" nodeType="withEffect">
                                  <p:stCondLst>
                                    <p:cond delay="0"/>
                                  </p:stCondLst>
                                  <p:childTnLst>
                                    <p:set>
                                      <p:cBhvr>
                                        <p:cTn id="23" dur="1" fill="hold">
                                          <p:stCondLst>
                                            <p:cond delay="0"/>
                                          </p:stCondLst>
                                        </p:cTn>
                                        <p:tgtEl>
                                          <p:spTgt spid="52230"/>
                                        </p:tgtEl>
                                        <p:attrNameLst>
                                          <p:attrName>style.visibility</p:attrName>
                                        </p:attrNameLst>
                                      </p:cBhvr>
                                      <p:to>
                                        <p:strVal val="visible"/>
                                      </p:to>
                                    </p:set>
                                    <p:anim calcmode="lin" valueType="num">
                                      <p:cBhvr>
                                        <p:cTn id="24" dur="500" fill="hold"/>
                                        <p:tgtEl>
                                          <p:spTgt spid="52230"/>
                                        </p:tgtEl>
                                        <p:attrNameLst>
                                          <p:attrName>ppt_w</p:attrName>
                                        </p:attrNameLst>
                                      </p:cBhvr>
                                      <p:tavLst>
                                        <p:tav tm="0">
                                          <p:val>
                                            <p:fltVal val="0"/>
                                          </p:val>
                                        </p:tav>
                                        <p:tav tm="100000">
                                          <p:val>
                                            <p:strVal val="#ppt_w"/>
                                          </p:val>
                                        </p:tav>
                                      </p:tavLst>
                                    </p:anim>
                                    <p:anim calcmode="lin" valueType="num">
                                      <p:cBhvr>
                                        <p:cTn id="25" dur="500" fill="hold"/>
                                        <p:tgtEl>
                                          <p:spTgt spid="52230"/>
                                        </p:tgtEl>
                                        <p:attrNameLst>
                                          <p:attrName>ppt_h</p:attrName>
                                        </p:attrNameLst>
                                      </p:cBhvr>
                                      <p:tavLst>
                                        <p:tav tm="0">
                                          <p:val>
                                            <p:fltVal val="0"/>
                                          </p:val>
                                        </p:tav>
                                        <p:tav tm="100000">
                                          <p:val>
                                            <p:strVal val="#ppt_h"/>
                                          </p:val>
                                        </p:tav>
                                      </p:tavLst>
                                    </p:anim>
                                    <p:animEffect transition="in" filter="fade">
                                      <p:cBhvr>
                                        <p:cTn id="26" dur="500"/>
                                        <p:tgtEl>
                                          <p:spTgt spid="52230"/>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52229"/>
                                        </p:tgtEl>
                                        <p:attrNameLst>
                                          <p:attrName>style.visibility</p:attrName>
                                        </p:attrNameLst>
                                      </p:cBhvr>
                                      <p:to>
                                        <p:strVal val="visible"/>
                                      </p:to>
                                    </p:set>
                                    <p:anim calcmode="lin" valueType="num">
                                      <p:cBhvr>
                                        <p:cTn id="29" dur="500" fill="hold"/>
                                        <p:tgtEl>
                                          <p:spTgt spid="52229"/>
                                        </p:tgtEl>
                                        <p:attrNameLst>
                                          <p:attrName>ppt_w</p:attrName>
                                        </p:attrNameLst>
                                      </p:cBhvr>
                                      <p:tavLst>
                                        <p:tav tm="0">
                                          <p:val>
                                            <p:fltVal val="0"/>
                                          </p:val>
                                        </p:tav>
                                        <p:tav tm="100000">
                                          <p:val>
                                            <p:strVal val="#ppt_w"/>
                                          </p:val>
                                        </p:tav>
                                      </p:tavLst>
                                    </p:anim>
                                    <p:anim calcmode="lin" valueType="num">
                                      <p:cBhvr>
                                        <p:cTn id="30" dur="500" fill="hold"/>
                                        <p:tgtEl>
                                          <p:spTgt spid="52229"/>
                                        </p:tgtEl>
                                        <p:attrNameLst>
                                          <p:attrName>ppt_h</p:attrName>
                                        </p:attrNameLst>
                                      </p:cBhvr>
                                      <p:tavLst>
                                        <p:tav tm="0">
                                          <p:val>
                                            <p:fltVal val="0"/>
                                          </p:val>
                                        </p:tav>
                                        <p:tav tm="100000">
                                          <p:val>
                                            <p:strVal val="#ppt_h"/>
                                          </p:val>
                                        </p:tav>
                                      </p:tavLst>
                                    </p:anim>
                                    <p:animEffect transition="in" filter="fade">
                                      <p:cBhvr>
                                        <p:cTn id="31" dur="500"/>
                                        <p:tgtEl>
                                          <p:spTgt spid="52229"/>
                                        </p:tgtEl>
                                      </p:cBhvr>
                                    </p:animEffect>
                                  </p:childTnLst>
                                </p:cTn>
                              </p:par>
                              <p:par>
                                <p:cTn id="32" presetID="53" presetClass="entr" presetSubtype="0" fill="hold" grpId="0" nodeType="withEffect">
                                  <p:stCondLst>
                                    <p:cond delay="0"/>
                                  </p:stCondLst>
                                  <p:childTnLst>
                                    <p:set>
                                      <p:cBhvr>
                                        <p:cTn id="33" dur="1" fill="hold">
                                          <p:stCondLst>
                                            <p:cond delay="0"/>
                                          </p:stCondLst>
                                        </p:cTn>
                                        <p:tgtEl>
                                          <p:spTgt spid="52231"/>
                                        </p:tgtEl>
                                        <p:attrNameLst>
                                          <p:attrName>style.visibility</p:attrName>
                                        </p:attrNameLst>
                                      </p:cBhvr>
                                      <p:to>
                                        <p:strVal val="visible"/>
                                      </p:to>
                                    </p:set>
                                    <p:anim calcmode="lin" valueType="num">
                                      <p:cBhvr>
                                        <p:cTn id="34" dur="500" fill="hold"/>
                                        <p:tgtEl>
                                          <p:spTgt spid="52231"/>
                                        </p:tgtEl>
                                        <p:attrNameLst>
                                          <p:attrName>ppt_w</p:attrName>
                                        </p:attrNameLst>
                                      </p:cBhvr>
                                      <p:tavLst>
                                        <p:tav tm="0">
                                          <p:val>
                                            <p:fltVal val="0"/>
                                          </p:val>
                                        </p:tav>
                                        <p:tav tm="100000">
                                          <p:val>
                                            <p:strVal val="#ppt_w"/>
                                          </p:val>
                                        </p:tav>
                                      </p:tavLst>
                                    </p:anim>
                                    <p:anim calcmode="lin" valueType="num">
                                      <p:cBhvr>
                                        <p:cTn id="35" dur="500" fill="hold"/>
                                        <p:tgtEl>
                                          <p:spTgt spid="52231"/>
                                        </p:tgtEl>
                                        <p:attrNameLst>
                                          <p:attrName>ppt_h</p:attrName>
                                        </p:attrNameLst>
                                      </p:cBhvr>
                                      <p:tavLst>
                                        <p:tav tm="0">
                                          <p:val>
                                            <p:fltVal val="0"/>
                                          </p:val>
                                        </p:tav>
                                        <p:tav tm="100000">
                                          <p:val>
                                            <p:strVal val="#ppt_h"/>
                                          </p:val>
                                        </p:tav>
                                      </p:tavLst>
                                    </p:anim>
                                    <p:animEffect transition="in" filter="fade">
                                      <p:cBhvr>
                                        <p:cTn id="36" dur="500"/>
                                        <p:tgtEl>
                                          <p:spTgt spid="52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autoUpdateAnimBg="0"/>
      <p:bldP spid="52228" grpId="0" autoUpdateAnimBg="0"/>
      <p:bldP spid="52229" grpId="0" autoUpdateAnimBg="0"/>
      <p:bldP spid="52230" grpId="0" animBg="1"/>
      <p:bldP spid="52231" grpId="0" animBg="1"/>
      <p:bldP spid="522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4925" y="404813"/>
            <a:ext cx="8467725" cy="487362"/>
          </a:xfrm>
        </p:spPr>
        <p:txBody>
          <a:bodyPr/>
          <a:lstStyle/>
          <a:p>
            <a:r>
              <a:rPr lang="en-US" b="1" smtClean="0"/>
              <a:t>Next Steps</a:t>
            </a:r>
          </a:p>
        </p:txBody>
      </p:sp>
      <p:sp>
        <p:nvSpPr>
          <p:cNvPr id="90115" name="Rectangle 3"/>
          <p:cNvSpPr>
            <a:spLocks noGrp="1" noChangeArrowheads="1"/>
          </p:cNvSpPr>
          <p:nvPr>
            <p:ph type="body" idx="1"/>
          </p:nvPr>
        </p:nvSpPr>
        <p:spPr>
          <a:xfrm>
            <a:off x="107950" y="836613"/>
            <a:ext cx="9036050" cy="6048375"/>
          </a:xfrm>
        </p:spPr>
        <p:txBody>
          <a:bodyPr/>
          <a:lstStyle/>
          <a:p>
            <a:pPr marL="457200" indent="-457200">
              <a:buFont typeface="Wingdings" charset="2"/>
              <a:buAutoNum type="arabicPeriod"/>
              <a:defRPr/>
            </a:pPr>
            <a:r>
              <a:rPr lang="en-US" sz="1600" b="1" dirty="0" smtClean="0"/>
              <a:t>Maintain current </a:t>
            </a:r>
            <a:r>
              <a:rPr lang="en-US" sz="1600" b="1" dirty="0"/>
              <a:t>Quickr deployment for collaboration</a:t>
            </a:r>
          </a:p>
          <a:p>
            <a:pPr marL="458788" lvl="1" indent="-228600">
              <a:defRPr/>
            </a:pPr>
            <a:r>
              <a:rPr lang="en-US" sz="1200" dirty="0" smtClean="0"/>
              <a:t>MISA </a:t>
            </a:r>
            <a:r>
              <a:rPr lang="en-US" sz="1200" dirty="0"/>
              <a:t>team to validate structure and configuration parameters to support the pilot   </a:t>
            </a:r>
            <a:endParaRPr lang="en-US" sz="1200" dirty="0" smtClean="0"/>
          </a:p>
          <a:p>
            <a:pPr marL="457200" indent="-457200">
              <a:buFont typeface="Wingdings" charset="2"/>
              <a:buAutoNum type="arabicPeriod"/>
              <a:defRPr/>
            </a:pPr>
            <a:r>
              <a:rPr lang="en-US" sz="1600" b="1" dirty="0" smtClean="0"/>
              <a:t>Complete MRM implementation in SA</a:t>
            </a:r>
          </a:p>
          <a:p>
            <a:pPr marL="458788" lvl="1" indent="-228600">
              <a:defRPr/>
            </a:pPr>
            <a:r>
              <a:rPr lang="en-US" sz="1200" dirty="0" smtClean="0"/>
              <a:t>MISA </a:t>
            </a:r>
            <a:r>
              <a:rPr lang="en-US" sz="1200" dirty="0"/>
              <a:t>team to finalize the</a:t>
            </a:r>
            <a:r>
              <a:rPr lang="en-US" sz="1200" dirty="0" smtClean="0"/>
              <a:t> meta-model and list of work products </a:t>
            </a:r>
            <a:endParaRPr lang="en-US" sz="1200" dirty="0"/>
          </a:p>
          <a:p>
            <a:pPr marL="458788" lvl="1" indent="-228600">
              <a:defRPr/>
            </a:pPr>
            <a:r>
              <a:rPr lang="en-US" sz="1200" dirty="0" smtClean="0"/>
              <a:t>MISA </a:t>
            </a:r>
            <a:r>
              <a:rPr lang="en-US" sz="1200" dirty="0"/>
              <a:t>team to finalize the Reference Model (</a:t>
            </a:r>
            <a:r>
              <a:rPr lang="en-US" sz="1200" dirty="0" err="1"/>
              <a:t>s</a:t>
            </a:r>
            <a:r>
              <a:rPr lang="en-US" sz="1200" dirty="0"/>
              <a:t>) to be used by the pilot </a:t>
            </a:r>
          </a:p>
          <a:p>
            <a:pPr marL="687388" lvl="2" indent="-228600">
              <a:defRPr/>
            </a:pPr>
            <a:r>
              <a:rPr lang="en-US" sz="1200" dirty="0"/>
              <a:t>May wish to include multiple reference models</a:t>
            </a:r>
            <a:r>
              <a:rPr lang="en-US" sz="1200" dirty="0" smtClean="0"/>
              <a:t> and exploit </a:t>
            </a:r>
            <a:r>
              <a:rPr lang="en-US" sz="1200" dirty="0"/>
              <a:t>merge capability </a:t>
            </a:r>
          </a:p>
          <a:p>
            <a:pPr marL="458788" lvl="1" indent="-228600">
              <a:defRPr/>
            </a:pPr>
            <a:r>
              <a:rPr lang="en-US" sz="1200" dirty="0"/>
              <a:t>IBM Team to determine scope of work and estimate of effort to</a:t>
            </a:r>
            <a:r>
              <a:rPr lang="en-US" sz="1200" dirty="0" smtClean="0"/>
              <a:t> implement the</a:t>
            </a:r>
            <a:r>
              <a:rPr lang="en-US" sz="1200" u="sng" dirty="0" smtClean="0"/>
              <a:t> </a:t>
            </a:r>
            <a:r>
              <a:rPr lang="en-US" sz="1200" dirty="0"/>
              <a:t>Meta </a:t>
            </a:r>
            <a:r>
              <a:rPr lang="en-US" sz="1200" dirty="0" smtClean="0"/>
              <a:t>Model, </a:t>
            </a:r>
            <a:r>
              <a:rPr lang="en-US" sz="1200" dirty="0"/>
              <a:t>Reference</a:t>
            </a:r>
            <a:r>
              <a:rPr lang="en-US" sz="1200" dirty="0" smtClean="0"/>
              <a:t> and work products sufficient to support MISA pilot projects</a:t>
            </a:r>
          </a:p>
          <a:p>
            <a:pPr marL="687388" lvl="2" indent="-228600">
              <a:defRPr/>
            </a:pPr>
            <a:r>
              <a:rPr lang="en-US" sz="1200" dirty="0"/>
              <a:t>Review the Ontario Public Service GSDC System Architect deployment &amp; Meta Model (July 22)</a:t>
            </a:r>
            <a:endParaRPr lang="en-US" sz="1200" dirty="0" smtClean="0"/>
          </a:p>
          <a:p>
            <a:pPr marL="687388" lvl="2" indent="-228600">
              <a:defRPr/>
            </a:pPr>
            <a:r>
              <a:rPr lang="en-US" sz="1200" dirty="0" smtClean="0"/>
              <a:t>IBM </a:t>
            </a:r>
            <a:r>
              <a:rPr lang="en-US" sz="1200" dirty="0"/>
              <a:t>to determine migration of current licenses to Rational System Architect option</a:t>
            </a:r>
          </a:p>
          <a:p>
            <a:pPr marL="458788" lvl="1" indent="-228600">
              <a:defRPr/>
            </a:pPr>
            <a:r>
              <a:rPr lang="en-US" sz="1200" dirty="0"/>
              <a:t>Team to investigate what other tools maybe required given measurement and reporting functional requirements</a:t>
            </a:r>
          </a:p>
          <a:p>
            <a:pPr marL="687388" lvl="2" indent="-228600">
              <a:defRPr/>
            </a:pPr>
            <a:r>
              <a:rPr lang="en-US" sz="1200" dirty="0"/>
              <a:t>For example the addition of  Rational Focal Point, Insight and/or Web based Rational System Architect XT   </a:t>
            </a:r>
            <a:endParaRPr lang="en-US" sz="1200" dirty="0" smtClean="0"/>
          </a:p>
          <a:p>
            <a:pPr marL="457200" indent="-457200">
              <a:buFont typeface="Wingdings" charset="2"/>
              <a:buAutoNum type="arabicPeriod"/>
              <a:defRPr/>
            </a:pPr>
            <a:r>
              <a:rPr lang="en-US" sz="1600" b="1" dirty="0" smtClean="0"/>
              <a:t>Investigate </a:t>
            </a:r>
            <a:r>
              <a:rPr lang="en-US" sz="1600" b="1" dirty="0"/>
              <a:t>further alternate delivery model for access to tools</a:t>
            </a:r>
          </a:p>
          <a:p>
            <a:pPr marL="458788" lvl="1" indent="-228600">
              <a:defRPr/>
            </a:pPr>
            <a:r>
              <a:rPr lang="en-US" sz="1200" dirty="0"/>
              <a:t>IBM to arrange a workshop and presentation of the Cloud Burst toolkit and Rational Asset Manager to support potential for future tool provisioning based on an desktop image catalog </a:t>
            </a:r>
            <a:endParaRPr lang="en-US" sz="1200" dirty="0" smtClean="0"/>
          </a:p>
          <a:p>
            <a:pPr marL="457200" indent="-457200">
              <a:buFont typeface="Wingdings" charset="2"/>
              <a:buAutoNum type="arabicPeriod"/>
              <a:defRPr/>
            </a:pPr>
            <a:r>
              <a:rPr lang="en-US" sz="1600" b="1" dirty="0" smtClean="0"/>
              <a:t>Investigate </a:t>
            </a:r>
            <a:r>
              <a:rPr lang="en-US" sz="1600" b="1" dirty="0"/>
              <a:t>opportunity to build MISA Industry Plug-in </a:t>
            </a:r>
          </a:p>
          <a:p>
            <a:pPr marL="458788" lvl="1" indent="-228600">
              <a:buFont typeface="Wingdings" charset="2"/>
              <a:buChar char="§"/>
              <a:defRPr/>
            </a:pPr>
            <a:r>
              <a:rPr lang="en-US" sz="1200" dirty="0"/>
              <a:t>Initial recommendation is to investigate support for both modeling &amp; planning tools and Business Intelligence/Analytics tools </a:t>
            </a:r>
          </a:p>
          <a:p>
            <a:pPr marL="457200" indent="-457200">
              <a:buFont typeface="Wingdings" charset="2"/>
              <a:buAutoNum type="arabicPeriod"/>
              <a:defRPr/>
            </a:pPr>
            <a:r>
              <a:rPr lang="en-US" sz="1600" b="1" dirty="0"/>
              <a:t>IBM Team to talk with Jim Alexander regarding target governance </a:t>
            </a:r>
            <a:r>
              <a:rPr lang="en-US" sz="1600" b="1" dirty="0" smtClean="0"/>
              <a:t>model</a:t>
            </a:r>
          </a:p>
          <a:p>
            <a:pPr marL="457200" indent="-457200">
              <a:buFont typeface="Wingdings" charset="2"/>
              <a:buAutoNum type="arabicPeriod"/>
              <a:defRPr/>
            </a:pPr>
            <a:r>
              <a:rPr lang="en-US" sz="1600" b="1" dirty="0" smtClean="0"/>
              <a:t>IBM Team to coordinate with Bob Dill for overall Smarter Cities strategy</a:t>
            </a:r>
          </a:p>
          <a:p>
            <a:pPr lvl="2" indent="-457200">
              <a:spcBef>
                <a:spcPct val="25000"/>
              </a:spcBef>
              <a:defRPr/>
            </a:pPr>
            <a:r>
              <a:rPr lang="en-US" sz="1200" dirty="0" smtClean="0"/>
              <a:t>Including possible new business transformations</a:t>
            </a:r>
          </a:p>
          <a:p>
            <a:pPr marL="457200" indent="-457200">
              <a:buFont typeface="Wingdings" charset="2"/>
              <a:buAutoNum type="arabicPeriod"/>
              <a:defRPr/>
            </a:pPr>
            <a:endParaRPr lang="en-US" sz="1600" b="1" dirty="0"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body" idx="1"/>
          </p:nvPr>
        </p:nvSpPr>
        <p:spPr>
          <a:xfrm>
            <a:off x="1042988" y="3068638"/>
            <a:ext cx="7548562" cy="641350"/>
          </a:xfrm>
          <a:noFill/>
          <a:ln>
            <a:solidFill>
              <a:schemeClr val="tx1"/>
            </a:solidFill>
          </a:ln>
        </p:spPr>
        <p:txBody>
          <a:bodyPr/>
          <a:lstStyle/>
          <a:p>
            <a:pPr algn="ctr">
              <a:buFont typeface="Wingdings" charset="2"/>
              <a:buNone/>
            </a:pPr>
            <a:r>
              <a:rPr lang="en-US"/>
              <a:t>Appendix</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53988" y="476250"/>
            <a:ext cx="8467725" cy="476250"/>
          </a:xfrm>
        </p:spPr>
        <p:txBody>
          <a:bodyPr/>
          <a:lstStyle/>
          <a:p>
            <a:r>
              <a:rPr lang="en-US"/>
              <a:t>MISA Meta Model Business Components </a:t>
            </a:r>
          </a:p>
        </p:txBody>
      </p:sp>
      <p:sp>
        <p:nvSpPr>
          <p:cNvPr id="89091" name="Rectangle 3"/>
          <p:cNvSpPr>
            <a:spLocks noGrp="1" noChangeArrowheads="1"/>
          </p:cNvSpPr>
          <p:nvPr>
            <p:ph type="body" idx="1"/>
          </p:nvPr>
        </p:nvSpPr>
        <p:spPr>
          <a:xfrm>
            <a:off x="179388" y="981075"/>
            <a:ext cx="2592387" cy="4670425"/>
          </a:xfrm>
        </p:spPr>
        <p:txBody>
          <a:bodyPr/>
          <a:lstStyle/>
          <a:p>
            <a:r>
              <a:rPr lang="en-CA" sz="1200" b="1">
                <a:hlinkClick r:id="" action="ppaction://noaction"/>
              </a:rPr>
              <a:t>Entities and Attributes</a:t>
            </a:r>
            <a:endParaRPr lang="en-US" sz="1200" b="1">
              <a:hlinkClick r:id="" action="ppaction://noaction"/>
            </a:endParaRPr>
          </a:p>
          <a:p>
            <a:pPr lvl="1"/>
            <a:r>
              <a:rPr lang="en-US" sz="1200">
                <a:hlinkClick r:id="" action="ppaction://noaction"/>
              </a:rPr>
              <a:t>Program=PG</a:t>
            </a:r>
          </a:p>
          <a:p>
            <a:pPr lvl="1"/>
            <a:r>
              <a:rPr lang="en-US" sz="1200">
                <a:hlinkClick r:id="" action="ppaction://noaction"/>
              </a:rPr>
              <a:t>Service=SV</a:t>
            </a:r>
          </a:p>
          <a:p>
            <a:pPr lvl="1"/>
            <a:r>
              <a:rPr lang="en-US" sz="1200">
                <a:hlinkClick r:id="" action="ppaction://noaction"/>
              </a:rPr>
              <a:t>Organizational Unit=OU</a:t>
            </a:r>
          </a:p>
          <a:p>
            <a:pPr lvl="1"/>
            <a:r>
              <a:rPr lang="en-US" sz="1200">
                <a:hlinkClick r:id="" action="ppaction://noaction"/>
              </a:rPr>
              <a:t>Process=PR</a:t>
            </a:r>
          </a:p>
          <a:p>
            <a:pPr lvl="1"/>
            <a:r>
              <a:rPr lang="en-US" sz="1200">
                <a:hlinkClick r:id="" action="ppaction://noaction"/>
              </a:rPr>
              <a:t>Performance Indicator=PI</a:t>
            </a:r>
          </a:p>
          <a:p>
            <a:pPr lvl="1"/>
            <a:r>
              <a:rPr lang="en-US" sz="1200">
                <a:hlinkClick r:id="" action="ppaction://noaction"/>
              </a:rPr>
              <a:t>Project=PJ</a:t>
            </a:r>
          </a:p>
          <a:p>
            <a:pPr lvl="1"/>
            <a:r>
              <a:rPr lang="en-US" sz="1200">
                <a:hlinkClick r:id="" action="ppaction://noaction"/>
              </a:rPr>
              <a:t>Outcome=OC</a:t>
            </a:r>
          </a:p>
          <a:p>
            <a:pPr lvl="1"/>
            <a:r>
              <a:rPr lang="en-US" sz="1200">
                <a:hlinkClick r:id="" action="ppaction://noaction"/>
              </a:rPr>
              <a:t>Need=NE</a:t>
            </a:r>
          </a:p>
          <a:p>
            <a:pPr lvl="1"/>
            <a:r>
              <a:rPr lang="en-US" sz="1200">
                <a:hlinkClick r:id="" action="ppaction://noaction"/>
              </a:rPr>
              <a:t>Target Group=TG</a:t>
            </a:r>
          </a:p>
          <a:p>
            <a:pPr lvl="1"/>
            <a:r>
              <a:rPr lang="en-US" sz="1200" b="1">
                <a:hlinkClick r:id="" action="ppaction://noaction"/>
              </a:rPr>
              <a:t>Resource=RE</a:t>
            </a:r>
          </a:p>
          <a:p>
            <a:pPr lvl="1"/>
            <a:r>
              <a:rPr lang="en-US" sz="1200">
                <a:hlinkClick r:id="" action="ppaction://noaction"/>
              </a:rPr>
              <a:t>output=OP</a:t>
            </a:r>
          </a:p>
          <a:p>
            <a:pPr lvl="1"/>
            <a:r>
              <a:rPr lang="en-US" sz="1200">
                <a:hlinkClick r:id="" action="ppaction://noaction"/>
              </a:rPr>
              <a:t>Location=LC</a:t>
            </a:r>
          </a:p>
          <a:p>
            <a:pPr lvl="1"/>
            <a:r>
              <a:rPr lang="en-US" sz="1200">
                <a:hlinkClick r:id="" action="ppaction://noaction"/>
              </a:rPr>
              <a:t>Change Driver=CD</a:t>
            </a:r>
          </a:p>
          <a:p>
            <a:pPr lvl="1"/>
            <a:r>
              <a:rPr lang="en-US" sz="1200">
                <a:hlinkClick r:id="" action="ppaction://noaction"/>
              </a:rPr>
              <a:t>Business Process=BP</a:t>
            </a:r>
            <a:endParaRPr lang="en-CA" sz="1200">
              <a:hlinkClick r:id="" action="ppaction://noaction"/>
            </a:endParaRPr>
          </a:p>
        </p:txBody>
      </p:sp>
      <p:sp>
        <p:nvSpPr>
          <p:cNvPr id="89092" name="Rectangle 4"/>
          <p:cNvSpPr>
            <a:spLocks noChangeArrowheads="1"/>
          </p:cNvSpPr>
          <p:nvPr/>
        </p:nvSpPr>
        <p:spPr bwMode="auto">
          <a:xfrm>
            <a:off x="2555875" y="981075"/>
            <a:ext cx="3384550" cy="4670425"/>
          </a:xfrm>
          <a:prstGeom prst="rect">
            <a:avLst/>
          </a:prstGeom>
          <a:noFill/>
          <a:ln w="9525">
            <a:noFill/>
            <a:miter lim="800000"/>
            <a:headEnd/>
            <a:tailEnd/>
          </a:ln>
        </p:spPr>
        <p:txBody>
          <a:bodyPr>
            <a:prstTxWarp prst="textNoShape">
              <a:avLst/>
            </a:prstTxWarp>
          </a:bodyPr>
          <a:lstStyle/>
          <a:p>
            <a:pPr marL="228600" indent="-228600" algn="l" eaLnBrk="0" hangingPunct="0">
              <a:lnSpc>
                <a:spcPct val="80000"/>
              </a:lnSpc>
              <a:spcBef>
                <a:spcPct val="25000"/>
              </a:spcBef>
              <a:spcAft>
                <a:spcPct val="15000"/>
              </a:spcAft>
              <a:buClr>
                <a:schemeClr val="accent1"/>
              </a:buClr>
              <a:buFont typeface="Wingdings" charset="2"/>
              <a:buChar char="§"/>
            </a:pPr>
            <a:r>
              <a:rPr lang="en-CA" sz="1200" u="sng">
                <a:hlinkClick r:id="" action="ppaction://noaction"/>
              </a:rPr>
              <a:t>Relationships</a:t>
            </a:r>
            <a:endParaRPr lang="en-US" sz="1200" u="sng">
              <a:hlinkClick r:id="" action="ppaction://noaction"/>
            </a:endParaRP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Project Program Scope=PJPG</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Program Outcomes=PGOC</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Program Services=PGSV</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Program Accountabilities=PGOU</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Program Hierarchy=PGPGHI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Program Performance=PGPI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Program Impacts=PGCD</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Service Level Agreements=SVSVSLA</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Service Hierarchy=SVSVHI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Service Processes=SVPR</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Service Outputs=SVOP</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Service Accountabilities=SVOU</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Service Performance=SVPI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Service Impacts=SVCD</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Project Service Scope=PJSV</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Client Set=OPOC</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Process Impacts=PRCD</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Process Resources=PRRE</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Process Hierarchy=PRPRHI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Process Performances=PRPI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Process Responsibilities=PROU</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Process Outputs=PROP </a:t>
            </a:r>
            <a:r>
              <a:rPr lang="en-CA" sz="1200">
                <a:hlinkClick r:id="" action="ppaction://noaction"/>
              </a:rPr>
              <a:t>	</a:t>
            </a:r>
            <a:endParaRPr lang="en-US" sz="1200"/>
          </a:p>
        </p:txBody>
      </p:sp>
      <p:sp>
        <p:nvSpPr>
          <p:cNvPr id="89093" name="Rectangle 5"/>
          <p:cNvSpPr>
            <a:spLocks noChangeArrowheads="1"/>
          </p:cNvSpPr>
          <p:nvPr/>
        </p:nvSpPr>
        <p:spPr bwMode="auto">
          <a:xfrm>
            <a:off x="5724525" y="981075"/>
            <a:ext cx="3384550" cy="4670425"/>
          </a:xfrm>
          <a:prstGeom prst="rect">
            <a:avLst/>
          </a:prstGeom>
          <a:noFill/>
          <a:ln w="9525">
            <a:noFill/>
            <a:miter lim="800000"/>
            <a:headEnd/>
            <a:tailEnd/>
          </a:ln>
        </p:spPr>
        <p:txBody>
          <a:bodyPr>
            <a:prstTxWarp prst="textNoShape">
              <a:avLst/>
            </a:prstTxWarp>
          </a:bodyPr>
          <a:lstStyle/>
          <a:p>
            <a:pPr marL="228600" indent="-228600" algn="l" eaLnBrk="0" hangingPunct="0">
              <a:lnSpc>
                <a:spcPct val="80000"/>
              </a:lnSpc>
              <a:spcBef>
                <a:spcPct val="25000"/>
              </a:spcBef>
              <a:spcAft>
                <a:spcPct val="15000"/>
              </a:spcAft>
              <a:buClr>
                <a:schemeClr val="accent1"/>
              </a:buClr>
              <a:buFont typeface="Wingdings" charset="2"/>
              <a:buChar char="§"/>
            </a:pPr>
            <a:r>
              <a:rPr lang="en-CA" sz="1200" u="sng">
                <a:hlinkClick r:id="" action="ppaction://noaction"/>
              </a:rPr>
              <a:t>Relationships</a:t>
            </a:r>
            <a:r>
              <a:rPr lang="en-CA" sz="1200" u="sng"/>
              <a:t> cont.</a:t>
            </a:r>
            <a:endParaRPr lang="en-US" sz="1200" u="sng">
              <a:hlinkClick r:id="" action="ppaction://noaction"/>
            </a:endParaRP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Process Sequence=PRSQ</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Project Process Scope=PJPR</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Business Process Composition=BPPR</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Resource Hierarchy=REREHI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Resource Impacts=RECD</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Resource Performance=REPI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Resource Authorities=REOU</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Project Resource Scope=PJRE</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Project Organization Scope=PJOU</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Organizational Hierarchy=OUOUHI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Target Group Outcomes=TGOC</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Need Outcomes=NEOC</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Output Composition=OPOPHI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Needs Hierarchy=NENEHI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Target Group Hierarchy=TGTGHI</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Resource Location=RELC</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Service Location=SVLC</a:t>
            </a:r>
          </a:p>
          <a:p>
            <a:pPr lvl="1" indent="-227013" algn="l" eaLnBrk="0" hangingPunct="0">
              <a:lnSpc>
                <a:spcPct val="80000"/>
              </a:lnSpc>
              <a:spcBef>
                <a:spcPct val="15000"/>
              </a:spcBef>
              <a:spcAft>
                <a:spcPct val="15000"/>
              </a:spcAft>
              <a:buClr>
                <a:schemeClr val="accent1"/>
              </a:buClr>
              <a:buFont typeface="Webdings" charset="2"/>
              <a:buChar char="4"/>
            </a:pPr>
            <a:r>
              <a:rPr lang="en-US" sz="1200" u="sng">
                <a:hlinkClick r:id="" action="ppaction://noaction"/>
              </a:rPr>
              <a:t>Organization Location=OULC</a:t>
            </a:r>
            <a:endParaRPr lang="en-CA" sz="1200" u="sng">
              <a:hlinkClick r:id="" action="ppaction://noaction"/>
            </a:endParaRPr>
          </a:p>
          <a:p>
            <a:pPr lvl="1" indent="-227013" algn="l" eaLnBrk="0" hangingPunct="0">
              <a:lnSpc>
                <a:spcPct val="80000"/>
              </a:lnSpc>
              <a:spcBef>
                <a:spcPct val="15000"/>
              </a:spcBef>
              <a:spcAft>
                <a:spcPct val="15000"/>
              </a:spcAft>
              <a:buClr>
                <a:schemeClr val="accent1"/>
              </a:buClr>
              <a:buFont typeface="Webdings" charset="2"/>
              <a:buChar char="4"/>
            </a:pPr>
            <a:r>
              <a:rPr lang="en-CA" sz="1200" u="sng">
                <a:hlinkClick r:id="" action="ppaction://noaction"/>
              </a:rPr>
              <a:t>Outcome Hierarchy=OCOCHI</a:t>
            </a:r>
            <a:r>
              <a:rPr lang="en-US" sz="1200"/>
              <a:t> </a:t>
            </a:r>
          </a:p>
        </p:txBody>
      </p:sp>
      <p:sp>
        <p:nvSpPr>
          <p:cNvPr id="94214" name="Rectangle 6"/>
          <p:cNvSpPr>
            <a:spLocks noChangeArrowheads="1"/>
          </p:cNvSpPr>
          <p:nvPr/>
        </p:nvSpPr>
        <p:spPr bwMode="auto">
          <a:xfrm>
            <a:off x="250825" y="5934075"/>
            <a:ext cx="8713788" cy="434975"/>
          </a:xfrm>
          <a:prstGeom prst="rect">
            <a:avLst/>
          </a:prstGeom>
          <a:noFill/>
          <a:ln w="12700">
            <a:solidFill>
              <a:schemeClr val="tx1"/>
            </a:solidFill>
            <a:miter lim="800000"/>
            <a:headEnd/>
            <a:tailEnd/>
          </a:ln>
          <a:effectLst>
            <a:prstShdw prst="shdw17" dist="17961" dir="2700000">
              <a:schemeClr val="tx1">
                <a:gamma/>
                <a:shade val="60000"/>
                <a:invGamma/>
                <a:alpha val="74998"/>
              </a:schemeClr>
            </a:prstShdw>
          </a:effectLst>
        </p:spPr>
        <p:txBody>
          <a:bodyPr anchor="ctr">
            <a:prstTxWarp prst="textNoShape">
              <a:avLst/>
            </a:prstTxWarp>
            <a:spAutoFit/>
          </a:bodyPr>
          <a:lstStyle/>
          <a:p>
            <a:pPr>
              <a:defRPr/>
            </a:pPr>
            <a:r>
              <a:rPr lang="en-CA" sz="1200" b="1"/>
              <a:t>Municipal Reference Model (MRM) Version 2 (V2) – Release 1 Business Use Cases, Tasks, Operations, Features</a:t>
            </a:r>
            <a:endParaRPr lang="en-US" sz="1200" b="1"/>
          </a:p>
          <a:p>
            <a:pPr>
              <a:defRPr/>
            </a:pPr>
            <a:r>
              <a:rPr lang="en-CA" sz="1200" b="1"/>
              <a:t>and Meta Model Specifications V19, December 2009</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07950" y="469900"/>
            <a:ext cx="9036050" cy="366713"/>
          </a:xfrm>
        </p:spPr>
        <p:txBody>
          <a:bodyPr/>
          <a:lstStyle/>
          <a:p>
            <a:r>
              <a:rPr lang="en-US" sz="2000" b="1"/>
              <a:t>Government of Ontario GO-ITS Standard 56 V 1.5 (May 2010) - Artefacts</a:t>
            </a:r>
          </a:p>
        </p:txBody>
      </p:sp>
      <p:sp>
        <p:nvSpPr>
          <p:cNvPr id="95237" name="Rectangle 5"/>
          <p:cNvSpPr>
            <a:spLocks noChangeArrowheads="1"/>
          </p:cNvSpPr>
          <p:nvPr/>
        </p:nvSpPr>
        <p:spPr bwMode="auto">
          <a:xfrm>
            <a:off x="322263" y="908050"/>
            <a:ext cx="3168650" cy="4629150"/>
          </a:xfrm>
          <a:prstGeom prst="rect">
            <a:avLst/>
          </a:prstGeom>
          <a:noFill/>
          <a:ln w="12700">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lgn="l">
              <a:spcBef>
                <a:spcPct val="50000"/>
              </a:spcBef>
              <a:buFont typeface="Wingdings" charset="2"/>
              <a:buChar char="§"/>
              <a:defRPr/>
            </a:pPr>
            <a:r>
              <a:rPr lang="en-US" sz="1200"/>
              <a:t>Resource Type</a:t>
            </a:r>
          </a:p>
          <a:p>
            <a:pPr algn="l">
              <a:spcBef>
                <a:spcPct val="50000"/>
              </a:spcBef>
              <a:buFont typeface="Wingdings" charset="2"/>
              <a:buChar char="§"/>
              <a:defRPr/>
            </a:pPr>
            <a:r>
              <a:rPr lang="en-US" sz="1200"/>
              <a:t>Line of Business Profile</a:t>
            </a:r>
          </a:p>
          <a:p>
            <a:pPr algn="l">
              <a:spcBef>
                <a:spcPct val="50000"/>
              </a:spcBef>
              <a:buFont typeface="Wingdings" charset="2"/>
              <a:buChar char="§"/>
              <a:defRPr/>
            </a:pPr>
            <a:r>
              <a:rPr lang="en-US" sz="1200"/>
              <a:t>Program</a:t>
            </a:r>
          </a:p>
          <a:p>
            <a:pPr algn="l">
              <a:spcBef>
                <a:spcPct val="50000"/>
              </a:spcBef>
              <a:buFont typeface="Wingdings" charset="2"/>
              <a:buChar char="§"/>
              <a:defRPr/>
            </a:pPr>
            <a:r>
              <a:rPr lang="en-US" sz="1200"/>
              <a:t>Service</a:t>
            </a:r>
          </a:p>
          <a:p>
            <a:pPr algn="l">
              <a:spcBef>
                <a:spcPct val="50000"/>
              </a:spcBef>
              <a:buFont typeface="Wingdings" charset="2"/>
              <a:buChar char="§"/>
              <a:defRPr/>
            </a:pPr>
            <a:r>
              <a:rPr lang="en-US" sz="1200"/>
              <a:t>Program Profile</a:t>
            </a:r>
          </a:p>
          <a:p>
            <a:pPr algn="l">
              <a:spcBef>
                <a:spcPct val="50000"/>
              </a:spcBef>
              <a:buFont typeface="Wingdings" charset="2"/>
              <a:buChar char="§"/>
              <a:defRPr/>
            </a:pPr>
            <a:r>
              <a:rPr lang="en-US" sz="1200"/>
              <a:t>Location Type</a:t>
            </a:r>
          </a:p>
          <a:p>
            <a:pPr algn="l">
              <a:spcBef>
                <a:spcPct val="50000"/>
              </a:spcBef>
              <a:buFont typeface="Wingdings" charset="2"/>
              <a:buChar char="§"/>
              <a:defRPr/>
            </a:pPr>
            <a:r>
              <a:rPr lang="en-US" sz="1200"/>
              <a:t>Geographical Area Type</a:t>
            </a:r>
          </a:p>
          <a:p>
            <a:pPr algn="l">
              <a:spcBef>
                <a:spcPct val="50000"/>
              </a:spcBef>
              <a:buFont typeface="Wingdings" charset="2"/>
              <a:buChar char="§"/>
              <a:defRPr/>
            </a:pPr>
            <a:r>
              <a:rPr lang="en-US" sz="1200"/>
              <a:t>Party Type</a:t>
            </a:r>
          </a:p>
          <a:p>
            <a:pPr algn="l">
              <a:spcBef>
                <a:spcPct val="50000"/>
              </a:spcBef>
              <a:buFont typeface="Wingdings" charset="2"/>
              <a:buChar char="§"/>
              <a:defRPr/>
            </a:pPr>
            <a:r>
              <a:rPr lang="en-US" sz="1200"/>
              <a:t>Role Type</a:t>
            </a:r>
          </a:p>
          <a:p>
            <a:pPr algn="l">
              <a:spcBef>
                <a:spcPct val="50000"/>
              </a:spcBef>
              <a:buFont typeface="Wingdings" charset="2"/>
              <a:buChar char="§"/>
              <a:defRPr/>
            </a:pPr>
            <a:r>
              <a:rPr lang="en-US" sz="1200"/>
              <a:t>Target Group Type</a:t>
            </a:r>
          </a:p>
          <a:p>
            <a:pPr algn="l">
              <a:spcBef>
                <a:spcPct val="50000"/>
              </a:spcBef>
              <a:buFont typeface="Wingdings" charset="2"/>
              <a:buChar char="§"/>
              <a:defRPr/>
            </a:pPr>
            <a:r>
              <a:rPr lang="en-US" sz="1200"/>
              <a:t>Event Type</a:t>
            </a:r>
          </a:p>
          <a:p>
            <a:pPr algn="l">
              <a:spcBef>
                <a:spcPct val="50000"/>
              </a:spcBef>
              <a:buFont typeface="Wingdings" charset="2"/>
              <a:buChar char="§"/>
              <a:defRPr/>
            </a:pPr>
            <a:r>
              <a:rPr lang="en-US" sz="1200"/>
              <a:t>Cycle Type</a:t>
            </a:r>
          </a:p>
          <a:p>
            <a:pPr algn="l">
              <a:spcBef>
                <a:spcPct val="50000"/>
              </a:spcBef>
              <a:buFont typeface="Wingdings" charset="2"/>
              <a:buChar char="§"/>
              <a:defRPr/>
            </a:pPr>
            <a:r>
              <a:rPr lang="en-US" sz="1200"/>
              <a:t>Goal</a:t>
            </a:r>
          </a:p>
          <a:p>
            <a:pPr algn="l">
              <a:spcBef>
                <a:spcPct val="50000"/>
              </a:spcBef>
              <a:buFont typeface="Wingdings" charset="2"/>
              <a:buChar char="§"/>
              <a:defRPr/>
            </a:pPr>
            <a:r>
              <a:rPr lang="en-US" sz="1200"/>
              <a:t>Need</a:t>
            </a:r>
          </a:p>
          <a:p>
            <a:pPr algn="l">
              <a:spcBef>
                <a:spcPct val="50000"/>
              </a:spcBef>
              <a:buFont typeface="Wingdings" charset="2"/>
              <a:buChar char="§"/>
              <a:defRPr/>
            </a:pPr>
            <a:r>
              <a:rPr lang="en-US" sz="1200"/>
              <a:t>Mandate (Program)</a:t>
            </a:r>
          </a:p>
          <a:p>
            <a:pPr algn="l">
              <a:spcBef>
                <a:spcPct val="50000"/>
              </a:spcBef>
              <a:buFont typeface="Wingdings" charset="2"/>
              <a:buChar char="§"/>
              <a:defRPr/>
            </a:pPr>
            <a:r>
              <a:rPr lang="en-US" sz="1200"/>
              <a:t>Strategy</a:t>
            </a:r>
          </a:p>
          <a:p>
            <a:pPr algn="l">
              <a:spcBef>
                <a:spcPct val="50000"/>
              </a:spcBef>
              <a:buFont typeface="Wingdings" charset="2"/>
              <a:buChar char="§"/>
              <a:defRPr/>
            </a:pPr>
            <a:r>
              <a:rPr lang="en-US" sz="1200"/>
              <a:t>Target Group / Need Cross Ref</a:t>
            </a:r>
          </a:p>
          <a:p>
            <a:pPr algn="l">
              <a:spcBef>
                <a:spcPct val="50000"/>
              </a:spcBef>
              <a:buFont typeface="Wingdings" charset="2"/>
              <a:buChar char="§"/>
              <a:defRPr/>
            </a:pPr>
            <a:r>
              <a:rPr lang="en-US" sz="1200"/>
              <a:t>Program/Service Cross Ref </a:t>
            </a:r>
          </a:p>
        </p:txBody>
      </p:sp>
      <p:sp>
        <p:nvSpPr>
          <p:cNvPr id="95239" name="Rectangle 7"/>
          <p:cNvSpPr>
            <a:spLocks noChangeArrowheads="1"/>
          </p:cNvSpPr>
          <p:nvPr/>
        </p:nvSpPr>
        <p:spPr bwMode="auto">
          <a:xfrm>
            <a:off x="2987675" y="908050"/>
            <a:ext cx="3671888" cy="5400675"/>
          </a:xfrm>
          <a:prstGeom prst="rect">
            <a:avLst/>
          </a:prstGeom>
          <a:noFill/>
          <a:ln w="12700">
            <a:noFill/>
            <a:miter lim="800000"/>
            <a:headEnd/>
            <a:tailEnd/>
          </a:ln>
          <a:effectLst>
            <a:prstShdw prst="shdw17" dist="17961" dir="2700000">
              <a:schemeClr val="accent1">
                <a:gamma/>
                <a:shade val="60000"/>
                <a:invGamma/>
                <a:alpha val="74998"/>
              </a:schemeClr>
            </a:prstShdw>
          </a:effectLst>
        </p:spPr>
        <p:txBody>
          <a:bodyPr>
            <a:prstTxWarp prst="textNoShape">
              <a:avLst/>
            </a:prstTxWarp>
            <a:spAutoFit/>
          </a:bodyPr>
          <a:lstStyle/>
          <a:p>
            <a:pPr algn="l">
              <a:spcBef>
                <a:spcPct val="50000"/>
              </a:spcBef>
              <a:buFont typeface="Wingdings" charset="2"/>
              <a:buChar char="§"/>
              <a:defRPr/>
            </a:pPr>
            <a:r>
              <a:rPr lang="en-US" sz="1200"/>
              <a:t>Conceptual Data Model</a:t>
            </a:r>
          </a:p>
          <a:p>
            <a:pPr algn="l">
              <a:spcBef>
                <a:spcPct val="50000"/>
              </a:spcBef>
              <a:buFont typeface="Wingdings" charset="2"/>
              <a:buChar char="§"/>
              <a:defRPr/>
            </a:pPr>
            <a:r>
              <a:rPr lang="en-US" sz="1200"/>
              <a:t>Information Model</a:t>
            </a:r>
          </a:p>
          <a:p>
            <a:pPr algn="l">
              <a:spcBef>
                <a:spcPct val="50000"/>
              </a:spcBef>
              <a:buFont typeface="Wingdings" charset="2"/>
              <a:buChar char="§"/>
              <a:defRPr/>
            </a:pPr>
            <a:r>
              <a:rPr lang="en-US" sz="1200"/>
              <a:t>Semantic Model</a:t>
            </a:r>
          </a:p>
          <a:p>
            <a:pPr algn="l">
              <a:spcBef>
                <a:spcPct val="50000"/>
              </a:spcBef>
              <a:buFont typeface="Wingdings" charset="2"/>
              <a:buChar char="§"/>
              <a:defRPr/>
            </a:pPr>
            <a:r>
              <a:rPr lang="en-US" sz="1200"/>
              <a:t>Fact and Dimension Matrix</a:t>
            </a:r>
          </a:p>
          <a:p>
            <a:pPr algn="l">
              <a:spcBef>
                <a:spcPct val="50000"/>
              </a:spcBef>
              <a:buFont typeface="Wingdings" charset="2"/>
              <a:buChar char="§"/>
              <a:defRPr/>
            </a:pPr>
            <a:r>
              <a:rPr lang="en-US" sz="1200"/>
              <a:t>Interface Data Requirements Document</a:t>
            </a:r>
          </a:p>
          <a:p>
            <a:pPr algn="l">
              <a:spcBef>
                <a:spcPct val="50000"/>
              </a:spcBef>
              <a:buFont typeface="Wingdings" charset="2"/>
              <a:buChar char="§"/>
              <a:defRPr/>
            </a:pPr>
            <a:r>
              <a:rPr lang="en-US" sz="1200"/>
              <a:t>Service Life Cycle</a:t>
            </a:r>
          </a:p>
          <a:p>
            <a:pPr algn="l">
              <a:spcBef>
                <a:spcPct val="50000"/>
              </a:spcBef>
              <a:buFont typeface="Wingdings" charset="2"/>
              <a:buChar char="§"/>
              <a:defRPr/>
            </a:pPr>
            <a:r>
              <a:rPr lang="en-US" sz="1200"/>
              <a:t>Business Function Model</a:t>
            </a:r>
          </a:p>
          <a:p>
            <a:pPr algn="l">
              <a:spcBef>
                <a:spcPct val="50000"/>
              </a:spcBef>
              <a:buFont typeface="Wingdings" charset="2"/>
              <a:buChar char="§"/>
              <a:defRPr/>
            </a:pPr>
            <a:r>
              <a:rPr lang="en-US" sz="1200"/>
              <a:t>Service Integration and Accountability Model</a:t>
            </a:r>
          </a:p>
          <a:p>
            <a:pPr algn="l">
              <a:spcBef>
                <a:spcPct val="50000"/>
              </a:spcBef>
              <a:buFont typeface="Wingdings" charset="2"/>
              <a:buChar char="§"/>
              <a:defRPr/>
            </a:pPr>
            <a:r>
              <a:rPr lang="en-US" sz="1200"/>
              <a:t>Service Profile</a:t>
            </a:r>
          </a:p>
          <a:p>
            <a:pPr algn="l">
              <a:spcBef>
                <a:spcPct val="50000"/>
              </a:spcBef>
              <a:buFont typeface="Wingdings" charset="2"/>
              <a:buChar char="§"/>
              <a:defRPr/>
            </a:pPr>
            <a:r>
              <a:rPr lang="en-US" sz="1200"/>
              <a:t>Business Process Model</a:t>
            </a:r>
          </a:p>
          <a:p>
            <a:pPr algn="l">
              <a:spcBef>
                <a:spcPct val="50000"/>
              </a:spcBef>
              <a:buFont typeface="Wingdings" charset="2"/>
              <a:buChar char="§"/>
              <a:defRPr/>
            </a:pPr>
            <a:r>
              <a:rPr lang="en-US" sz="1200"/>
              <a:t>SOA Service Description Profile</a:t>
            </a:r>
          </a:p>
          <a:p>
            <a:pPr algn="l">
              <a:spcBef>
                <a:spcPct val="50000"/>
              </a:spcBef>
              <a:buFont typeface="Wingdings" charset="2"/>
              <a:buChar char="§"/>
              <a:defRPr/>
            </a:pPr>
            <a:r>
              <a:rPr lang="en-US" sz="1200"/>
              <a:t>Business Network Model</a:t>
            </a:r>
          </a:p>
          <a:p>
            <a:pPr algn="l">
              <a:spcBef>
                <a:spcPct val="50000"/>
              </a:spcBef>
              <a:buFont typeface="Wingdings" charset="2"/>
              <a:buChar char="§"/>
              <a:defRPr/>
            </a:pPr>
            <a:r>
              <a:rPr lang="en-US" sz="1200"/>
              <a:t>Governance Model</a:t>
            </a:r>
          </a:p>
          <a:p>
            <a:pPr algn="l">
              <a:spcBef>
                <a:spcPct val="50000"/>
              </a:spcBef>
              <a:buFont typeface="Wingdings" charset="2"/>
              <a:buChar char="§"/>
              <a:defRPr/>
            </a:pPr>
            <a:r>
              <a:rPr lang="en-US" sz="1200"/>
              <a:t>Organization Chart</a:t>
            </a:r>
          </a:p>
          <a:p>
            <a:pPr algn="l">
              <a:spcBef>
                <a:spcPct val="50000"/>
              </a:spcBef>
              <a:buFont typeface="Wingdings" charset="2"/>
              <a:buChar char="§"/>
              <a:defRPr/>
            </a:pPr>
            <a:r>
              <a:rPr lang="en-US" sz="1200"/>
              <a:t>State Transition Diagram</a:t>
            </a:r>
          </a:p>
          <a:p>
            <a:pPr algn="l">
              <a:spcBef>
                <a:spcPct val="50000"/>
              </a:spcBef>
              <a:buFont typeface="Wingdings" charset="2"/>
              <a:buChar char="§"/>
              <a:defRPr/>
            </a:pPr>
            <a:r>
              <a:rPr lang="en-US" sz="1200"/>
              <a:t>Business Scenario</a:t>
            </a:r>
          </a:p>
          <a:p>
            <a:pPr algn="l">
              <a:spcBef>
                <a:spcPct val="50000"/>
              </a:spcBef>
              <a:buFont typeface="Wingdings" charset="2"/>
              <a:buChar char="§"/>
              <a:defRPr/>
            </a:pPr>
            <a:r>
              <a:rPr lang="en-US" sz="1200"/>
              <a:t>Service Objectives</a:t>
            </a:r>
          </a:p>
          <a:p>
            <a:pPr algn="l">
              <a:spcBef>
                <a:spcPct val="50000"/>
              </a:spcBef>
              <a:buFont typeface="Wingdings" charset="2"/>
              <a:buChar char="§"/>
              <a:defRPr/>
            </a:pPr>
            <a:r>
              <a:rPr lang="en-US" sz="1200"/>
              <a:t>Performance Matrix</a:t>
            </a:r>
          </a:p>
          <a:p>
            <a:pPr algn="l">
              <a:spcBef>
                <a:spcPct val="50000"/>
              </a:spcBef>
              <a:buFont typeface="Wingdings" charset="2"/>
              <a:buChar char="§"/>
              <a:defRPr/>
            </a:pPr>
            <a:r>
              <a:rPr lang="en-US" sz="1200"/>
              <a:t>Business Rule Source</a:t>
            </a:r>
          </a:p>
          <a:p>
            <a:pPr algn="l">
              <a:spcBef>
                <a:spcPct val="50000"/>
              </a:spcBef>
              <a:buFont typeface="Wingdings" charset="2"/>
              <a:buChar char="§"/>
              <a:defRPr/>
            </a:pPr>
            <a:r>
              <a:rPr lang="en-US" sz="1200"/>
              <a:t>Business Rule Profile</a:t>
            </a:r>
          </a:p>
          <a:p>
            <a:pPr algn="l">
              <a:spcBef>
                <a:spcPct val="50000"/>
              </a:spcBef>
              <a:buFont typeface="Wingdings" charset="2"/>
              <a:buChar char="§"/>
              <a:defRPr/>
            </a:pPr>
            <a:r>
              <a:rPr lang="en-US" sz="1200"/>
              <a:t>Program Logic Model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7"/>
          <p:cNvPicPr>
            <a:picLocks noChangeAspect="1" noChangeArrowheads="1"/>
          </p:cNvPicPr>
          <p:nvPr/>
        </p:nvPicPr>
        <p:blipFill>
          <a:blip r:embed="rId2"/>
          <a:srcRect/>
          <a:stretch>
            <a:fillRect/>
          </a:stretch>
        </p:blipFill>
        <p:spPr bwMode="auto">
          <a:xfrm>
            <a:off x="755650" y="692150"/>
            <a:ext cx="7705725" cy="5330825"/>
          </a:xfrm>
          <a:prstGeom prst="rect">
            <a:avLst/>
          </a:prstGeom>
          <a:noFill/>
          <a:ln w="12700">
            <a:noFill/>
            <a:miter lim="800000"/>
            <a:headEnd/>
            <a:tailEnd/>
          </a:ln>
        </p:spPr>
      </p:pic>
      <p:sp>
        <p:nvSpPr>
          <p:cNvPr id="97288" name="Rectangle 8"/>
          <p:cNvSpPr>
            <a:spLocks noChangeArrowheads="1"/>
          </p:cNvSpPr>
          <p:nvPr/>
        </p:nvSpPr>
        <p:spPr bwMode="auto">
          <a:xfrm>
            <a:off x="96838" y="6092825"/>
            <a:ext cx="7931150" cy="339725"/>
          </a:xfrm>
          <a:prstGeom prst="rect">
            <a:avLst/>
          </a:prstGeom>
          <a:noFill/>
          <a:ln w="12700">
            <a:noFill/>
            <a:miter lim="800000"/>
            <a:headEnd/>
            <a:tailEnd/>
          </a:ln>
          <a:effectLst>
            <a:prstShdw prst="shdw17" dist="17961" dir="2700000">
              <a:schemeClr val="accent1">
                <a:gamma/>
                <a:shade val="60000"/>
                <a:invGamma/>
                <a:alpha val="74998"/>
              </a:schemeClr>
            </a:prstShdw>
          </a:effectLst>
        </p:spPr>
        <p:txBody>
          <a:bodyPr wrap="none">
            <a:prstTxWarp prst="textNoShape">
              <a:avLst/>
            </a:prstTxWarp>
            <a:spAutoFit/>
          </a:bodyPr>
          <a:lstStyle/>
          <a:p>
            <a:pPr>
              <a:defRPr/>
            </a:pPr>
            <a:r>
              <a:rPr lang="en-US" b="1">
                <a:solidFill>
                  <a:schemeClr val="tx2"/>
                </a:solidFill>
              </a:rPr>
              <a:t>Government of Ontario GO-ITS Standard 56 V 1.5 (May 2010) - Artefacts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1" name="Line 31"/>
          <p:cNvSpPr>
            <a:spLocks noChangeShapeType="1"/>
          </p:cNvSpPr>
          <p:nvPr/>
        </p:nvSpPr>
        <p:spPr bwMode="auto">
          <a:xfrm>
            <a:off x="0" y="3429000"/>
            <a:ext cx="9144000" cy="0"/>
          </a:xfrm>
          <a:prstGeom prst="line">
            <a:avLst/>
          </a:prstGeom>
          <a:noFill/>
          <a:ln w="38100">
            <a:solidFill>
              <a:schemeClr val="tx1"/>
            </a:solidFill>
            <a:round/>
            <a:headEnd/>
            <a:tailEnd/>
          </a:ln>
          <a:effectLst>
            <a:prstShdw prst="shdw17" dist="17961" dir="2700000">
              <a:schemeClr val="tx1">
                <a:gamma/>
                <a:shade val="60000"/>
                <a:invGamma/>
                <a:alpha val="74998"/>
              </a:schemeClr>
            </a:prstShdw>
          </a:effectLst>
        </p:spPr>
        <p:txBody>
          <a:bodyPr>
            <a:prstTxWarp prst="textNoShape">
              <a:avLst/>
            </a:prstTxWarp>
          </a:bodyPr>
          <a:lstStyle/>
          <a:p>
            <a:pPr>
              <a:defRPr/>
            </a:pPr>
            <a:endParaRPr lang="en-US"/>
          </a:p>
        </p:txBody>
      </p:sp>
      <p:grpSp>
        <p:nvGrpSpPr>
          <p:cNvPr id="2" name="Group 2"/>
          <p:cNvGrpSpPr>
            <a:grpSpLocks/>
          </p:cNvGrpSpPr>
          <p:nvPr/>
        </p:nvGrpSpPr>
        <p:grpSpPr bwMode="auto">
          <a:xfrm>
            <a:off x="549275" y="1131888"/>
            <a:ext cx="7164388" cy="2095500"/>
            <a:chOff x="346" y="2596"/>
            <a:chExt cx="4513" cy="1320"/>
          </a:xfrm>
        </p:grpSpPr>
        <p:sp>
          <p:nvSpPr>
            <p:cNvPr id="184323" name="Rectangle 3"/>
            <p:cNvSpPr>
              <a:spLocks noChangeArrowheads="1"/>
            </p:cNvSpPr>
            <p:nvPr/>
          </p:nvSpPr>
          <p:spPr bwMode="auto">
            <a:xfrm>
              <a:off x="346" y="2621"/>
              <a:ext cx="4513" cy="1295"/>
            </a:xfrm>
            <a:prstGeom prst="rect">
              <a:avLst/>
            </a:prstGeom>
            <a:solidFill>
              <a:schemeClr val="bg1"/>
            </a:solidFill>
            <a:ln w="9525">
              <a:solidFill>
                <a:schemeClr val="tx1"/>
              </a:solidFill>
              <a:miter lim="800000"/>
              <a:headEnd/>
              <a:tailEnd/>
            </a:ln>
            <a:effectLst>
              <a:outerShdw blurRad="63500" dist="107763" dir="2700000" algn="ctr" rotWithShape="0">
                <a:srgbClr val="000000">
                  <a:alpha val="50000"/>
                </a:srgbClr>
              </a:outerShdw>
            </a:effectLst>
          </p:spPr>
          <p:txBody>
            <a:bodyPr wrap="none" anchor="ctr">
              <a:prstTxWarp prst="textNoShape">
                <a:avLst/>
              </a:prstTxWarp>
            </a:bodyPr>
            <a:lstStyle/>
            <a:p>
              <a:pPr>
                <a:lnSpc>
                  <a:spcPct val="100000"/>
                </a:lnSpc>
                <a:buClrTx/>
                <a:buFontTx/>
                <a:buNone/>
                <a:defRPr/>
              </a:pPr>
              <a:endParaRPr lang="en-US" sz="1200"/>
            </a:p>
          </p:txBody>
        </p:sp>
        <p:sp>
          <p:nvSpPr>
            <p:cNvPr id="184324" name="Text Box 4"/>
            <p:cNvSpPr txBox="1">
              <a:spLocks noChangeArrowheads="1"/>
            </p:cNvSpPr>
            <p:nvPr/>
          </p:nvSpPr>
          <p:spPr bwMode="auto">
            <a:xfrm>
              <a:off x="2287" y="2596"/>
              <a:ext cx="398" cy="173"/>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prstTxWarp prst="textNoShape">
                <a:avLst/>
              </a:prstTxWarp>
              <a:spAutoFit/>
            </a:bodyPr>
            <a:lstStyle/>
            <a:p>
              <a:pPr algn="l">
                <a:lnSpc>
                  <a:spcPct val="100000"/>
                </a:lnSpc>
                <a:buClrTx/>
                <a:buFontTx/>
                <a:buNone/>
                <a:defRPr/>
              </a:pPr>
              <a:r>
                <a:rPr lang="en-US" sz="1200" i="1">
                  <a:solidFill>
                    <a:schemeClr val="accent2"/>
                  </a:solidFill>
                </a:rPr>
                <a:t>Before</a:t>
              </a:r>
            </a:p>
          </p:txBody>
        </p:sp>
      </p:grpSp>
      <p:sp>
        <p:nvSpPr>
          <p:cNvPr id="29700" name="Rectangle 6"/>
          <p:cNvSpPr>
            <a:spLocks noGrp="1" noChangeArrowheads="1"/>
          </p:cNvSpPr>
          <p:nvPr>
            <p:ph type="title"/>
          </p:nvPr>
        </p:nvSpPr>
        <p:spPr>
          <a:xfrm>
            <a:off x="152400" y="533400"/>
            <a:ext cx="8467725" cy="430213"/>
          </a:xfrm>
        </p:spPr>
        <p:txBody>
          <a:bodyPr/>
          <a:lstStyle/>
          <a:p>
            <a:r>
              <a:rPr lang="en-US" sz="2400" b="1" smtClean="0"/>
              <a:t> Evolve from paper-based to semantically rich tools</a:t>
            </a:r>
            <a:endParaRPr lang="en-US" smtClean="0"/>
          </a:p>
        </p:txBody>
      </p:sp>
      <p:sp>
        <p:nvSpPr>
          <p:cNvPr id="184325" name="Rectangle 5"/>
          <p:cNvSpPr>
            <a:spLocks noChangeArrowheads="1"/>
          </p:cNvSpPr>
          <p:nvPr/>
        </p:nvSpPr>
        <p:spPr bwMode="auto">
          <a:xfrm>
            <a:off x="584200" y="3606800"/>
            <a:ext cx="7164388" cy="2219325"/>
          </a:xfrm>
          <a:prstGeom prst="rect">
            <a:avLst/>
          </a:prstGeom>
          <a:solidFill>
            <a:schemeClr val="bg1"/>
          </a:solidFill>
          <a:ln w="9525">
            <a:solidFill>
              <a:schemeClr val="tx1"/>
            </a:solidFill>
            <a:miter lim="800000"/>
            <a:headEnd/>
            <a:tailEnd/>
          </a:ln>
          <a:effectLst>
            <a:outerShdw blurRad="63500" dist="107763" dir="2700000" algn="ctr" rotWithShape="0">
              <a:srgbClr val="000000">
                <a:alpha val="50000"/>
              </a:srgbClr>
            </a:outerShdw>
          </a:effectLst>
        </p:spPr>
        <p:txBody>
          <a:bodyPr wrap="none" anchor="ctr">
            <a:prstTxWarp prst="textNoShape">
              <a:avLst/>
            </a:prstTxWarp>
          </a:bodyPr>
          <a:lstStyle/>
          <a:p>
            <a:pPr>
              <a:defRPr/>
            </a:pPr>
            <a:endParaRPr lang="en-US"/>
          </a:p>
        </p:txBody>
      </p:sp>
      <p:sp>
        <p:nvSpPr>
          <p:cNvPr id="29702" name="AutoShape 7"/>
          <p:cNvSpPr>
            <a:spLocks noChangeArrowheads="1"/>
          </p:cNvSpPr>
          <p:nvPr/>
        </p:nvSpPr>
        <p:spPr bwMode="auto">
          <a:xfrm>
            <a:off x="1592263" y="4464050"/>
            <a:ext cx="760412" cy="433388"/>
          </a:xfrm>
          <a:prstGeom prst="rightArrow">
            <a:avLst>
              <a:gd name="adj1" fmla="val 50000"/>
              <a:gd name="adj2" fmla="val 43864"/>
            </a:avLst>
          </a:prstGeom>
          <a:solidFill>
            <a:srgbClr val="FF0000"/>
          </a:solidFill>
          <a:ln w="9525">
            <a:noFill/>
            <a:miter lim="800000"/>
            <a:headEnd/>
            <a:tailEnd/>
          </a:ln>
          <a:effectLst>
            <a:prstShdw prst="shdw17" dist="17961" dir="2700000">
              <a:srgbClr val="990000">
                <a:alpha val="74997"/>
              </a:srgbClr>
            </a:prstShdw>
          </a:effectLst>
        </p:spPr>
        <p:txBody>
          <a:bodyPr wrap="none" anchor="ctr">
            <a:prstTxWarp prst="textNoShape">
              <a:avLst/>
            </a:prstTxWarp>
          </a:bodyPr>
          <a:lstStyle/>
          <a:p>
            <a:pPr>
              <a:lnSpc>
                <a:spcPct val="100000"/>
              </a:lnSpc>
              <a:buClrTx/>
              <a:buFontTx/>
              <a:buNone/>
            </a:pPr>
            <a:r>
              <a:rPr lang="en-US" sz="1200" b="1">
                <a:solidFill>
                  <a:schemeClr val="bg1"/>
                </a:solidFill>
              </a:rPr>
              <a:t>Fund</a:t>
            </a:r>
          </a:p>
        </p:txBody>
      </p:sp>
      <p:grpSp>
        <p:nvGrpSpPr>
          <p:cNvPr id="29703" name="Group 8"/>
          <p:cNvGrpSpPr>
            <a:grpSpLocks/>
          </p:cNvGrpSpPr>
          <p:nvPr/>
        </p:nvGrpSpPr>
        <p:grpSpPr bwMode="auto">
          <a:xfrm>
            <a:off x="642938" y="3860800"/>
            <a:ext cx="1649412" cy="1314450"/>
            <a:chOff x="383" y="880"/>
            <a:chExt cx="1039" cy="828"/>
          </a:xfrm>
        </p:grpSpPr>
        <p:pic>
          <p:nvPicPr>
            <p:cNvPr id="29744" name="Picture 9"/>
            <p:cNvPicPr>
              <a:picLocks noChangeAspect="1" noChangeArrowheads="1"/>
            </p:cNvPicPr>
            <p:nvPr/>
          </p:nvPicPr>
          <p:blipFill>
            <a:blip r:embed="rId2"/>
            <a:srcRect/>
            <a:stretch>
              <a:fillRect/>
            </a:stretch>
          </p:blipFill>
          <p:spPr bwMode="auto">
            <a:xfrm>
              <a:off x="642" y="1108"/>
              <a:ext cx="288" cy="288"/>
            </a:xfrm>
            <a:prstGeom prst="rect">
              <a:avLst/>
            </a:prstGeom>
            <a:noFill/>
            <a:ln w="9525">
              <a:noFill/>
              <a:miter lim="800000"/>
              <a:headEnd/>
              <a:tailEnd/>
            </a:ln>
          </p:spPr>
        </p:pic>
        <p:pic>
          <p:nvPicPr>
            <p:cNvPr id="29745" name="Picture 10"/>
            <p:cNvPicPr>
              <a:picLocks noChangeAspect="1" noChangeArrowheads="1"/>
            </p:cNvPicPr>
            <p:nvPr/>
          </p:nvPicPr>
          <p:blipFill>
            <a:blip r:embed="rId2"/>
            <a:srcRect/>
            <a:stretch>
              <a:fillRect/>
            </a:stretch>
          </p:blipFill>
          <p:spPr bwMode="auto">
            <a:xfrm>
              <a:off x="636" y="1420"/>
              <a:ext cx="288" cy="288"/>
            </a:xfrm>
            <a:prstGeom prst="rect">
              <a:avLst/>
            </a:prstGeom>
            <a:noFill/>
            <a:ln w="9525">
              <a:noFill/>
              <a:miter lim="800000"/>
              <a:headEnd/>
              <a:tailEnd/>
            </a:ln>
          </p:spPr>
        </p:pic>
        <p:sp>
          <p:nvSpPr>
            <p:cNvPr id="29746" name="Text Box 11"/>
            <p:cNvSpPr txBox="1">
              <a:spLocks noChangeArrowheads="1"/>
            </p:cNvSpPr>
            <p:nvPr/>
          </p:nvSpPr>
          <p:spPr bwMode="auto">
            <a:xfrm>
              <a:off x="383" y="880"/>
              <a:ext cx="1039" cy="173"/>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200" b="1"/>
                <a:t>Business &amp; Users</a:t>
              </a:r>
            </a:p>
          </p:txBody>
        </p:sp>
      </p:grpSp>
      <p:grpSp>
        <p:nvGrpSpPr>
          <p:cNvPr id="29704" name="Group 12"/>
          <p:cNvGrpSpPr>
            <a:grpSpLocks/>
          </p:cNvGrpSpPr>
          <p:nvPr/>
        </p:nvGrpSpPr>
        <p:grpSpPr bwMode="auto">
          <a:xfrm>
            <a:off x="2916238" y="3860800"/>
            <a:ext cx="1798637" cy="1217613"/>
            <a:chOff x="1815" y="880"/>
            <a:chExt cx="1133" cy="767"/>
          </a:xfrm>
        </p:grpSpPr>
        <p:pic>
          <p:nvPicPr>
            <p:cNvPr id="29742" name="Picture 13"/>
            <p:cNvPicPr>
              <a:picLocks noChangeAspect="1" noChangeArrowheads="1"/>
            </p:cNvPicPr>
            <p:nvPr/>
          </p:nvPicPr>
          <p:blipFill>
            <a:blip r:embed="rId3"/>
            <a:srcRect/>
            <a:stretch>
              <a:fillRect/>
            </a:stretch>
          </p:blipFill>
          <p:spPr bwMode="auto">
            <a:xfrm>
              <a:off x="1936" y="1145"/>
              <a:ext cx="890" cy="502"/>
            </a:xfrm>
            <a:prstGeom prst="rect">
              <a:avLst/>
            </a:prstGeom>
            <a:noFill/>
            <a:ln w="9525">
              <a:noFill/>
              <a:miter lim="800000"/>
              <a:headEnd/>
              <a:tailEnd/>
            </a:ln>
          </p:spPr>
        </p:pic>
        <p:sp>
          <p:nvSpPr>
            <p:cNvPr id="29743" name="Text Box 14"/>
            <p:cNvSpPr txBox="1">
              <a:spLocks noChangeArrowheads="1"/>
            </p:cNvSpPr>
            <p:nvPr/>
          </p:nvSpPr>
          <p:spPr bwMode="auto">
            <a:xfrm>
              <a:off x="1815" y="880"/>
              <a:ext cx="1133" cy="173"/>
            </a:xfrm>
            <a:prstGeom prst="rect">
              <a:avLst/>
            </a:prstGeom>
            <a:noFill/>
            <a:ln w="9525">
              <a:noFill/>
              <a:miter lim="800000"/>
              <a:headEnd/>
              <a:tailEnd/>
            </a:ln>
          </p:spPr>
          <p:txBody>
            <a:bodyPr wrap="none">
              <a:prstTxWarp prst="textNoShape">
                <a:avLst/>
              </a:prstTxWarp>
              <a:spAutoFit/>
            </a:bodyPr>
            <a:lstStyle/>
            <a:p>
              <a:pPr algn="l">
                <a:lnSpc>
                  <a:spcPct val="100000"/>
                </a:lnSpc>
                <a:buClrTx/>
                <a:buFontTx/>
                <a:buNone/>
              </a:pPr>
              <a:r>
                <a:rPr lang="en-US" sz="1200" b="1"/>
                <a:t>Business Architecture</a:t>
              </a:r>
            </a:p>
          </p:txBody>
        </p:sp>
      </p:grpSp>
      <p:grpSp>
        <p:nvGrpSpPr>
          <p:cNvPr id="29705" name="Group 15"/>
          <p:cNvGrpSpPr>
            <a:grpSpLocks/>
          </p:cNvGrpSpPr>
          <p:nvPr/>
        </p:nvGrpSpPr>
        <p:grpSpPr bwMode="auto">
          <a:xfrm>
            <a:off x="5300663" y="4092575"/>
            <a:ext cx="966787" cy="804863"/>
            <a:chOff x="3317" y="1026"/>
            <a:chExt cx="609" cy="507"/>
          </a:xfrm>
        </p:grpSpPr>
        <p:sp>
          <p:nvSpPr>
            <p:cNvPr id="29740" name="AutoShape 16"/>
            <p:cNvSpPr>
              <a:spLocks noChangeArrowheads="1"/>
            </p:cNvSpPr>
            <p:nvPr/>
          </p:nvSpPr>
          <p:spPr bwMode="auto">
            <a:xfrm>
              <a:off x="3317" y="1260"/>
              <a:ext cx="609" cy="273"/>
            </a:xfrm>
            <a:prstGeom prst="rightArrow">
              <a:avLst>
                <a:gd name="adj1" fmla="val 50000"/>
                <a:gd name="adj2" fmla="val 55769"/>
              </a:avLst>
            </a:prstGeom>
            <a:solidFill>
              <a:srgbClr val="FF0000"/>
            </a:solidFill>
            <a:ln w="9525">
              <a:noFill/>
              <a:miter lim="800000"/>
              <a:headEnd/>
              <a:tailEnd/>
            </a:ln>
            <a:effectLst>
              <a:prstShdw prst="shdw17" dist="17961" dir="2700000">
                <a:srgbClr val="990000">
                  <a:alpha val="74997"/>
                </a:srgbClr>
              </a:prstShdw>
            </a:effectLst>
          </p:spPr>
          <p:txBody>
            <a:bodyPr wrap="none" anchor="ctr">
              <a:prstTxWarp prst="textNoShape">
                <a:avLst/>
              </a:prstTxWarp>
            </a:bodyPr>
            <a:lstStyle/>
            <a:p>
              <a:pPr>
                <a:lnSpc>
                  <a:spcPct val="100000"/>
                </a:lnSpc>
                <a:buClrTx/>
                <a:buFontTx/>
                <a:buNone/>
              </a:pPr>
              <a:r>
                <a:rPr lang="en-US" sz="1200" b="1">
                  <a:solidFill>
                    <a:schemeClr val="bg1"/>
                  </a:solidFill>
                </a:rPr>
                <a:t>Publish</a:t>
              </a:r>
            </a:p>
          </p:txBody>
        </p:sp>
        <p:pic>
          <p:nvPicPr>
            <p:cNvPr id="29741" name="Picture 17"/>
            <p:cNvPicPr>
              <a:picLocks noChangeAspect="1" noChangeArrowheads="1"/>
            </p:cNvPicPr>
            <p:nvPr/>
          </p:nvPicPr>
          <p:blipFill>
            <a:blip r:embed="rId4"/>
            <a:srcRect/>
            <a:stretch>
              <a:fillRect/>
            </a:stretch>
          </p:blipFill>
          <p:spPr bwMode="auto">
            <a:xfrm>
              <a:off x="3422" y="1026"/>
              <a:ext cx="276" cy="243"/>
            </a:xfrm>
            <a:prstGeom prst="rect">
              <a:avLst/>
            </a:prstGeom>
            <a:noFill/>
            <a:ln w="9525">
              <a:noFill/>
              <a:miter lim="800000"/>
              <a:headEnd/>
              <a:tailEnd/>
            </a:ln>
          </p:spPr>
        </p:pic>
      </p:grpSp>
      <p:sp>
        <p:nvSpPr>
          <p:cNvPr id="29706" name="Line 18"/>
          <p:cNvSpPr>
            <a:spLocks noChangeShapeType="1"/>
          </p:cNvSpPr>
          <p:nvPr/>
        </p:nvSpPr>
        <p:spPr bwMode="auto">
          <a:xfrm flipV="1">
            <a:off x="2028825" y="5614988"/>
            <a:ext cx="4699000" cy="7937"/>
          </a:xfrm>
          <a:prstGeom prst="line">
            <a:avLst/>
          </a:prstGeom>
          <a:noFill/>
          <a:ln w="25400">
            <a:solidFill>
              <a:srgbClr val="339966"/>
            </a:solidFill>
            <a:round/>
            <a:headEnd/>
            <a:tailEnd type="triangle" w="lg" len="lg"/>
          </a:ln>
        </p:spPr>
        <p:txBody>
          <a:bodyPr>
            <a:prstTxWarp prst="textNoShape">
              <a:avLst/>
            </a:prstTxWarp>
          </a:bodyPr>
          <a:lstStyle/>
          <a:p>
            <a:endParaRPr lang="en-US"/>
          </a:p>
        </p:txBody>
      </p:sp>
      <p:grpSp>
        <p:nvGrpSpPr>
          <p:cNvPr id="29707" name="Group 19"/>
          <p:cNvGrpSpPr>
            <a:grpSpLocks/>
          </p:cNvGrpSpPr>
          <p:nvPr/>
        </p:nvGrpSpPr>
        <p:grpSpPr bwMode="auto">
          <a:xfrm>
            <a:off x="6175375" y="3860800"/>
            <a:ext cx="1311275" cy="1306513"/>
            <a:chOff x="3868" y="880"/>
            <a:chExt cx="826" cy="823"/>
          </a:xfrm>
        </p:grpSpPr>
        <p:pic>
          <p:nvPicPr>
            <p:cNvPr id="29737" name="Picture 20"/>
            <p:cNvPicPr>
              <a:picLocks noChangeAspect="1" noChangeArrowheads="1"/>
            </p:cNvPicPr>
            <p:nvPr/>
          </p:nvPicPr>
          <p:blipFill>
            <a:blip r:embed="rId5"/>
            <a:srcRect/>
            <a:stretch>
              <a:fillRect/>
            </a:stretch>
          </p:blipFill>
          <p:spPr bwMode="auto">
            <a:xfrm>
              <a:off x="4097" y="1105"/>
              <a:ext cx="450" cy="396"/>
            </a:xfrm>
            <a:prstGeom prst="rect">
              <a:avLst/>
            </a:prstGeom>
            <a:noFill/>
            <a:ln w="9525">
              <a:noFill/>
              <a:miter lim="800000"/>
              <a:headEnd/>
              <a:tailEnd/>
            </a:ln>
          </p:spPr>
        </p:pic>
        <p:pic>
          <p:nvPicPr>
            <p:cNvPr id="29738" name="Picture 21"/>
            <p:cNvPicPr>
              <a:picLocks noChangeAspect="1" noChangeArrowheads="1"/>
            </p:cNvPicPr>
            <p:nvPr/>
          </p:nvPicPr>
          <p:blipFill>
            <a:blip r:embed="rId5"/>
            <a:srcRect/>
            <a:stretch>
              <a:fillRect/>
            </a:stretch>
          </p:blipFill>
          <p:spPr bwMode="auto">
            <a:xfrm>
              <a:off x="4242" y="1307"/>
              <a:ext cx="450" cy="396"/>
            </a:xfrm>
            <a:prstGeom prst="rect">
              <a:avLst/>
            </a:prstGeom>
            <a:noFill/>
            <a:ln w="9525">
              <a:noFill/>
              <a:miter lim="800000"/>
              <a:headEnd/>
              <a:tailEnd/>
            </a:ln>
          </p:spPr>
        </p:pic>
        <p:sp>
          <p:nvSpPr>
            <p:cNvPr id="29739" name="Text Box 22"/>
            <p:cNvSpPr txBox="1">
              <a:spLocks noChangeArrowheads="1"/>
            </p:cNvSpPr>
            <p:nvPr/>
          </p:nvSpPr>
          <p:spPr bwMode="auto">
            <a:xfrm>
              <a:off x="3868" y="880"/>
              <a:ext cx="826" cy="173"/>
            </a:xfrm>
            <a:prstGeom prst="rect">
              <a:avLst/>
            </a:prstGeom>
            <a:noFill/>
            <a:ln w="9525">
              <a:noFill/>
              <a:miter lim="800000"/>
              <a:headEnd/>
              <a:tailEnd/>
            </a:ln>
          </p:spPr>
          <p:txBody>
            <a:bodyPr wrap="none">
              <a:prstTxWarp prst="textNoShape">
                <a:avLst/>
              </a:prstTxWarp>
              <a:spAutoFit/>
            </a:bodyPr>
            <a:lstStyle/>
            <a:p>
              <a:pPr algn="l">
                <a:lnSpc>
                  <a:spcPct val="100000"/>
                </a:lnSpc>
                <a:buClrTx/>
                <a:buFontTx/>
                <a:buNone/>
              </a:pPr>
              <a:r>
                <a:rPr lang="en-US" sz="1200" b="1"/>
                <a:t>Implementation</a:t>
              </a:r>
            </a:p>
          </p:txBody>
        </p:sp>
      </p:grpSp>
      <p:grpSp>
        <p:nvGrpSpPr>
          <p:cNvPr id="29708" name="Group 23"/>
          <p:cNvGrpSpPr>
            <a:grpSpLocks/>
          </p:cNvGrpSpPr>
          <p:nvPr/>
        </p:nvGrpSpPr>
        <p:grpSpPr bwMode="auto">
          <a:xfrm>
            <a:off x="1592263" y="5094288"/>
            <a:ext cx="5773737" cy="365125"/>
            <a:chOff x="981" y="1657"/>
            <a:chExt cx="3637" cy="230"/>
          </a:xfrm>
        </p:grpSpPr>
        <p:sp>
          <p:nvSpPr>
            <p:cNvPr id="29733" name="Text Box 24"/>
            <p:cNvSpPr txBox="1">
              <a:spLocks noChangeArrowheads="1"/>
            </p:cNvSpPr>
            <p:nvPr/>
          </p:nvSpPr>
          <p:spPr bwMode="auto">
            <a:xfrm>
              <a:off x="981" y="1657"/>
              <a:ext cx="589" cy="144"/>
            </a:xfrm>
            <a:prstGeom prst="rect">
              <a:avLst/>
            </a:prstGeom>
            <a:noFill/>
            <a:ln w="9525">
              <a:noFill/>
              <a:miter lim="800000"/>
              <a:headEnd/>
              <a:tailEnd/>
            </a:ln>
          </p:spPr>
          <p:txBody>
            <a:bodyPr wrap="none">
              <a:prstTxWarp prst="textNoShape">
                <a:avLst/>
              </a:prstTxWarp>
            </a:bodyPr>
            <a:lstStyle/>
            <a:p>
              <a:pPr algn="l">
                <a:lnSpc>
                  <a:spcPct val="100000"/>
                </a:lnSpc>
                <a:buClrTx/>
                <a:buFontTx/>
                <a:buNone/>
              </a:pPr>
              <a:r>
                <a:rPr lang="en-US" sz="900" b="1"/>
                <a:t>Requirements</a:t>
              </a:r>
            </a:p>
          </p:txBody>
        </p:sp>
        <p:sp>
          <p:nvSpPr>
            <p:cNvPr id="29734" name="Text Box 25"/>
            <p:cNvSpPr txBox="1">
              <a:spLocks noChangeArrowheads="1"/>
            </p:cNvSpPr>
            <p:nvPr/>
          </p:nvSpPr>
          <p:spPr bwMode="auto">
            <a:xfrm>
              <a:off x="3317" y="1657"/>
              <a:ext cx="589" cy="144"/>
            </a:xfrm>
            <a:prstGeom prst="rect">
              <a:avLst/>
            </a:prstGeom>
            <a:noFill/>
            <a:ln w="9525">
              <a:noFill/>
              <a:miter lim="800000"/>
              <a:headEnd/>
              <a:tailEnd/>
            </a:ln>
          </p:spPr>
          <p:txBody>
            <a:bodyPr wrap="none">
              <a:prstTxWarp prst="textNoShape">
                <a:avLst/>
              </a:prstTxWarp>
            </a:bodyPr>
            <a:lstStyle/>
            <a:p>
              <a:pPr algn="l">
                <a:lnSpc>
                  <a:spcPct val="100000"/>
                </a:lnSpc>
                <a:buClrTx/>
                <a:buFontTx/>
                <a:buNone/>
              </a:pPr>
              <a:r>
                <a:rPr lang="en-US" sz="900" b="1"/>
                <a:t>Acceleration!</a:t>
              </a:r>
            </a:p>
          </p:txBody>
        </p:sp>
        <p:sp>
          <p:nvSpPr>
            <p:cNvPr id="29735" name="Text Box 26"/>
            <p:cNvSpPr txBox="1">
              <a:spLocks noChangeArrowheads="1"/>
            </p:cNvSpPr>
            <p:nvPr/>
          </p:nvSpPr>
          <p:spPr bwMode="auto">
            <a:xfrm>
              <a:off x="2039" y="1657"/>
              <a:ext cx="684" cy="230"/>
            </a:xfrm>
            <a:prstGeom prst="rect">
              <a:avLst/>
            </a:prstGeom>
            <a:noFill/>
            <a:ln w="9525">
              <a:noFill/>
              <a:miter lim="800000"/>
              <a:headEnd/>
              <a:tailEnd/>
            </a:ln>
          </p:spPr>
          <p:txBody>
            <a:bodyPr wrap="none">
              <a:prstTxWarp prst="textNoShape">
                <a:avLst/>
              </a:prstTxWarp>
              <a:spAutoFit/>
            </a:bodyPr>
            <a:lstStyle/>
            <a:p>
              <a:pPr>
                <a:lnSpc>
                  <a:spcPct val="100000"/>
                </a:lnSpc>
                <a:buClrTx/>
                <a:buFontTx/>
                <a:buNone/>
              </a:pPr>
              <a:r>
                <a:rPr lang="en-US" sz="900" b="1"/>
                <a:t>Governed, </a:t>
              </a:r>
            </a:p>
            <a:p>
              <a:pPr>
                <a:lnSpc>
                  <a:spcPct val="100000"/>
                </a:lnSpc>
                <a:buClrTx/>
                <a:buFontTx/>
                <a:buNone/>
              </a:pPr>
              <a:r>
                <a:rPr lang="en-US" sz="900" b="1"/>
                <a:t>Managed Assets</a:t>
              </a:r>
            </a:p>
          </p:txBody>
        </p:sp>
        <p:sp>
          <p:nvSpPr>
            <p:cNvPr id="29736" name="Text Box 27"/>
            <p:cNvSpPr txBox="1">
              <a:spLocks noChangeArrowheads="1"/>
            </p:cNvSpPr>
            <p:nvPr/>
          </p:nvSpPr>
          <p:spPr bwMode="auto">
            <a:xfrm>
              <a:off x="4029" y="1657"/>
              <a:ext cx="589" cy="144"/>
            </a:xfrm>
            <a:prstGeom prst="rect">
              <a:avLst/>
            </a:prstGeom>
            <a:noFill/>
            <a:ln w="9525">
              <a:noFill/>
              <a:miter lim="800000"/>
              <a:headEnd/>
              <a:tailEnd/>
            </a:ln>
          </p:spPr>
          <p:txBody>
            <a:bodyPr wrap="none">
              <a:prstTxWarp prst="textNoShape">
                <a:avLst/>
              </a:prstTxWarp>
            </a:bodyPr>
            <a:lstStyle/>
            <a:p>
              <a:pPr algn="l">
                <a:lnSpc>
                  <a:spcPct val="100000"/>
                </a:lnSpc>
                <a:buClrTx/>
                <a:buFontTx/>
                <a:buNone/>
              </a:pPr>
              <a:r>
                <a:rPr lang="en-US" sz="900" b="1"/>
                <a:t>Code, Scripts,</a:t>
              </a:r>
            </a:p>
            <a:p>
              <a:pPr algn="l">
                <a:lnSpc>
                  <a:spcPct val="100000"/>
                </a:lnSpc>
                <a:buClrTx/>
                <a:buFontTx/>
                <a:buNone/>
              </a:pPr>
              <a:r>
                <a:rPr lang="en-US" sz="900" b="1"/>
                <a:t>Traceability,</a:t>
              </a:r>
            </a:p>
            <a:p>
              <a:pPr algn="l">
                <a:lnSpc>
                  <a:spcPct val="100000"/>
                </a:lnSpc>
                <a:buClrTx/>
                <a:buFontTx/>
                <a:buNone/>
              </a:pPr>
              <a:r>
                <a:rPr lang="en-US" sz="900" b="1"/>
                <a:t>Accuracy</a:t>
              </a:r>
            </a:p>
          </p:txBody>
        </p:sp>
      </p:grpSp>
      <p:sp>
        <p:nvSpPr>
          <p:cNvPr id="29709" name="AutoShape 28"/>
          <p:cNvSpPr>
            <a:spLocks noChangeArrowheads="1"/>
          </p:cNvSpPr>
          <p:nvPr/>
        </p:nvSpPr>
        <p:spPr bwMode="auto">
          <a:xfrm>
            <a:off x="1560513" y="4122738"/>
            <a:ext cx="1284287" cy="396875"/>
          </a:xfrm>
          <a:prstGeom prst="leftArrow">
            <a:avLst>
              <a:gd name="adj1" fmla="val 50000"/>
              <a:gd name="adj2" fmla="val 80900"/>
            </a:avLst>
          </a:prstGeom>
          <a:solidFill>
            <a:srgbClr val="FF0000"/>
          </a:solidFill>
          <a:ln w="9525">
            <a:noFill/>
            <a:miter lim="800000"/>
            <a:headEnd/>
            <a:tailEnd/>
          </a:ln>
          <a:effectLst>
            <a:prstShdw prst="shdw17" dist="17961" dir="2700000">
              <a:srgbClr val="990000">
                <a:alpha val="74997"/>
              </a:srgbClr>
            </a:prstShdw>
          </a:effectLst>
        </p:spPr>
        <p:txBody>
          <a:bodyPr wrap="none" anchor="ctr">
            <a:prstTxWarp prst="textNoShape">
              <a:avLst/>
            </a:prstTxWarp>
            <a:spAutoFit/>
          </a:bodyPr>
          <a:lstStyle/>
          <a:p>
            <a:pPr>
              <a:lnSpc>
                <a:spcPct val="100000"/>
              </a:lnSpc>
              <a:buClrTx/>
              <a:buFontTx/>
              <a:buNone/>
            </a:pPr>
            <a:r>
              <a:rPr lang="en-US" sz="1000" b="1">
                <a:solidFill>
                  <a:schemeClr val="bg1"/>
                </a:solidFill>
              </a:rPr>
              <a:t>Impact Analysis</a:t>
            </a:r>
          </a:p>
        </p:txBody>
      </p:sp>
      <p:sp>
        <p:nvSpPr>
          <p:cNvPr id="184349" name="AutoShape 29"/>
          <p:cNvSpPr>
            <a:spLocks noChangeArrowheads="1"/>
          </p:cNvSpPr>
          <p:nvPr/>
        </p:nvSpPr>
        <p:spPr bwMode="auto">
          <a:xfrm>
            <a:off x="7524750" y="2924175"/>
            <a:ext cx="1795463" cy="3208338"/>
          </a:xfrm>
          <a:prstGeom prst="irregularSeal1">
            <a:avLst/>
          </a:prstGeom>
          <a:solidFill>
            <a:schemeClr val="bg1"/>
          </a:solidFill>
          <a:ln w="9525">
            <a:solidFill>
              <a:schemeClr val="tx1"/>
            </a:solidFill>
            <a:miter lim="800000"/>
            <a:headEnd/>
            <a:tailEnd/>
          </a:ln>
          <a:effectLst>
            <a:prstShdw prst="shdw17" dist="17961" dir="2700000">
              <a:schemeClr val="tx1">
                <a:gamma/>
                <a:shade val="60000"/>
                <a:invGamma/>
                <a:alpha val="74998"/>
              </a:schemeClr>
            </a:prstShdw>
          </a:effectLst>
        </p:spPr>
        <p:txBody>
          <a:bodyPr wrap="none">
            <a:prstTxWarp prst="textNoShape">
              <a:avLst/>
            </a:prstTxWarp>
            <a:spAutoFit/>
          </a:bodyPr>
          <a:lstStyle/>
          <a:p>
            <a:pPr algn="l">
              <a:lnSpc>
                <a:spcPct val="100000"/>
              </a:lnSpc>
              <a:buClrTx/>
              <a:buFontTx/>
              <a:buNone/>
              <a:defRPr/>
            </a:pPr>
            <a:r>
              <a:rPr lang="en-US" sz="1200"/>
              <a:t>Leverage </a:t>
            </a:r>
          </a:p>
          <a:p>
            <a:pPr algn="l">
              <a:lnSpc>
                <a:spcPct val="100000"/>
              </a:lnSpc>
              <a:buClrTx/>
              <a:buFontTx/>
              <a:buNone/>
              <a:defRPr/>
            </a:pPr>
            <a:r>
              <a:rPr lang="en-US" sz="1200"/>
              <a:t>tools aligned </a:t>
            </a:r>
          </a:p>
          <a:p>
            <a:pPr algn="l">
              <a:lnSpc>
                <a:spcPct val="100000"/>
              </a:lnSpc>
              <a:buClrTx/>
              <a:buFontTx/>
              <a:buNone/>
              <a:defRPr/>
            </a:pPr>
            <a:r>
              <a:rPr lang="en-US" sz="1200"/>
              <a:t>to a Roles </a:t>
            </a:r>
          </a:p>
          <a:p>
            <a:pPr algn="l">
              <a:lnSpc>
                <a:spcPct val="100000"/>
              </a:lnSpc>
              <a:buClrTx/>
              <a:buFontTx/>
              <a:buNone/>
              <a:defRPr/>
            </a:pPr>
            <a:r>
              <a:rPr lang="en-US" sz="1200" u="sng"/>
              <a:t>usability </a:t>
            </a:r>
          </a:p>
          <a:p>
            <a:pPr algn="l">
              <a:lnSpc>
                <a:spcPct val="100000"/>
              </a:lnSpc>
              <a:buClrTx/>
              <a:buFontTx/>
              <a:buNone/>
              <a:defRPr/>
            </a:pPr>
            <a:r>
              <a:rPr lang="en-US" sz="1200"/>
              <a:t>&amp; </a:t>
            </a:r>
            <a:r>
              <a:rPr lang="en-US" sz="1200" u="sng"/>
              <a:t>integration </a:t>
            </a:r>
          </a:p>
          <a:p>
            <a:pPr algn="l">
              <a:lnSpc>
                <a:spcPct val="100000"/>
              </a:lnSpc>
              <a:buClrTx/>
              <a:buFontTx/>
              <a:buNone/>
              <a:defRPr/>
            </a:pPr>
            <a:r>
              <a:rPr lang="en-US" sz="1200"/>
              <a:t>needs</a:t>
            </a:r>
          </a:p>
        </p:txBody>
      </p:sp>
      <p:sp>
        <p:nvSpPr>
          <p:cNvPr id="184350" name="Text Box 30"/>
          <p:cNvSpPr txBox="1">
            <a:spLocks noChangeArrowheads="1"/>
          </p:cNvSpPr>
          <p:nvPr/>
        </p:nvSpPr>
        <p:spPr bwMode="auto">
          <a:xfrm>
            <a:off x="1330325" y="5892800"/>
            <a:ext cx="5734050" cy="27463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prstTxWarp prst="textNoShape">
              <a:avLst/>
            </a:prstTxWarp>
            <a:spAutoFit/>
          </a:bodyPr>
          <a:lstStyle/>
          <a:p>
            <a:pPr algn="l">
              <a:lnSpc>
                <a:spcPct val="100000"/>
              </a:lnSpc>
              <a:buClrTx/>
              <a:buFontTx/>
              <a:buNone/>
              <a:defRPr/>
            </a:pPr>
            <a:r>
              <a:rPr lang="en-US" sz="1200" b="1"/>
              <a:t>Instrumented (KPIs)   Interconnected (traceability)   Intelligent (acceleration!)</a:t>
            </a:r>
          </a:p>
        </p:txBody>
      </p:sp>
      <p:sp>
        <p:nvSpPr>
          <p:cNvPr id="184352" name="Text Box 32"/>
          <p:cNvSpPr txBox="1">
            <a:spLocks noChangeArrowheads="1"/>
          </p:cNvSpPr>
          <p:nvPr/>
        </p:nvSpPr>
        <p:spPr bwMode="auto">
          <a:xfrm>
            <a:off x="3727450" y="3606800"/>
            <a:ext cx="506413" cy="274638"/>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a:prstTxWarp prst="textNoShape">
              <a:avLst/>
            </a:prstTxWarp>
            <a:spAutoFit/>
          </a:bodyPr>
          <a:lstStyle/>
          <a:p>
            <a:pPr algn="l">
              <a:lnSpc>
                <a:spcPct val="100000"/>
              </a:lnSpc>
              <a:buClrTx/>
              <a:buFontTx/>
              <a:buNone/>
              <a:defRPr/>
            </a:pPr>
            <a:r>
              <a:rPr lang="en-US" sz="1200" i="1">
                <a:solidFill>
                  <a:schemeClr val="accent2"/>
                </a:solidFill>
              </a:rPr>
              <a:t>After</a:t>
            </a:r>
          </a:p>
        </p:txBody>
      </p:sp>
      <p:grpSp>
        <p:nvGrpSpPr>
          <p:cNvPr id="8" name="Group 33"/>
          <p:cNvGrpSpPr>
            <a:grpSpLocks/>
          </p:cNvGrpSpPr>
          <p:nvPr/>
        </p:nvGrpSpPr>
        <p:grpSpPr bwMode="auto">
          <a:xfrm>
            <a:off x="561975" y="1292225"/>
            <a:ext cx="1649413" cy="1314450"/>
            <a:chOff x="354" y="2697"/>
            <a:chExt cx="1039" cy="828"/>
          </a:xfrm>
        </p:grpSpPr>
        <p:pic>
          <p:nvPicPr>
            <p:cNvPr id="29730" name="Picture 34"/>
            <p:cNvPicPr>
              <a:picLocks noChangeAspect="1" noChangeArrowheads="1"/>
            </p:cNvPicPr>
            <p:nvPr/>
          </p:nvPicPr>
          <p:blipFill>
            <a:blip r:embed="rId2"/>
            <a:srcRect/>
            <a:stretch>
              <a:fillRect/>
            </a:stretch>
          </p:blipFill>
          <p:spPr bwMode="auto">
            <a:xfrm>
              <a:off x="613" y="2925"/>
              <a:ext cx="288" cy="288"/>
            </a:xfrm>
            <a:prstGeom prst="rect">
              <a:avLst/>
            </a:prstGeom>
            <a:noFill/>
            <a:ln w="9525">
              <a:noFill/>
              <a:miter lim="800000"/>
              <a:headEnd/>
              <a:tailEnd/>
            </a:ln>
          </p:spPr>
        </p:pic>
        <p:pic>
          <p:nvPicPr>
            <p:cNvPr id="29731" name="Picture 35"/>
            <p:cNvPicPr>
              <a:picLocks noChangeAspect="1" noChangeArrowheads="1"/>
            </p:cNvPicPr>
            <p:nvPr/>
          </p:nvPicPr>
          <p:blipFill>
            <a:blip r:embed="rId2"/>
            <a:srcRect/>
            <a:stretch>
              <a:fillRect/>
            </a:stretch>
          </p:blipFill>
          <p:spPr bwMode="auto">
            <a:xfrm>
              <a:off x="607" y="3237"/>
              <a:ext cx="288" cy="288"/>
            </a:xfrm>
            <a:prstGeom prst="rect">
              <a:avLst/>
            </a:prstGeom>
            <a:noFill/>
            <a:ln w="9525">
              <a:noFill/>
              <a:miter lim="800000"/>
              <a:headEnd/>
              <a:tailEnd/>
            </a:ln>
          </p:spPr>
        </p:pic>
        <p:sp>
          <p:nvSpPr>
            <p:cNvPr id="29732" name="Text Box 36"/>
            <p:cNvSpPr txBox="1">
              <a:spLocks noChangeArrowheads="1"/>
            </p:cNvSpPr>
            <p:nvPr/>
          </p:nvSpPr>
          <p:spPr bwMode="auto">
            <a:xfrm>
              <a:off x="354" y="2697"/>
              <a:ext cx="1039" cy="173"/>
            </a:xfrm>
            <a:prstGeom prst="rect">
              <a:avLst/>
            </a:prstGeom>
            <a:noFill/>
            <a:ln w="9525">
              <a:noFill/>
              <a:miter lim="800000"/>
              <a:headEnd/>
              <a:tailEnd/>
            </a:ln>
          </p:spPr>
          <p:txBody>
            <a:bodyPr>
              <a:prstTxWarp prst="textNoShape">
                <a:avLst/>
              </a:prstTxWarp>
              <a:spAutoFit/>
            </a:bodyPr>
            <a:lstStyle/>
            <a:p>
              <a:pPr>
                <a:lnSpc>
                  <a:spcPct val="100000"/>
                </a:lnSpc>
                <a:buClrTx/>
                <a:buFontTx/>
                <a:buNone/>
              </a:pPr>
              <a:r>
                <a:rPr lang="en-US" sz="1200" b="1"/>
                <a:t>Business &amp; Users</a:t>
              </a:r>
            </a:p>
          </p:txBody>
        </p:sp>
      </p:grpSp>
      <p:grpSp>
        <p:nvGrpSpPr>
          <p:cNvPr id="9" name="Group 37"/>
          <p:cNvGrpSpPr>
            <a:grpSpLocks/>
          </p:cNvGrpSpPr>
          <p:nvPr/>
        </p:nvGrpSpPr>
        <p:grpSpPr bwMode="auto">
          <a:xfrm>
            <a:off x="6132513" y="1419225"/>
            <a:ext cx="1311275" cy="1254125"/>
            <a:chOff x="3863" y="2777"/>
            <a:chExt cx="826" cy="790"/>
          </a:xfrm>
        </p:grpSpPr>
        <p:pic>
          <p:nvPicPr>
            <p:cNvPr id="29727" name="Picture 38"/>
            <p:cNvPicPr>
              <a:picLocks noChangeAspect="1" noChangeArrowheads="1"/>
            </p:cNvPicPr>
            <p:nvPr/>
          </p:nvPicPr>
          <p:blipFill>
            <a:blip r:embed="rId5"/>
            <a:srcRect/>
            <a:stretch>
              <a:fillRect/>
            </a:stretch>
          </p:blipFill>
          <p:spPr bwMode="auto">
            <a:xfrm>
              <a:off x="4072" y="2969"/>
              <a:ext cx="450" cy="396"/>
            </a:xfrm>
            <a:prstGeom prst="rect">
              <a:avLst/>
            </a:prstGeom>
            <a:noFill/>
            <a:ln w="9525">
              <a:noFill/>
              <a:miter lim="800000"/>
              <a:headEnd/>
              <a:tailEnd/>
            </a:ln>
          </p:spPr>
        </p:pic>
        <p:pic>
          <p:nvPicPr>
            <p:cNvPr id="29728" name="Picture 39"/>
            <p:cNvPicPr>
              <a:picLocks noChangeAspect="1" noChangeArrowheads="1"/>
            </p:cNvPicPr>
            <p:nvPr/>
          </p:nvPicPr>
          <p:blipFill>
            <a:blip r:embed="rId5"/>
            <a:srcRect/>
            <a:stretch>
              <a:fillRect/>
            </a:stretch>
          </p:blipFill>
          <p:spPr bwMode="auto">
            <a:xfrm>
              <a:off x="4217" y="3171"/>
              <a:ext cx="450" cy="396"/>
            </a:xfrm>
            <a:prstGeom prst="rect">
              <a:avLst/>
            </a:prstGeom>
            <a:noFill/>
            <a:ln w="9525">
              <a:noFill/>
              <a:miter lim="800000"/>
              <a:headEnd/>
              <a:tailEnd/>
            </a:ln>
          </p:spPr>
        </p:pic>
        <p:sp>
          <p:nvSpPr>
            <p:cNvPr id="29729" name="Text Box 40"/>
            <p:cNvSpPr txBox="1">
              <a:spLocks noChangeArrowheads="1"/>
            </p:cNvSpPr>
            <p:nvPr/>
          </p:nvSpPr>
          <p:spPr bwMode="auto">
            <a:xfrm>
              <a:off x="3863" y="2777"/>
              <a:ext cx="826" cy="173"/>
            </a:xfrm>
            <a:prstGeom prst="rect">
              <a:avLst/>
            </a:prstGeom>
            <a:noFill/>
            <a:ln w="9525">
              <a:noFill/>
              <a:miter lim="800000"/>
              <a:headEnd/>
              <a:tailEnd/>
            </a:ln>
          </p:spPr>
          <p:txBody>
            <a:bodyPr wrap="none">
              <a:prstTxWarp prst="textNoShape">
                <a:avLst/>
              </a:prstTxWarp>
              <a:spAutoFit/>
            </a:bodyPr>
            <a:lstStyle/>
            <a:p>
              <a:pPr algn="l">
                <a:lnSpc>
                  <a:spcPct val="100000"/>
                </a:lnSpc>
                <a:buClrTx/>
                <a:buFontTx/>
                <a:buNone/>
              </a:pPr>
              <a:r>
                <a:rPr lang="en-US" sz="1200" b="1"/>
                <a:t>Implementation</a:t>
              </a:r>
            </a:p>
          </p:txBody>
        </p:sp>
      </p:grpSp>
      <p:sp>
        <p:nvSpPr>
          <p:cNvPr id="184361" name="AutoShape 41"/>
          <p:cNvSpPr>
            <a:spLocks noChangeArrowheads="1"/>
          </p:cNvSpPr>
          <p:nvPr/>
        </p:nvSpPr>
        <p:spPr bwMode="auto">
          <a:xfrm>
            <a:off x="1549400" y="1936750"/>
            <a:ext cx="760413" cy="433388"/>
          </a:xfrm>
          <a:prstGeom prst="rightArrow">
            <a:avLst>
              <a:gd name="adj1" fmla="val 50000"/>
              <a:gd name="adj2" fmla="val 43864"/>
            </a:avLst>
          </a:prstGeom>
          <a:solidFill>
            <a:srgbClr val="FF0000"/>
          </a:solidFill>
          <a:ln w="9525">
            <a:noFill/>
            <a:miter lim="800000"/>
            <a:headEnd/>
            <a:tailEnd/>
          </a:ln>
          <a:effectLst>
            <a:prstShdw prst="shdw17" dist="17961" dir="2700000">
              <a:srgbClr val="990000">
                <a:alpha val="74997"/>
              </a:srgbClr>
            </a:prstShdw>
          </a:effectLst>
        </p:spPr>
        <p:txBody>
          <a:bodyPr wrap="none" anchor="ctr">
            <a:prstTxWarp prst="textNoShape">
              <a:avLst/>
            </a:prstTxWarp>
          </a:bodyPr>
          <a:lstStyle/>
          <a:p>
            <a:pPr>
              <a:lnSpc>
                <a:spcPct val="100000"/>
              </a:lnSpc>
              <a:buClrTx/>
              <a:buFontTx/>
              <a:buNone/>
            </a:pPr>
            <a:r>
              <a:rPr lang="en-US" sz="1200" b="1">
                <a:solidFill>
                  <a:schemeClr val="bg1"/>
                </a:solidFill>
              </a:rPr>
              <a:t>Fund</a:t>
            </a:r>
          </a:p>
        </p:txBody>
      </p:sp>
      <p:sp>
        <p:nvSpPr>
          <p:cNvPr id="184362" name="AutoShape 42"/>
          <p:cNvSpPr>
            <a:spLocks noChangeArrowheads="1"/>
          </p:cNvSpPr>
          <p:nvPr/>
        </p:nvSpPr>
        <p:spPr bwMode="auto">
          <a:xfrm>
            <a:off x="5257800" y="1936750"/>
            <a:ext cx="966788" cy="433388"/>
          </a:xfrm>
          <a:prstGeom prst="rightArrow">
            <a:avLst>
              <a:gd name="adj1" fmla="val 50000"/>
              <a:gd name="adj2" fmla="val 55769"/>
            </a:avLst>
          </a:prstGeom>
          <a:solidFill>
            <a:srgbClr val="FF0000"/>
          </a:solidFill>
          <a:ln w="9525">
            <a:noFill/>
            <a:miter lim="800000"/>
            <a:headEnd/>
            <a:tailEnd/>
          </a:ln>
          <a:effectLst>
            <a:prstShdw prst="shdw17" dist="17961" dir="2700000">
              <a:srgbClr val="990000">
                <a:alpha val="74997"/>
              </a:srgbClr>
            </a:prstShdw>
          </a:effectLst>
        </p:spPr>
        <p:txBody>
          <a:bodyPr wrap="none" anchor="ctr">
            <a:prstTxWarp prst="textNoShape">
              <a:avLst/>
            </a:prstTxWarp>
          </a:bodyPr>
          <a:lstStyle/>
          <a:p>
            <a:pPr>
              <a:lnSpc>
                <a:spcPct val="100000"/>
              </a:lnSpc>
              <a:buClrTx/>
              <a:buFontTx/>
              <a:buNone/>
            </a:pPr>
            <a:r>
              <a:rPr lang="en-US" sz="1200" b="1">
                <a:solidFill>
                  <a:schemeClr val="bg1"/>
                </a:solidFill>
              </a:rPr>
              <a:t>Hand off</a:t>
            </a:r>
          </a:p>
        </p:txBody>
      </p:sp>
      <p:grpSp>
        <p:nvGrpSpPr>
          <p:cNvPr id="10" name="Group 43"/>
          <p:cNvGrpSpPr>
            <a:grpSpLocks/>
          </p:cNvGrpSpPr>
          <p:nvPr/>
        </p:nvGrpSpPr>
        <p:grpSpPr bwMode="auto">
          <a:xfrm>
            <a:off x="2867025" y="1601788"/>
            <a:ext cx="1808163" cy="744537"/>
            <a:chOff x="1806" y="2892"/>
            <a:chExt cx="1139" cy="469"/>
          </a:xfrm>
        </p:grpSpPr>
        <p:pic>
          <p:nvPicPr>
            <p:cNvPr id="29724" name="Picture 44"/>
            <p:cNvPicPr>
              <a:picLocks noChangeAspect="1" noChangeArrowheads="1"/>
            </p:cNvPicPr>
            <p:nvPr/>
          </p:nvPicPr>
          <p:blipFill>
            <a:blip r:embed="rId6"/>
            <a:srcRect/>
            <a:stretch>
              <a:fillRect/>
            </a:stretch>
          </p:blipFill>
          <p:spPr bwMode="auto">
            <a:xfrm>
              <a:off x="1997" y="3103"/>
              <a:ext cx="252" cy="258"/>
            </a:xfrm>
            <a:prstGeom prst="rect">
              <a:avLst/>
            </a:prstGeom>
            <a:noFill/>
            <a:ln w="9525">
              <a:noFill/>
              <a:miter lim="800000"/>
              <a:headEnd/>
              <a:tailEnd/>
            </a:ln>
          </p:spPr>
        </p:pic>
        <p:pic>
          <p:nvPicPr>
            <p:cNvPr id="29725" name="Picture 45"/>
            <p:cNvPicPr>
              <a:picLocks noChangeAspect="1" noChangeArrowheads="1"/>
            </p:cNvPicPr>
            <p:nvPr/>
          </p:nvPicPr>
          <p:blipFill>
            <a:blip r:embed="rId7"/>
            <a:srcRect/>
            <a:stretch>
              <a:fillRect/>
            </a:stretch>
          </p:blipFill>
          <p:spPr bwMode="auto">
            <a:xfrm>
              <a:off x="2360" y="3113"/>
              <a:ext cx="330" cy="246"/>
            </a:xfrm>
            <a:prstGeom prst="rect">
              <a:avLst/>
            </a:prstGeom>
            <a:noFill/>
            <a:ln w="9525">
              <a:noFill/>
              <a:miter lim="800000"/>
              <a:headEnd/>
              <a:tailEnd/>
            </a:ln>
          </p:spPr>
        </p:pic>
        <p:sp>
          <p:nvSpPr>
            <p:cNvPr id="29726" name="Text Box 46"/>
            <p:cNvSpPr txBox="1">
              <a:spLocks noChangeArrowheads="1"/>
            </p:cNvSpPr>
            <p:nvPr/>
          </p:nvSpPr>
          <p:spPr bwMode="auto">
            <a:xfrm>
              <a:off x="1806" y="2892"/>
              <a:ext cx="1139" cy="173"/>
            </a:xfrm>
            <a:prstGeom prst="rect">
              <a:avLst/>
            </a:prstGeom>
            <a:noFill/>
            <a:ln w="9525">
              <a:noFill/>
              <a:miter lim="800000"/>
              <a:headEnd/>
              <a:tailEnd/>
            </a:ln>
          </p:spPr>
          <p:txBody>
            <a:bodyPr wrap="none">
              <a:prstTxWarp prst="textNoShape">
                <a:avLst/>
              </a:prstTxWarp>
              <a:spAutoFit/>
            </a:bodyPr>
            <a:lstStyle/>
            <a:p>
              <a:pPr algn="l">
                <a:lnSpc>
                  <a:spcPct val="100000"/>
                </a:lnSpc>
                <a:buClrTx/>
                <a:buFontTx/>
                <a:buNone/>
              </a:pPr>
              <a:r>
                <a:rPr lang="en-US" sz="1200" b="1"/>
                <a:t>Pictures &amp; Documents</a:t>
              </a:r>
            </a:p>
          </p:txBody>
        </p:sp>
      </p:grpSp>
      <p:grpSp>
        <p:nvGrpSpPr>
          <p:cNvPr id="11" name="Group 47"/>
          <p:cNvGrpSpPr>
            <a:grpSpLocks/>
          </p:cNvGrpSpPr>
          <p:nvPr/>
        </p:nvGrpSpPr>
        <p:grpSpPr bwMode="auto">
          <a:xfrm>
            <a:off x="1549400" y="2513013"/>
            <a:ext cx="4643438" cy="228600"/>
            <a:chOff x="976" y="3466"/>
            <a:chExt cx="2925" cy="144"/>
          </a:xfrm>
        </p:grpSpPr>
        <p:sp>
          <p:nvSpPr>
            <p:cNvPr id="29721" name="Text Box 48"/>
            <p:cNvSpPr txBox="1">
              <a:spLocks noChangeArrowheads="1"/>
            </p:cNvSpPr>
            <p:nvPr/>
          </p:nvSpPr>
          <p:spPr bwMode="auto">
            <a:xfrm>
              <a:off x="976" y="3466"/>
              <a:ext cx="589" cy="144"/>
            </a:xfrm>
            <a:prstGeom prst="rect">
              <a:avLst/>
            </a:prstGeom>
            <a:noFill/>
            <a:ln w="9525">
              <a:noFill/>
              <a:miter lim="800000"/>
              <a:headEnd/>
              <a:tailEnd/>
            </a:ln>
          </p:spPr>
          <p:txBody>
            <a:bodyPr wrap="none">
              <a:prstTxWarp prst="textNoShape">
                <a:avLst/>
              </a:prstTxWarp>
            </a:bodyPr>
            <a:lstStyle/>
            <a:p>
              <a:pPr algn="l">
                <a:lnSpc>
                  <a:spcPct val="100000"/>
                </a:lnSpc>
                <a:buClrTx/>
                <a:buFontTx/>
                <a:buNone/>
              </a:pPr>
              <a:r>
                <a:rPr lang="en-US" sz="900" b="1"/>
                <a:t>Requirements</a:t>
              </a:r>
            </a:p>
          </p:txBody>
        </p:sp>
        <p:sp>
          <p:nvSpPr>
            <p:cNvPr id="29722" name="Text Box 49"/>
            <p:cNvSpPr txBox="1">
              <a:spLocks noChangeArrowheads="1"/>
            </p:cNvSpPr>
            <p:nvPr/>
          </p:nvSpPr>
          <p:spPr bwMode="auto">
            <a:xfrm>
              <a:off x="3312" y="3466"/>
              <a:ext cx="589" cy="144"/>
            </a:xfrm>
            <a:prstGeom prst="rect">
              <a:avLst/>
            </a:prstGeom>
            <a:noFill/>
            <a:ln w="9525">
              <a:noFill/>
              <a:miter lim="800000"/>
              <a:headEnd/>
              <a:tailEnd/>
            </a:ln>
          </p:spPr>
          <p:txBody>
            <a:bodyPr wrap="none">
              <a:prstTxWarp prst="textNoShape">
                <a:avLst/>
              </a:prstTxWarp>
            </a:bodyPr>
            <a:lstStyle/>
            <a:p>
              <a:pPr algn="l">
                <a:lnSpc>
                  <a:spcPct val="100000"/>
                </a:lnSpc>
                <a:buClrTx/>
                <a:buFontTx/>
                <a:buNone/>
              </a:pPr>
              <a:r>
                <a:rPr lang="en-US" sz="900" b="1"/>
                <a:t>Confusion</a:t>
              </a:r>
            </a:p>
          </p:txBody>
        </p:sp>
        <p:sp>
          <p:nvSpPr>
            <p:cNvPr id="29723" name="Text Box 50"/>
            <p:cNvSpPr txBox="1">
              <a:spLocks noChangeArrowheads="1"/>
            </p:cNvSpPr>
            <p:nvPr/>
          </p:nvSpPr>
          <p:spPr bwMode="auto">
            <a:xfrm>
              <a:off x="2150" y="3466"/>
              <a:ext cx="452" cy="144"/>
            </a:xfrm>
            <a:prstGeom prst="rect">
              <a:avLst/>
            </a:prstGeom>
            <a:noFill/>
            <a:ln w="9525">
              <a:noFill/>
              <a:miter lim="800000"/>
              <a:headEnd/>
              <a:tailEnd/>
            </a:ln>
          </p:spPr>
          <p:txBody>
            <a:bodyPr wrap="none">
              <a:prstTxWarp prst="textNoShape">
                <a:avLst/>
              </a:prstTxWarp>
              <a:spAutoFit/>
            </a:bodyPr>
            <a:lstStyle/>
            <a:p>
              <a:pPr algn="l">
                <a:lnSpc>
                  <a:spcPct val="100000"/>
                </a:lnSpc>
                <a:buClrTx/>
                <a:buFontTx/>
                <a:buNone/>
              </a:pPr>
              <a:r>
                <a:rPr lang="en-US" sz="900" b="1"/>
                <a:t>Governed</a:t>
              </a:r>
            </a:p>
          </p:txBody>
        </p:sp>
      </p:grpSp>
      <p:sp>
        <p:nvSpPr>
          <p:cNvPr id="184371" name="AutoShape 51"/>
          <p:cNvSpPr>
            <a:spLocks noChangeArrowheads="1"/>
          </p:cNvSpPr>
          <p:nvPr/>
        </p:nvSpPr>
        <p:spPr bwMode="auto">
          <a:xfrm>
            <a:off x="7650163" y="1125538"/>
            <a:ext cx="1493837" cy="1654175"/>
          </a:xfrm>
          <a:prstGeom prst="irregularSeal1">
            <a:avLst/>
          </a:prstGeom>
          <a:solidFill>
            <a:schemeClr val="bg1"/>
          </a:solidFill>
          <a:ln w="9525">
            <a:solidFill>
              <a:schemeClr val="tx1"/>
            </a:solidFill>
            <a:miter lim="800000"/>
            <a:headEnd/>
            <a:tailEnd/>
          </a:ln>
          <a:effectLst>
            <a:prstShdw prst="shdw17" dist="17961" dir="2700000">
              <a:schemeClr val="tx1">
                <a:gamma/>
                <a:shade val="60000"/>
                <a:invGamma/>
                <a:alpha val="74998"/>
              </a:schemeClr>
            </a:prstShdw>
          </a:effectLst>
        </p:spPr>
        <p:txBody>
          <a:bodyPr wrap="none">
            <a:prstTxWarp prst="textNoShape">
              <a:avLst/>
            </a:prstTxWarp>
            <a:spAutoFit/>
          </a:bodyPr>
          <a:lstStyle/>
          <a:p>
            <a:pPr algn="l">
              <a:lnSpc>
                <a:spcPct val="100000"/>
              </a:lnSpc>
              <a:buClrTx/>
              <a:buFontTx/>
              <a:buNone/>
              <a:defRPr/>
            </a:pPr>
            <a:r>
              <a:rPr lang="en-US" sz="1200"/>
              <a:t>Defaults to</a:t>
            </a:r>
            <a:br>
              <a:rPr lang="en-US" sz="1200"/>
            </a:br>
            <a:r>
              <a:rPr lang="en-US" sz="1200"/>
              <a:t>Paper</a:t>
            </a:r>
          </a:p>
          <a:p>
            <a:pPr algn="l">
              <a:lnSpc>
                <a:spcPct val="100000"/>
              </a:lnSpc>
              <a:buClrTx/>
              <a:buFontTx/>
              <a:buNone/>
              <a:defRPr/>
            </a:pPr>
            <a:r>
              <a:rPr lang="en-US" sz="1200"/>
              <a:t>Assets </a:t>
            </a:r>
          </a:p>
        </p:txBody>
      </p:sp>
      <p:sp>
        <p:nvSpPr>
          <p:cNvPr id="184372" name="Rectangle 52"/>
          <p:cNvSpPr>
            <a:spLocks noChangeArrowheads="1"/>
          </p:cNvSpPr>
          <p:nvPr/>
        </p:nvSpPr>
        <p:spPr bwMode="auto">
          <a:xfrm>
            <a:off x="8153400" y="228600"/>
            <a:ext cx="838200" cy="304800"/>
          </a:xfrm>
          <a:prstGeom prst="rect">
            <a:avLst/>
          </a:prstGeom>
          <a:noFill/>
          <a:ln w="9525">
            <a:noFill/>
            <a:miter lim="800000"/>
            <a:headEnd/>
            <a:tailEnd/>
          </a:ln>
        </p:spPr>
        <p:txBody>
          <a:bodyPr wrap="none" anchor="ctr">
            <a:prstTxWarp prst="textNoShape">
              <a:avLst/>
            </a:prstTxWarp>
          </a:bodyPr>
          <a:lstStyle/>
          <a:p>
            <a:endParaRPr lang="en-US"/>
          </a:p>
        </p:txBody>
      </p:sp>
    </p:spTree>
  </p:cSld>
  <p:clrMapOvr>
    <a:masterClrMapping/>
  </p:clrMapOvr>
  <p:transition xmlns:p14="http://schemas.microsoft.com/office/powerpoint/2010/main" advTm="300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4000"/>
                            </p:stCondLst>
                            <p:childTnLst>
                              <p:par>
                                <p:cTn id="11" presetID="22" presetClass="entr" presetSubtype="8" fill="hold" grpId="0" nodeType="afterEffect">
                                  <p:stCondLst>
                                    <p:cond delay="2000"/>
                                  </p:stCondLst>
                                  <p:childTnLst>
                                    <p:set>
                                      <p:cBhvr>
                                        <p:cTn id="12" dur="1" fill="hold">
                                          <p:stCondLst>
                                            <p:cond delay="0"/>
                                          </p:stCondLst>
                                        </p:cTn>
                                        <p:tgtEl>
                                          <p:spTgt spid="184361"/>
                                        </p:tgtEl>
                                        <p:attrNameLst>
                                          <p:attrName>style.visibility</p:attrName>
                                        </p:attrNameLst>
                                      </p:cBhvr>
                                      <p:to>
                                        <p:strVal val="visible"/>
                                      </p:to>
                                    </p:set>
                                    <p:animEffect transition="in" filter="wipe(left)">
                                      <p:cBhvr>
                                        <p:cTn id="13" dur="500"/>
                                        <p:tgtEl>
                                          <p:spTgt spid="184361"/>
                                        </p:tgtEl>
                                      </p:cBhvr>
                                    </p:animEffect>
                                  </p:childTnLst>
                                </p:cTn>
                              </p:par>
                            </p:childTnLst>
                          </p:cTn>
                        </p:par>
                        <p:par>
                          <p:cTn id="14" fill="hold">
                            <p:stCondLst>
                              <p:cond delay="6500"/>
                            </p:stCondLst>
                            <p:childTnLst>
                              <p:par>
                                <p:cTn id="15" presetID="1" presetClass="entr" presetSubtype="0" fill="hold" nodeType="afterEffect">
                                  <p:stCondLst>
                                    <p:cond delay="20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8500"/>
                            </p:stCondLst>
                            <p:childTnLst>
                              <p:par>
                                <p:cTn id="18" presetID="22" presetClass="entr" presetSubtype="8" fill="hold" grpId="0" nodeType="afterEffect">
                                  <p:stCondLst>
                                    <p:cond delay="2000"/>
                                  </p:stCondLst>
                                  <p:childTnLst>
                                    <p:set>
                                      <p:cBhvr>
                                        <p:cTn id="19" dur="1" fill="hold">
                                          <p:stCondLst>
                                            <p:cond delay="0"/>
                                          </p:stCondLst>
                                        </p:cTn>
                                        <p:tgtEl>
                                          <p:spTgt spid="184362"/>
                                        </p:tgtEl>
                                        <p:attrNameLst>
                                          <p:attrName>style.visibility</p:attrName>
                                        </p:attrNameLst>
                                      </p:cBhvr>
                                      <p:to>
                                        <p:strVal val="visible"/>
                                      </p:to>
                                    </p:set>
                                    <p:animEffect transition="in" filter="wipe(left)">
                                      <p:cBhvr>
                                        <p:cTn id="20" dur="500"/>
                                        <p:tgtEl>
                                          <p:spTgt spid="184362"/>
                                        </p:tgtEl>
                                      </p:cBhvr>
                                    </p:animEffect>
                                  </p:childTnLst>
                                </p:cTn>
                              </p:par>
                            </p:childTnLst>
                          </p:cTn>
                        </p:par>
                        <p:par>
                          <p:cTn id="21" fill="hold">
                            <p:stCondLst>
                              <p:cond delay="11000"/>
                            </p:stCondLst>
                            <p:childTnLst>
                              <p:par>
                                <p:cTn id="22" presetID="1" presetClass="entr" presetSubtype="0" fill="hold" nodeType="afterEffect">
                                  <p:stCondLst>
                                    <p:cond delay="200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1300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0"/>
                                        <p:tgtEl>
                                          <p:spTgt spid="11"/>
                                        </p:tgtEl>
                                      </p:cBhvr>
                                    </p:animEffect>
                                  </p:childTnLst>
                                </p:cTn>
                              </p:par>
                            </p:childTnLst>
                          </p:cTn>
                        </p:par>
                        <p:par>
                          <p:cTn id="28" fill="hold">
                            <p:stCondLst>
                              <p:cond delay="18000"/>
                            </p:stCondLst>
                            <p:childTnLst>
                              <p:par>
                                <p:cTn id="29" presetID="31" presetClass="entr" presetSubtype="0" fill="hold" grpId="0" nodeType="afterEffect">
                                  <p:stCondLst>
                                    <p:cond delay="0"/>
                                  </p:stCondLst>
                                  <p:iterate type="lt">
                                    <p:tmPct val="5000"/>
                                  </p:iterate>
                                  <p:childTnLst>
                                    <p:set>
                                      <p:cBhvr>
                                        <p:cTn id="30" dur="1" fill="hold">
                                          <p:stCondLst>
                                            <p:cond delay="0"/>
                                          </p:stCondLst>
                                        </p:cTn>
                                        <p:tgtEl>
                                          <p:spTgt spid="184371"/>
                                        </p:tgtEl>
                                        <p:attrNameLst>
                                          <p:attrName>style.visibility</p:attrName>
                                        </p:attrNameLst>
                                      </p:cBhvr>
                                      <p:to>
                                        <p:strVal val="visible"/>
                                      </p:to>
                                    </p:set>
                                    <p:anim calcmode="lin" valueType="num">
                                      <p:cBhvr>
                                        <p:cTn id="31" dur="1000" fill="hold"/>
                                        <p:tgtEl>
                                          <p:spTgt spid="184371"/>
                                        </p:tgtEl>
                                        <p:attrNameLst>
                                          <p:attrName>ppt_w</p:attrName>
                                        </p:attrNameLst>
                                      </p:cBhvr>
                                      <p:tavLst>
                                        <p:tav tm="0">
                                          <p:val>
                                            <p:fltVal val="0"/>
                                          </p:val>
                                        </p:tav>
                                        <p:tav tm="100000">
                                          <p:val>
                                            <p:strVal val="#ppt_w"/>
                                          </p:val>
                                        </p:tav>
                                      </p:tavLst>
                                    </p:anim>
                                    <p:anim calcmode="lin" valueType="num">
                                      <p:cBhvr>
                                        <p:cTn id="32" dur="1000" fill="hold"/>
                                        <p:tgtEl>
                                          <p:spTgt spid="184371"/>
                                        </p:tgtEl>
                                        <p:attrNameLst>
                                          <p:attrName>ppt_h</p:attrName>
                                        </p:attrNameLst>
                                      </p:cBhvr>
                                      <p:tavLst>
                                        <p:tav tm="0">
                                          <p:val>
                                            <p:fltVal val="0"/>
                                          </p:val>
                                        </p:tav>
                                        <p:tav tm="100000">
                                          <p:val>
                                            <p:strVal val="#ppt_h"/>
                                          </p:val>
                                        </p:tav>
                                      </p:tavLst>
                                    </p:anim>
                                    <p:anim calcmode="lin" valueType="num">
                                      <p:cBhvr>
                                        <p:cTn id="33" dur="1000" fill="hold"/>
                                        <p:tgtEl>
                                          <p:spTgt spid="184371"/>
                                        </p:tgtEl>
                                        <p:attrNameLst>
                                          <p:attrName>style.rotation</p:attrName>
                                        </p:attrNameLst>
                                      </p:cBhvr>
                                      <p:tavLst>
                                        <p:tav tm="0">
                                          <p:val>
                                            <p:fltVal val="90"/>
                                          </p:val>
                                        </p:tav>
                                        <p:tav tm="100000">
                                          <p:val>
                                            <p:fltVal val="0"/>
                                          </p:val>
                                        </p:tav>
                                      </p:tavLst>
                                    </p:anim>
                                    <p:animEffect transition="in" filter="fade">
                                      <p:cBhvr>
                                        <p:cTn id="34" dur="1000"/>
                                        <p:tgtEl>
                                          <p:spTgt spid="184371"/>
                                        </p:tgtEl>
                                      </p:cBhvr>
                                    </p:animEffect>
                                  </p:childTnLst>
                                </p:cTn>
                              </p:par>
                            </p:childTnLst>
                          </p:cTn>
                        </p:par>
                        <p:par>
                          <p:cTn id="35" fill="hold">
                            <p:stCondLst>
                              <p:cond delay="20050"/>
                            </p:stCondLst>
                            <p:childTnLst>
                              <p:par>
                                <p:cTn id="36" presetID="1" presetClass="entr" presetSubtype="0" fill="hold" grpId="0" nodeType="afterEffect" nodePh="1">
                                  <p:stCondLst>
                                    <p:cond delay="5000"/>
                                  </p:stCondLst>
                                  <p:endCondLst>
                                    <p:cond evt="begin" delay="0">
                                      <p:tn val="36"/>
                                    </p:cond>
                                  </p:endCondLst>
                                  <p:childTnLst>
                                    <p:set>
                                      <p:cBhvr>
                                        <p:cTn id="37" dur="1" fill="hold">
                                          <p:stCondLst>
                                            <p:cond delay="0"/>
                                          </p:stCondLst>
                                        </p:cTn>
                                        <p:tgtEl>
                                          <p:spTgt spid="184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1" grpId="0" animBg="1"/>
      <p:bldP spid="184362" grpId="0" animBg="1"/>
      <p:bldP spid="184371" grpId="0" animBg="1"/>
      <p:bldP spid="18437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34925" y="476250"/>
            <a:ext cx="8467725" cy="420688"/>
          </a:xfrm>
        </p:spPr>
        <p:txBody>
          <a:bodyPr/>
          <a:lstStyle/>
          <a:p>
            <a:r>
              <a:rPr lang="en-US" sz="2400" b="1"/>
              <a:t>Integrated Technical Review (ITR) Approach</a:t>
            </a:r>
            <a:r>
              <a:rPr lang="en-US" sz="2400"/>
              <a:t>  </a:t>
            </a:r>
          </a:p>
        </p:txBody>
      </p:sp>
      <p:sp>
        <p:nvSpPr>
          <p:cNvPr id="92163" name="Rectangle 3"/>
          <p:cNvSpPr>
            <a:spLocks noGrp="1" noChangeArrowheads="1"/>
          </p:cNvSpPr>
          <p:nvPr>
            <p:ph type="body" idx="1"/>
          </p:nvPr>
        </p:nvSpPr>
        <p:spPr>
          <a:xfrm>
            <a:off x="-36513" y="981075"/>
            <a:ext cx="8785226" cy="5033963"/>
          </a:xfrm>
        </p:spPr>
        <p:txBody>
          <a:bodyPr/>
          <a:lstStyle/>
          <a:p>
            <a:pPr lvl="1">
              <a:lnSpc>
                <a:spcPct val="80000"/>
              </a:lnSpc>
              <a:buSzPct val="75000"/>
            </a:pPr>
            <a:r>
              <a:rPr lang="en-US" b="1"/>
              <a:t>Business Direction/Drivers</a:t>
            </a:r>
          </a:p>
          <a:p>
            <a:pPr lvl="2">
              <a:lnSpc>
                <a:spcPct val="80000"/>
              </a:lnSpc>
              <a:buSzPct val="75000"/>
            </a:pPr>
            <a:r>
              <a:rPr lang="en-US" sz="1400"/>
              <a:t>Review original RFI and the subsequent IBVA </a:t>
            </a:r>
          </a:p>
          <a:p>
            <a:pPr lvl="2">
              <a:lnSpc>
                <a:spcPct val="80000"/>
              </a:lnSpc>
              <a:buSzPct val="75000"/>
            </a:pPr>
            <a:r>
              <a:rPr lang="en-US" sz="1400"/>
              <a:t>Determine stakeholder roles and objectives</a:t>
            </a:r>
          </a:p>
          <a:p>
            <a:pPr lvl="3">
              <a:lnSpc>
                <a:spcPct val="80000"/>
              </a:lnSpc>
              <a:buSzPct val="75000"/>
            </a:pPr>
            <a:r>
              <a:rPr lang="en-US" sz="1400"/>
              <a:t>MISA</a:t>
            </a:r>
          </a:p>
          <a:p>
            <a:pPr lvl="3">
              <a:lnSpc>
                <a:spcPct val="80000"/>
              </a:lnSpc>
              <a:buSzPct val="75000"/>
            </a:pPr>
            <a:r>
              <a:rPr lang="en-US" sz="1400"/>
              <a:t>IBM (e.g. MISA plug-in options within IBM tools) </a:t>
            </a:r>
          </a:p>
          <a:p>
            <a:pPr lvl="3">
              <a:lnSpc>
                <a:spcPct val="80000"/>
              </a:lnSpc>
              <a:buSzPct val="75000"/>
            </a:pPr>
            <a:r>
              <a:rPr lang="en-US" sz="1400"/>
              <a:t>MISA Subscribers (municipalities)  </a:t>
            </a:r>
          </a:p>
          <a:p>
            <a:pPr lvl="1">
              <a:lnSpc>
                <a:spcPct val="80000"/>
              </a:lnSpc>
              <a:buSzPct val="75000"/>
            </a:pPr>
            <a:r>
              <a:rPr lang="en-US" b="1"/>
              <a:t>Review Functional Requirements Matrix</a:t>
            </a:r>
          </a:p>
          <a:p>
            <a:pPr lvl="2">
              <a:lnSpc>
                <a:spcPct val="80000"/>
              </a:lnSpc>
              <a:buSzPct val="75000"/>
            </a:pPr>
            <a:r>
              <a:rPr lang="en-US" sz="1400"/>
              <a:t>Municipal Reference Model (MRM), V2-Rel 1 Business Use Cases, Tasks, Operations, Features and Meta Model Specifications (Draft V19, Dec 2009) </a:t>
            </a:r>
          </a:p>
          <a:p>
            <a:pPr lvl="2">
              <a:lnSpc>
                <a:spcPct val="80000"/>
              </a:lnSpc>
              <a:buSzPct val="75000"/>
            </a:pPr>
            <a:r>
              <a:rPr lang="en-US" sz="1400"/>
              <a:t>Best Practice/Assets types</a:t>
            </a:r>
          </a:p>
          <a:p>
            <a:pPr lvl="1">
              <a:lnSpc>
                <a:spcPct val="80000"/>
              </a:lnSpc>
              <a:buSzPct val="75000"/>
            </a:pPr>
            <a:r>
              <a:rPr lang="en-US" b="1"/>
              <a:t>Assess Use Case (s) and solution options</a:t>
            </a:r>
          </a:p>
          <a:p>
            <a:pPr lvl="2">
              <a:lnSpc>
                <a:spcPct val="80000"/>
              </a:lnSpc>
              <a:buSzPct val="75000"/>
            </a:pPr>
            <a:r>
              <a:rPr lang="en-US" sz="1400"/>
              <a:t>IBVA Business Use Cases (approx. 5)</a:t>
            </a:r>
          </a:p>
          <a:p>
            <a:pPr lvl="2">
              <a:lnSpc>
                <a:spcPct val="80000"/>
              </a:lnSpc>
              <a:buSzPct val="75000"/>
            </a:pPr>
            <a:r>
              <a:rPr lang="en-US" sz="1400"/>
              <a:t>System Use Cases / Task Specifications (approx. 21)</a:t>
            </a:r>
          </a:p>
          <a:p>
            <a:pPr lvl="2">
              <a:lnSpc>
                <a:spcPct val="80000"/>
              </a:lnSpc>
              <a:buSzPct val="75000"/>
            </a:pPr>
            <a:r>
              <a:rPr lang="en-US" sz="1400"/>
              <a:t>Other?</a:t>
            </a:r>
          </a:p>
          <a:p>
            <a:pPr lvl="1">
              <a:lnSpc>
                <a:spcPct val="80000"/>
              </a:lnSpc>
              <a:buSzPct val="75000"/>
            </a:pPr>
            <a:r>
              <a:rPr lang="en-US" b="1"/>
              <a:t>Understand other requirements and activity </a:t>
            </a:r>
          </a:p>
          <a:p>
            <a:pPr lvl="2">
              <a:lnSpc>
                <a:spcPct val="80000"/>
              </a:lnSpc>
              <a:buSzPct val="75000"/>
            </a:pPr>
            <a:r>
              <a:rPr lang="en-US" sz="1400"/>
              <a:t>Scripting and reporting needs</a:t>
            </a:r>
          </a:p>
          <a:p>
            <a:pPr lvl="2">
              <a:lnSpc>
                <a:spcPct val="80000"/>
              </a:lnSpc>
              <a:buSzPct val="75000"/>
            </a:pPr>
            <a:r>
              <a:rPr lang="en-US" sz="1400"/>
              <a:t>Non-Functional requirements  </a:t>
            </a:r>
          </a:p>
          <a:p>
            <a:pPr lvl="2">
              <a:lnSpc>
                <a:spcPct val="80000"/>
              </a:lnSpc>
              <a:buSzPct val="75000"/>
            </a:pPr>
            <a:r>
              <a:rPr lang="en-US" sz="1400"/>
              <a:t>Standards  </a:t>
            </a:r>
          </a:p>
          <a:p>
            <a:pPr lvl="1">
              <a:lnSpc>
                <a:spcPct val="80000"/>
              </a:lnSpc>
              <a:buSzPct val="75000"/>
            </a:pPr>
            <a:r>
              <a:rPr lang="en-US" sz="1400" b="1"/>
              <a:t>Address Pilot and Tool Concerns documented </a:t>
            </a:r>
          </a:p>
          <a:p>
            <a:pPr lvl="2">
              <a:lnSpc>
                <a:spcPct val="80000"/>
              </a:lnSpc>
              <a:buSzPct val="75000"/>
            </a:pPr>
            <a:r>
              <a:rPr lang="en-US" sz="1400"/>
              <a:t>June 25, 2010 email including SDW Technical Challenges document and MRMv2 Functional and Technical Requirements document </a:t>
            </a:r>
          </a:p>
          <a:p>
            <a:pPr lvl="2">
              <a:lnSpc>
                <a:spcPct val="80000"/>
              </a:lnSpc>
              <a:buSzPct val="75000"/>
            </a:pPr>
            <a:endParaRPr lang="en-US" sz="140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3"/>
          <p:cNvSpPr>
            <a:spLocks noGrp="1"/>
          </p:cNvSpPr>
          <p:nvPr>
            <p:ph type="sldNum" sz="quarter" idx="10"/>
          </p:nvPr>
        </p:nvSpPr>
        <p:spPr>
          <a:noFill/>
          <a:ln/>
        </p:spPr>
        <p:txBody>
          <a:bodyPr/>
          <a:lstStyle/>
          <a:p>
            <a:fld id="{56A6F3F6-2AA0-5445-A903-460D8AA18453}" type="slidenum">
              <a:rPr lang="en-GB"/>
              <a:pPr/>
              <a:t>61</a:t>
            </a:fld>
            <a:endParaRPr lang="en-GB"/>
          </a:p>
        </p:txBody>
      </p:sp>
      <p:sp>
        <p:nvSpPr>
          <p:cNvPr id="94211" name="Text Box 2"/>
          <p:cNvSpPr txBox="1">
            <a:spLocks noChangeArrowheads="1"/>
          </p:cNvSpPr>
          <p:nvPr/>
        </p:nvSpPr>
        <p:spPr bwMode="auto">
          <a:xfrm>
            <a:off x="214313" y="1376363"/>
            <a:ext cx="8667750" cy="4697412"/>
          </a:xfrm>
          <a:prstGeom prst="rect">
            <a:avLst/>
          </a:prstGeom>
          <a:noFill/>
          <a:ln w="6350">
            <a:noFill/>
            <a:miter lim="800000"/>
            <a:headEnd/>
            <a:tailEnd/>
          </a:ln>
        </p:spPr>
        <p:txBody>
          <a:bodyPr>
            <a:prstTxWarp prst="textNoShape">
              <a:avLst/>
            </a:prstTxWarp>
            <a:spAutoFit/>
          </a:bodyPr>
          <a:lstStyle/>
          <a:p>
            <a:pPr marL="1208088" indent="-1208088" algn="l">
              <a:lnSpc>
                <a:spcPct val="100000"/>
              </a:lnSpc>
              <a:spcBef>
                <a:spcPct val="95000"/>
              </a:spcBef>
              <a:buClrTx/>
              <a:buFontTx/>
              <a:buNone/>
            </a:pPr>
            <a:r>
              <a:rPr lang="en-CA" sz="1600" dirty="0">
                <a:solidFill>
                  <a:srgbClr val="000000"/>
                </a:solidFill>
                <a:latin typeface="Lucida Sans Unicode" charset="0"/>
                <a:ea typeface="Arial Unicode MS" charset="0"/>
                <a:cs typeface="Arial Unicode MS" charset="0"/>
              </a:rPr>
              <a:t>June 2006: MISA/ASIM Canada Board approves initiation of MRMv2 Project.  Assigns responsibility to MISA Ontario to execute/lead project.</a:t>
            </a:r>
          </a:p>
          <a:p>
            <a:pPr marL="1208088" indent="-1208088" algn="l">
              <a:lnSpc>
                <a:spcPct val="100000"/>
              </a:lnSpc>
              <a:spcBef>
                <a:spcPct val="95000"/>
              </a:spcBef>
              <a:buClrTx/>
              <a:buFontTx/>
              <a:buNone/>
            </a:pPr>
            <a:r>
              <a:rPr lang="en-CA" sz="1600" dirty="0">
                <a:solidFill>
                  <a:srgbClr val="000000"/>
                </a:solidFill>
                <a:latin typeface="Lucida Sans Unicode" charset="0"/>
                <a:ea typeface="Arial Unicode MS" charset="0"/>
                <a:cs typeface="Arial Unicode MS" charset="0"/>
              </a:rPr>
              <a:t>November 2007: RFI issued to vendor community seeking MRMv2 solution consisting of four components: 1. MRM in modeling tool; 2. End user software tool; 3. MRM website and 4. Training material and course delivery</a:t>
            </a:r>
          </a:p>
          <a:p>
            <a:pPr marL="1208088" indent="-1208088" algn="l">
              <a:lnSpc>
                <a:spcPct val="100000"/>
              </a:lnSpc>
              <a:spcBef>
                <a:spcPct val="95000"/>
              </a:spcBef>
              <a:buClrTx/>
              <a:buFontTx/>
              <a:buNone/>
            </a:pPr>
            <a:r>
              <a:rPr lang="en-CA" sz="1600" dirty="0">
                <a:solidFill>
                  <a:srgbClr val="000000"/>
                </a:solidFill>
                <a:latin typeface="Lucida Sans Unicode" charset="0"/>
                <a:ea typeface="Arial Unicode MS" charset="0"/>
                <a:cs typeface="Arial Unicode MS" charset="0"/>
              </a:rPr>
              <a:t>January 2008: Four responses received to RFI, including IBM</a:t>
            </a:r>
          </a:p>
          <a:p>
            <a:pPr marL="1208088" indent="-1208088" algn="l">
              <a:lnSpc>
                <a:spcPct val="100000"/>
              </a:lnSpc>
              <a:spcBef>
                <a:spcPct val="95000"/>
              </a:spcBef>
              <a:buClrTx/>
              <a:buFontTx/>
              <a:buNone/>
            </a:pPr>
            <a:r>
              <a:rPr lang="en-CA" sz="1600" dirty="0">
                <a:solidFill>
                  <a:srgbClr val="000000"/>
                </a:solidFill>
                <a:latin typeface="Lucida Sans Unicode" charset="0"/>
                <a:ea typeface="Arial Unicode MS" charset="0"/>
                <a:cs typeface="Arial Unicode MS" charset="0"/>
              </a:rPr>
              <a:t>July 2008: Steering Committee approves decision to proceed with IBM proposal and to initiate Business Value Assessment with IBM to further confirm market potential and business requirements</a:t>
            </a:r>
          </a:p>
          <a:p>
            <a:pPr marL="1208088" indent="-1208088" algn="l">
              <a:lnSpc>
                <a:spcPct val="100000"/>
              </a:lnSpc>
              <a:spcBef>
                <a:spcPct val="95000"/>
              </a:spcBef>
              <a:buClrTx/>
              <a:buFontTx/>
              <a:buNone/>
            </a:pPr>
            <a:r>
              <a:rPr lang="en-US" sz="1600" dirty="0">
                <a:solidFill>
                  <a:srgbClr val="000000"/>
                </a:solidFill>
                <a:latin typeface="Lucida Sans Unicode" charset="0"/>
                <a:ea typeface="Arial Unicode MS" charset="0"/>
                <a:cs typeface="Arial Unicode MS" charset="0"/>
              </a:rPr>
              <a:t>August 2008: MISA conducts series of webinars promoting the MRM and reflecting real-life experience in Saint John, Windsor and Toronto</a:t>
            </a:r>
            <a:endParaRPr lang="en-CA" dirty="0">
              <a:solidFill>
                <a:srgbClr val="000000"/>
              </a:solidFill>
              <a:latin typeface="Lucida Sans Unicode" charset="0"/>
              <a:ea typeface="Arial Unicode MS" charset="0"/>
              <a:cs typeface="Arial Unicode MS" charset="0"/>
            </a:endParaRPr>
          </a:p>
          <a:p>
            <a:pPr marL="1208088" indent="-1208088" algn="l">
              <a:lnSpc>
                <a:spcPct val="100000"/>
              </a:lnSpc>
              <a:spcBef>
                <a:spcPct val="95000"/>
              </a:spcBef>
              <a:buClrTx/>
              <a:buFontTx/>
              <a:buNone/>
            </a:pPr>
            <a:r>
              <a:rPr lang="en-CA" sz="1600" dirty="0">
                <a:solidFill>
                  <a:srgbClr val="000000"/>
                </a:solidFill>
                <a:latin typeface="Lucida Sans Unicode" charset="0"/>
                <a:ea typeface="Arial Unicode MS" charset="0"/>
                <a:cs typeface="Arial Unicode MS" charset="0"/>
              </a:rPr>
              <a:t>September-October 2008: IBM and MISA team conduct in-person interviews with municipalities across the country as part of IBVA process</a:t>
            </a:r>
          </a:p>
          <a:p>
            <a:pPr marL="1208088" indent="-1208088" algn="l">
              <a:lnSpc>
                <a:spcPct val="100000"/>
              </a:lnSpc>
              <a:spcBef>
                <a:spcPct val="10000"/>
              </a:spcBef>
              <a:buClrTx/>
              <a:buFontTx/>
              <a:buNone/>
            </a:pPr>
            <a:endParaRPr lang="en-US" sz="1600" dirty="0">
              <a:solidFill>
                <a:srgbClr val="000000"/>
              </a:solidFill>
              <a:latin typeface="Lucida Sans Unicode" charset="0"/>
              <a:ea typeface="Arial Unicode MS" charset="0"/>
              <a:cs typeface="Arial Unicode MS" charset="0"/>
            </a:endParaRPr>
          </a:p>
        </p:txBody>
      </p:sp>
      <p:sp>
        <p:nvSpPr>
          <p:cNvPr id="94212" name="Rectangle 3"/>
          <p:cNvSpPr>
            <a:spLocks noChangeArrowheads="1"/>
          </p:cNvSpPr>
          <p:nvPr/>
        </p:nvSpPr>
        <p:spPr bwMode="auto">
          <a:xfrm>
            <a:off x="719138" y="392113"/>
            <a:ext cx="7885112" cy="858837"/>
          </a:xfrm>
          <a:prstGeom prst="rect">
            <a:avLst/>
          </a:prstGeom>
          <a:noFill/>
          <a:ln w="6350">
            <a:noFill/>
            <a:miter lim="800000"/>
            <a:headEnd/>
            <a:tailEnd/>
          </a:ln>
        </p:spPr>
        <p:txBody>
          <a:bodyPr>
            <a:prstTxWarp prst="textNoShape">
              <a:avLst/>
            </a:prstTxWarp>
            <a:spAutoFit/>
          </a:bodyPr>
          <a:lstStyle/>
          <a:p>
            <a:pPr>
              <a:lnSpc>
                <a:spcPct val="100000"/>
              </a:lnSpc>
              <a:spcBef>
                <a:spcPct val="10000"/>
              </a:spcBef>
              <a:buClrTx/>
              <a:buFontTx/>
              <a:buNone/>
            </a:pPr>
            <a:r>
              <a:rPr kumimoji="1" lang="en-US" sz="2400">
                <a:solidFill>
                  <a:schemeClr val="accent1"/>
                </a:solidFill>
                <a:latin typeface="Lucida Sans Unicode" charset="0"/>
                <a:ea typeface="Arial Unicode MS" charset="0"/>
                <a:cs typeface="Arial Unicode MS" charset="0"/>
              </a:rPr>
              <a:t>The Municipal Reference Model Version 2 (MRM v2)</a:t>
            </a:r>
          </a:p>
          <a:p>
            <a:pPr>
              <a:lnSpc>
                <a:spcPct val="100000"/>
              </a:lnSpc>
              <a:spcBef>
                <a:spcPct val="10000"/>
              </a:spcBef>
              <a:buClrTx/>
              <a:buFontTx/>
              <a:buNone/>
            </a:pPr>
            <a:r>
              <a:rPr kumimoji="1" lang="en-US" sz="2400">
                <a:solidFill>
                  <a:schemeClr val="accent1"/>
                </a:solidFill>
                <a:latin typeface="Lucida Sans Unicode" charset="0"/>
                <a:ea typeface="Arial Unicode MS" charset="0"/>
                <a:cs typeface="Arial Unicode MS" charset="0"/>
              </a:rPr>
              <a:t>Project Milestones</a:t>
            </a:r>
            <a:endParaRPr kumimoji="1" lang="en-CA" sz="2400">
              <a:solidFill>
                <a:schemeClr val="accent1"/>
              </a:solidFill>
              <a:latin typeface="Lucida Sans Unicode" charset="0"/>
              <a:ea typeface="Arial Unicode MS" charset="0"/>
              <a:cs typeface="Arial Unicode MS"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3"/>
          <p:cNvSpPr>
            <a:spLocks noGrp="1"/>
          </p:cNvSpPr>
          <p:nvPr>
            <p:ph type="sldNum" sz="quarter" idx="10"/>
          </p:nvPr>
        </p:nvSpPr>
        <p:spPr>
          <a:noFill/>
          <a:ln/>
        </p:spPr>
        <p:txBody>
          <a:bodyPr/>
          <a:lstStyle/>
          <a:p>
            <a:fld id="{51D41AB1-42AB-9449-A00B-4B144C22A92C}" type="slidenum">
              <a:rPr lang="en-GB"/>
              <a:pPr/>
              <a:t>62</a:t>
            </a:fld>
            <a:endParaRPr lang="en-GB"/>
          </a:p>
        </p:txBody>
      </p:sp>
      <p:sp>
        <p:nvSpPr>
          <p:cNvPr id="96259" name="Text Box 2"/>
          <p:cNvSpPr txBox="1">
            <a:spLocks noChangeArrowheads="1"/>
          </p:cNvSpPr>
          <p:nvPr/>
        </p:nvSpPr>
        <p:spPr bwMode="auto">
          <a:xfrm>
            <a:off x="214313" y="1208088"/>
            <a:ext cx="8667750" cy="5348287"/>
          </a:xfrm>
          <a:prstGeom prst="rect">
            <a:avLst/>
          </a:prstGeom>
          <a:noFill/>
          <a:ln w="6350">
            <a:noFill/>
            <a:miter lim="800000"/>
            <a:headEnd/>
            <a:tailEnd/>
          </a:ln>
        </p:spPr>
        <p:txBody>
          <a:bodyPr>
            <a:prstTxWarp prst="textNoShape">
              <a:avLst/>
            </a:prstTxWarp>
            <a:spAutoFit/>
          </a:bodyPr>
          <a:lstStyle/>
          <a:p>
            <a:pPr marL="1208088" indent="-1208088" algn="l">
              <a:lnSpc>
                <a:spcPct val="100000"/>
              </a:lnSpc>
              <a:spcBef>
                <a:spcPct val="10000"/>
              </a:spcBef>
              <a:buClrTx/>
              <a:buFontTx/>
              <a:buNone/>
            </a:pPr>
            <a:r>
              <a:rPr lang="en-US" sz="1600" dirty="0">
                <a:solidFill>
                  <a:srgbClr val="000000"/>
                </a:solidFill>
                <a:latin typeface="Lucida Sans Unicode" charset="0"/>
                <a:ea typeface="Arial Unicode MS" charset="0"/>
                <a:cs typeface="Arial Unicode MS" charset="0"/>
              </a:rPr>
              <a:t>January 2009: IBVA Report Complete, substantial municipal interest confirmed from across the country.  IBM presents “proof of concept” illustrating how RFI objectives can be delivered using IBM tools.</a:t>
            </a:r>
          </a:p>
          <a:p>
            <a:pPr marL="1208088" indent="-1208088" algn="l">
              <a:lnSpc>
                <a:spcPct val="100000"/>
              </a:lnSpc>
              <a:spcBef>
                <a:spcPct val="10000"/>
              </a:spcBef>
              <a:buClrTx/>
              <a:buFontTx/>
              <a:buNone/>
            </a:pPr>
            <a:endParaRPr lang="en-US" sz="1600" dirty="0">
              <a:solidFill>
                <a:srgbClr val="000000"/>
              </a:solidFill>
              <a:latin typeface="Lucida Sans Unicode" charset="0"/>
              <a:ea typeface="Arial Unicode MS" charset="0"/>
              <a:cs typeface="Arial Unicode MS" charset="0"/>
            </a:endParaRPr>
          </a:p>
          <a:p>
            <a:pPr marL="1208088" indent="-1208088" algn="l">
              <a:lnSpc>
                <a:spcPct val="100000"/>
              </a:lnSpc>
              <a:spcBef>
                <a:spcPct val="10000"/>
              </a:spcBef>
              <a:buClrTx/>
              <a:buFontTx/>
              <a:buNone/>
            </a:pPr>
            <a:r>
              <a:rPr lang="en-US" sz="1600" dirty="0">
                <a:solidFill>
                  <a:srgbClr val="000000"/>
                </a:solidFill>
                <a:latin typeface="Lucida Sans Unicode" charset="0"/>
                <a:ea typeface="Arial Unicode MS" charset="0"/>
                <a:cs typeface="Arial Unicode MS" charset="0"/>
              </a:rPr>
              <a:t>April 2009: MISA/IBM negotiate framework for IBM participation in MRMv2</a:t>
            </a:r>
          </a:p>
          <a:p>
            <a:pPr marL="1208088" indent="-1208088" algn="l">
              <a:lnSpc>
                <a:spcPct val="100000"/>
              </a:lnSpc>
              <a:spcBef>
                <a:spcPct val="10000"/>
              </a:spcBef>
              <a:buClrTx/>
              <a:buFontTx/>
              <a:buNone/>
            </a:pPr>
            <a:endParaRPr lang="en-US" sz="1600" dirty="0">
              <a:solidFill>
                <a:srgbClr val="000000"/>
              </a:solidFill>
              <a:latin typeface="Lucida Sans Unicode" charset="0"/>
              <a:ea typeface="Arial Unicode MS" charset="0"/>
              <a:cs typeface="Arial Unicode MS" charset="0"/>
            </a:endParaRPr>
          </a:p>
          <a:p>
            <a:pPr marL="1208088" indent="-1208088" algn="l">
              <a:lnSpc>
                <a:spcPct val="100000"/>
              </a:lnSpc>
              <a:spcBef>
                <a:spcPct val="10000"/>
              </a:spcBef>
              <a:buClrTx/>
              <a:buFontTx/>
              <a:buNone/>
            </a:pPr>
            <a:r>
              <a:rPr lang="en-US" sz="1600" dirty="0">
                <a:solidFill>
                  <a:srgbClr val="000000"/>
                </a:solidFill>
                <a:latin typeface="Lucida Sans Unicode" charset="0"/>
                <a:ea typeface="Arial Unicode MS" charset="0"/>
                <a:cs typeface="Arial Unicode MS" charset="0"/>
              </a:rPr>
              <a:t>May 2009: </a:t>
            </a:r>
            <a:r>
              <a:rPr lang="en-CA" sz="1600" dirty="0">
                <a:solidFill>
                  <a:srgbClr val="000000"/>
                </a:solidFill>
                <a:latin typeface="Lucida Sans Unicode" charset="0"/>
                <a:ea typeface="Arial Unicode MS" charset="0"/>
                <a:cs typeface="Arial Unicode MS" charset="0"/>
              </a:rPr>
              <a:t>Start detail design with the City of Toronto</a:t>
            </a:r>
            <a:br>
              <a:rPr lang="en-CA" sz="1600" dirty="0">
                <a:solidFill>
                  <a:srgbClr val="000000"/>
                </a:solidFill>
                <a:latin typeface="Lucida Sans Unicode" charset="0"/>
                <a:ea typeface="Arial Unicode MS" charset="0"/>
                <a:cs typeface="Arial Unicode MS" charset="0"/>
              </a:rPr>
            </a:br>
            <a:r>
              <a:rPr lang="en-CA" sz="1600" dirty="0">
                <a:solidFill>
                  <a:srgbClr val="000000"/>
                </a:solidFill>
                <a:latin typeface="Lucida Sans Unicode" charset="0"/>
                <a:ea typeface="Arial Unicode MS" charset="0"/>
                <a:cs typeface="Arial Unicode MS" charset="0"/>
              </a:rPr>
              <a:t>Process initiated to raise the required funds from municipalities known to be interested.</a:t>
            </a:r>
          </a:p>
          <a:p>
            <a:pPr marL="1208088" indent="-1208088" algn="l">
              <a:lnSpc>
                <a:spcPct val="100000"/>
              </a:lnSpc>
              <a:spcBef>
                <a:spcPct val="10000"/>
              </a:spcBef>
              <a:buClrTx/>
              <a:buFontTx/>
              <a:buNone/>
            </a:pPr>
            <a:endParaRPr lang="en-CA" sz="1600" dirty="0">
              <a:solidFill>
                <a:srgbClr val="000000"/>
              </a:solidFill>
              <a:latin typeface="Lucida Sans Unicode" charset="0"/>
              <a:ea typeface="Arial Unicode MS" charset="0"/>
              <a:cs typeface="Arial Unicode MS" charset="0"/>
            </a:endParaRPr>
          </a:p>
          <a:p>
            <a:pPr marL="1208088" indent="-1208088" algn="l">
              <a:lnSpc>
                <a:spcPct val="100000"/>
              </a:lnSpc>
              <a:spcBef>
                <a:spcPct val="10000"/>
              </a:spcBef>
              <a:buClrTx/>
              <a:buFontTx/>
              <a:buNone/>
            </a:pPr>
            <a:r>
              <a:rPr lang="en-CA" sz="1600" dirty="0">
                <a:solidFill>
                  <a:srgbClr val="000000"/>
                </a:solidFill>
                <a:latin typeface="Lucida Sans Unicode" charset="0"/>
                <a:ea typeface="Arial Unicode MS" charset="0"/>
                <a:cs typeface="Arial Unicode MS" charset="0"/>
              </a:rPr>
              <a:t>October, 2009</a:t>
            </a:r>
            <a:r>
              <a:rPr lang="en-CA" sz="1600" i="1" dirty="0">
                <a:solidFill>
                  <a:srgbClr val="000000"/>
                </a:solidFill>
                <a:latin typeface="Lucida Sans Unicode" charset="0"/>
                <a:ea typeface="Arial Unicode MS" charset="0"/>
                <a:cs typeface="Arial Unicode MS" charset="0"/>
              </a:rPr>
              <a:t>: </a:t>
            </a:r>
            <a:r>
              <a:rPr lang="en-CA" sz="1600" dirty="0">
                <a:solidFill>
                  <a:srgbClr val="000000"/>
                </a:solidFill>
                <a:latin typeface="Lucida Sans Unicode" charset="0"/>
                <a:ea typeface="Arial Unicode MS" charset="0"/>
                <a:cs typeface="Arial Unicode MS" charset="0"/>
              </a:rPr>
              <a:t>MISA enters into Agreement with IBM to develop MRMv2 solution</a:t>
            </a:r>
          </a:p>
          <a:p>
            <a:pPr marL="1665288" lvl="1" indent="-342900" algn="l">
              <a:lnSpc>
                <a:spcPct val="100000"/>
              </a:lnSpc>
              <a:spcBef>
                <a:spcPct val="10000"/>
              </a:spcBef>
              <a:buClrTx/>
              <a:buFontTx/>
              <a:buChar char="•"/>
            </a:pPr>
            <a:r>
              <a:rPr lang="en-US" sz="1600" dirty="0">
                <a:solidFill>
                  <a:srgbClr val="000000"/>
                </a:solidFill>
                <a:latin typeface="Lucida Sans Unicode" charset="0"/>
                <a:ea typeface="Arial Unicode MS" charset="0"/>
                <a:cs typeface="Arial Unicode MS" charset="0"/>
              </a:rPr>
              <a:t>Negotiating parallel relationship agreement with KPMG to provide advisory services</a:t>
            </a:r>
          </a:p>
          <a:p>
            <a:pPr marL="1665288" lvl="1" indent="-342900" algn="l">
              <a:lnSpc>
                <a:spcPct val="100000"/>
              </a:lnSpc>
              <a:spcBef>
                <a:spcPct val="10000"/>
              </a:spcBef>
              <a:buClrTx/>
              <a:buFontTx/>
              <a:buChar char="•"/>
            </a:pPr>
            <a:r>
              <a:rPr lang="en-US" sz="1600" dirty="0">
                <a:solidFill>
                  <a:srgbClr val="000000"/>
                </a:solidFill>
                <a:latin typeface="Lucida Sans Unicode" charset="0"/>
                <a:ea typeface="Arial Unicode MS" charset="0"/>
                <a:cs typeface="Arial Unicode MS" charset="0"/>
              </a:rPr>
              <a:t>$325,000 raised from municipalities for MRMv2 program</a:t>
            </a:r>
          </a:p>
          <a:p>
            <a:pPr marL="1665288" lvl="1" indent="-342900" algn="l">
              <a:lnSpc>
                <a:spcPct val="100000"/>
              </a:lnSpc>
              <a:spcBef>
                <a:spcPct val="10000"/>
              </a:spcBef>
              <a:buClrTx/>
              <a:buFontTx/>
              <a:buChar char="•"/>
            </a:pPr>
            <a:r>
              <a:rPr lang="en-US" sz="1600" dirty="0">
                <a:solidFill>
                  <a:srgbClr val="000000"/>
                </a:solidFill>
                <a:latin typeface="Lucida Sans Unicode" charset="0"/>
              </a:rPr>
              <a:t>Prototype solution approved by Steering Committee</a:t>
            </a:r>
          </a:p>
          <a:p>
            <a:pPr marL="1208088" indent="-1208088" algn="l">
              <a:lnSpc>
                <a:spcPct val="100000"/>
              </a:lnSpc>
              <a:spcBef>
                <a:spcPct val="10000"/>
              </a:spcBef>
              <a:buClrTx/>
              <a:buFontTx/>
              <a:buChar char="•"/>
            </a:pPr>
            <a:endParaRPr lang="en-US" sz="1600" dirty="0">
              <a:solidFill>
                <a:srgbClr val="000000"/>
              </a:solidFill>
              <a:latin typeface="Lucida Sans Unicode" charset="0"/>
              <a:ea typeface="Arial Unicode MS" charset="0"/>
              <a:cs typeface="Arial Unicode MS" charset="0"/>
            </a:endParaRPr>
          </a:p>
          <a:p>
            <a:pPr marL="1208088" indent="-1208088" algn="l">
              <a:lnSpc>
                <a:spcPct val="100000"/>
              </a:lnSpc>
              <a:spcBef>
                <a:spcPct val="10000"/>
              </a:spcBef>
              <a:buClrTx/>
              <a:buFontTx/>
              <a:buNone/>
            </a:pPr>
            <a:r>
              <a:rPr lang="en-US" sz="1600" dirty="0">
                <a:solidFill>
                  <a:srgbClr val="000000"/>
                </a:solidFill>
                <a:latin typeface="Lucida Sans Unicode" charset="0"/>
                <a:ea typeface="Arial Unicode MS" charset="0"/>
                <a:cs typeface="Arial Unicode MS" charset="0"/>
              </a:rPr>
              <a:t>December 2009: Basic design complete</a:t>
            </a:r>
          </a:p>
          <a:p>
            <a:pPr marL="1665288" lvl="1" indent="-342900" algn="l">
              <a:lnSpc>
                <a:spcPct val="100000"/>
              </a:lnSpc>
              <a:spcBef>
                <a:spcPct val="10000"/>
              </a:spcBef>
              <a:buClrTx/>
              <a:buFontTx/>
              <a:buChar char="•"/>
            </a:pPr>
            <a:r>
              <a:rPr lang="en-US" sz="1600" dirty="0">
                <a:solidFill>
                  <a:srgbClr val="000000"/>
                </a:solidFill>
                <a:latin typeface="Lucida Sans Unicode" charset="0"/>
                <a:ea typeface="Arial Unicode MS" charset="0"/>
                <a:cs typeface="Arial Unicode MS" charset="0"/>
              </a:rPr>
              <a:t>Tool to be piloted by four municipalities</a:t>
            </a:r>
          </a:p>
          <a:p>
            <a:pPr marL="1665288" lvl="1" indent="-342900" algn="l">
              <a:lnSpc>
                <a:spcPct val="100000"/>
              </a:lnSpc>
              <a:spcBef>
                <a:spcPct val="10000"/>
              </a:spcBef>
              <a:buClrTx/>
              <a:buFontTx/>
              <a:buChar char="•"/>
            </a:pPr>
            <a:r>
              <a:rPr lang="en-US" sz="1600" dirty="0">
                <a:solidFill>
                  <a:srgbClr val="000000"/>
                </a:solidFill>
                <a:latin typeface="Lucida Sans Unicode" charset="0"/>
                <a:ea typeface="Arial Unicode MS" charset="0"/>
                <a:cs typeface="Arial Unicode MS" charset="0"/>
              </a:rPr>
              <a:t>Full release scheduled for mid-2010</a:t>
            </a:r>
          </a:p>
          <a:p>
            <a:pPr marL="1208088" indent="-1208088" algn="l">
              <a:lnSpc>
                <a:spcPct val="100000"/>
              </a:lnSpc>
              <a:spcBef>
                <a:spcPct val="10000"/>
              </a:spcBef>
              <a:buClrTx/>
              <a:buFontTx/>
              <a:buNone/>
            </a:pPr>
            <a:endParaRPr lang="en-US" i="1" dirty="0">
              <a:solidFill>
                <a:srgbClr val="000000"/>
              </a:solidFill>
              <a:latin typeface="Lucida Sans Unicode" charset="0"/>
              <a:ea typeface="Arial Unicode MS" charset="0"/>
              <a:cs typeface="Arial Unicode MS" charset="0"/>
            </a:endParaRPr>
          </a:p>
        </p:txBody>
      </p:sp>
      <p:sp>
        <p:nvSpPr>
          <p:cNvPr id="96260" name="Rectangle 3"/>
          <p:cNvSpPr>
            <a:spLocks noChangeArrowheads="1"/>
          </p:cNvSpPr>
          <p:nvPr/>
        </p:nvSpPr>
        <p:spPr bwMode="auto">
          <a:xfrm>
            <a:off x="719138" y="403225"/>
            <a:ext cx="7885112" cy="858838"/>
          </a:xfrm>
          <a:prstGeom prst="rect">
            <a:avLst/>
          </a:prstGeom>
          <a:noFill/>
          <a:ln w="6350">
            <a:noFill/>
            <a:miter lim="800000"/>
            <a:headEnd/>
            <a:tailEnd/>
          </a:ln>
        </p:spPr>
        <p:txBody>
          <a:bodyPr>
            <a:prstTxWarp prst="textNoShape">
              <a:avLst/>
            </a:prstTxWarp>
            <a:spAutoFit/>
          </a:bodyPr>
          <a:lstStyle/>
          <a:p>
            <a:pPr>
              <a:lnSpc>
                <a:spcPct val="100000"/>
              </a:lnSpc>
              <a:spcBef>
                <a:spcPct val="10000"/>
              </a:spcBef>
              <a:buClrTx/>
              <a:buFontTx/>
              <a:buNone/>
            </a:pPr>
            <a:r>
              <a:rPr kumimoji="1" lang="en-US" sz="2400">
                <a:solidFill>
                  <a:schemeClr val="accent1"/>
                </a:solidFill>
                <a:latin typeface="Lucida Sans Unicode" charset="0"/>
                <a:ea typeface="Arial Unicode MS" charset="0"/>
                <a:cs typeface="Arial Unicode MS" charset="0"/>
              </a:rPr>
              <a:t>The Municipal Reference Model Version 2 (MRM v2)</a:t>
            </a:r>
          </a:p>
          <a:p>
            <a:pPr>
              <a:lnSpc>
                <a:spcPct val="100000"/>
              </a:lnSpc>
              <a:spcBef>
                <a:spcPct val="10000"/>
              </a:spcBef>
              <a:buClrTx/>
              <a:buFontTx/>
              <a:buNone/>
            </a:pPr>
            <a:r>
              <a:rPr kumimoji="1" lang="en-US" sz="2400">
                <a:solidFill>
                  <a:schemeClr val="accent1"/>
                </a:solidFill>
                <a:latin typeface="Lucida Sans Unicode" charset="0"/>
                <a:ea typeface="Arial Unicode MS" charset="0"/>
                <a:cs typeface="Arial Unicode MS" charset="0"/>
              </a:rPr>
              <a:t>Project Milestones (Continued)</a:t>
            </a:r>
            <a:endParaRPr kumimoji="1" lang="en-CA" sz="2400">
              <a:solidFill>
                <a:schemeClr val="accent1"/>
              </a:solidFill>
              <a:latin typeface="Lucida Sans Unicode" charset="0"/>
              <a:ea typeface="Arial Unicode MS" charset="0"/>
              <a:cs typeface="Arial Unicode MS"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1"/>
          <p:cNvSpPr>
            <a:spLocks noGrp="1"/>
          </p:cNvSpPr>
          <p:nvPr>
            <p:ph type="sldNum" sz="quarter" idx="10"/>
          </p:nvPr>
        </p:nvSpPr>
        <p:spPr>
          <a:noFill/>
          <a:ln/>
        </p:spPr>
        <p:txBody>
          <a:bodyPr/>
          <a:lstStyle/>
          <a:p>
            <a:fld id="{AD39C415-BA2D-1245-AD70-C9477FA038A3}" type="slidenum">
              <a:rPr lang="en-GB"/>
              <a:pPr/>
              <a:t>63</a:t>
            </a:fld>
            <a:endParaRPr lang="en-GB"/>
          </a:p>
        </p:txBody>
      </p:sp>
      <p:sp>
        <p:nvSpPr>
          <p:cNvPr id="98307" name="Rectangle 2"/>
          <p:cNvSpPr>
            <a:spLocks noChangeArrowheads="1"/>
          </p:cNvSpPr>
          <p:nvPr/>
        </p:nvSpPr>
        <p:spPr bwMode="auto">
          <a:xfrm>
            <a:off x="241300" y="377825"/>
            <a:ext cx="8647113" cy="527050"/>
          </a:xfrm>
          <a:prstGeom prst="rect">
            <a:avLst/>
          </a:prstGeom>
          <a:noFill/>
          <a:ln w="9525">
            <a:noFill/>
            <a:miter lim="800000"/>
            <a:headEnd/>
            <a:tailEnd/>
          </a:ln>
        </p:spPr>
        <p:txBody>
          <a:bodyPr>
            <a:prstTxWarp prst="textNoShape">
              <a:avLst/>
            </a:prstTxWarp>
          </a:bodyPr>
          <a:lstStyle/>
          <a:p>
            <a:pPr>
              <a:lnSpc>
                <a:spcPct val="100000"/>
              </a:lnSpc>
              <a:buClrTx/>
              <a:buFontTx/>
              <a:buNone/>
            </a:pPr>
            <a:r>
              <a:rPr lang="en-US" sz="2400">
                <a:solidFill>
                  <a:schemeClr val="accent1"/>
                </a:solidFill>
              </a:rPr>
              <a:t>IBVA Process and Objectives</a:t>
            </a:r>
          </a:p>
        </p:txBody>
      </p:sp>
      <p:sp>
        <p:nvSpPr>
          <p:cNvPr id="98308" name="Text Box 3"/>
          <p:cNvSpPr txBox="1">
            <a:spLocks noChangeArrowheads="1"/>
          </p:cNvSpPr>
          <p:nvPr/>
        </p:nvSpPr>
        <p:spPr bwMode="auto">
          <a:xfrm>
            <a:off x="228600" y="990600"/>
            <a:ext cx="1981200" cy="5257800"/>
          </a:xfrm>
          <a:prstGeom prst="rect">
            <a:avLst/>
          </a:prstGeom>
          <a:solidFill>
            <a:srgbClr val="FFFF99">
              <a:alpha val="50980"/>
            </a:srgbClr>
          </a:solidFill>
          <a:ln w="9525">
            <a:noFill/>
            <a:miter lim="800000"/>
            <a:headEnd/>
            <a:tailEnd/>
          </a:ln>
        </p:spPr>
        <p:txBody>
          <a:bodyPr>
            <a:prstTxWarp prst="textNoShape">
              <a:avLst/>
            </a:prstTxWarp>
          </a:bodyPr>
          <a:lstStyle/>
          <a:p>
            <a:pPr marL="117475" indent="-117475" algn="l">
              <a:lnSpc>
                <a:spcPct val="100000"/>
              </a:lnSpc>
              <a:spcAft>
                <a:spcPct val="25000"/>
              </a:spcAft>
            </a:pPr>
            <a:r>
              <a:rPr lang="en-US" sz="2000"/>
              <a:t>MISA requested information to satisfy four major needs:</a:t>
            </a:r>
          </a:p>
          <a:p>
            <a:pPr marL="117475" indent="-117475" algn="l">
              <a:lnSpc>
                <a:spcPct val="100000"/>
              </a:lnSpc>
              <a:spcAft>
                <a:spcPct val="25000"/>
              </a:spcAft>
              <a:buFont typeface="Wingdings" charset="2"/>
              <a:buChar char="§"/>
            </a:pPr>
            <a:r>
              <a:rPr lang="en-US"/>
              <a:t>MRM Reference Model Meta Model in Modeling Tool</a:t>
            </a:r>
          </a:p>
          <a:p>
            <a:pPr marL="117475" indent="-117475" algn="l">
              <a:lnSpc>
                <a:spcPct val="100000"/>
              </a:lnSpc>
              <a:spcAft>
                <a:spcPct val="25000"/>
              </a:spcAft>
              <a:buFont typeface="Wingdings" charset="2"/>
              <a:buChar char="§"/>
            </a:pPr>
            <a:r>
              <a:rPr lang="en-US"/>
              <a:t>MRM End User Tool</a:t>
            </a:r>
          </a:p>
          <a:p>
            <a:pPr marL="117475" indent="-117475" algn="l">
              <a:lnSpc>
                <a:spcPct val="100000"/>
              </a:lnSpc>
              <a:spcAft>
                <a:spcPct val="25000"/>
              </a:spcAft>
              <a:buFont typeface="Wingdings" charset="2"/>
              <a:buChar char="§"/>
            </a:pPr>
            <a:r>
              <a:rPr lang="en-US"/>
              <a:t>MRM Web Site</a:t>
            </a:r>
          </a:p>
          <a:p>
            <a:pPr marL="117475" indent="-117475" algn="l">
              <a:lnSpc>
                <a:spcPct val="100000"/>
              </a:lnSpc>
              <a:spcAft>
                <a:spcPct val="25000"/>
              </a:spcAft>
              <a:buFont typeface="Wingdings" charset="2"/>
              <a:buChar char="§"/>
            </a:pPr>
            <a:r>
              <a:rPr lang="en-US"/>
              <a:t>MRM Training (Training Material and Course Delivery)</a:t>
            </a:r>
          </a:p>
        </p:txBody>
      </p:sp>
      <p:sp>
        <p:nvSpPr>
          <p:cNvPr id="98309" name="Text Box 4"/>
          <p:cNvSpPr txBox="1">
            <a:spLocks noChangeArrowheads="1"/>
          </p:cNvSpPr>
          <p:nvPr/>
        </p:nvSpPr>
        <p:spPr bwMode="auto">
          <a:xfrm>
            <a:off x="6629400" y="990600"/>
            <a:ext cx="2209800" cy="2438400"/>
          </a:xfrm>
          <a:prstGeom prst="rect">
            <a:avLst/>
          </a:prstGeom>
          <a:solidFill>
            <a:srgbClr val="00FF00">
              <a:alpha val="20000"/>
            </a:srgbClr>
          </a:solidFill>
          <a:ln w="9525">
            <a:noFill/>
            <a:miter lim="800000"/>
            <a:headEnd/>
            <a:tailEnd/>
          </a:ln>
        </p:spPr>
        <p:txBody>
          <a:bodyPr>
            <a:prstTxWarp prst="textNoShape">
              <a:avLst/>
            </a:prstTxWarp>
          </a:bodyPr>
          <a:lstStyle/>
          <a:p>
            <a:pPr marL="115888" indent="-115888" algn="l">
              <a:lnSpc>
                <a:spcPct val="100000"/>
              </a:lnSpc>
              <a:spcAft>
                <a:spcPct val="25000"/>
              </a:spcAft>
            </a:pPr>
            <a:r>
              <a:rPr lang="en-US"/>
              <a:t>IBVA as time-boxed planning study:</a:t>
            </a:r>
          </a:p>
          <a:p>
            <a:pPr marL="115888" indent="-115888" algn="l">
              <a:lnSpc>
                <a:spcPct val="100000"/>
              </a:lnSpc>
              <a:spcAft>
                <a:spcPct val="25000"/>
              </a:spcAft>
              <a:buFont typeface="Wingdings" charset="2"/>
              <a:buChar char="§"/>
            </a:pPr>
            <a:r>
              <a:rPr lang="en-US" sz="1600"/>
              <a:t>Business needs / use cases</a:t>
            </a:r>
          </a:p>
          <a:p>
            <a:pPr marL="115888" indent="-115888" algn="l">
              <a:lnSpc>
                <a:spcPct val="100000"/>
              </a:lnSpc>
              <a:spcAft>
                <a:spcPct val="25000"/>
              </a:spcAft>
              <a:buFont typeface="Wingdings" charset="2"/>
              <a:buChar char="§"/>
            </a:pPr>
            <a:r>
              <a:rPr lang="en-US" sz="1600"/>
              <a:t>Platform alternatives and options</a:t>
            </a:r>
          </a:p>
          <a:p>
            <a:pPr marL="115888" indent="-115888" algn="l">
              <a:lnSpc>
                <a:spcPct val="100000"/>
              </a:lnSpc>
              <a:spcAft>
                <a:spcPct val="25000"/>
              </a:spcAft>
              <a:buFont typeface="Wingdings" charset="2"/>
              <a:buChar char="§"/>
            </a:pPr>
            <a:r>
              <a:rPr lang="en-US" sz="1600"/>
              <a:t>Business value</a:t>
            </a:r>
          </a:p>
          <a:p>
            <a:pPr marL="115888" indent="-115888" algn="l">
              <a:lnSpc>
                <a:spcPct val="100000"/>
              </a:lnSpc>
              <a:spcAft>
                <a:spcPct val="25000"/>
              </a:spcAft>
              <a:buFont typeface="Wingdings" charset="2"/>
              <a:buChar char="§"/>
            </a:pPr>
            <a:r>
              <a:rPr lang="en-US" sz="1600"/>
              <a:t>Demonstrations</a:t>
            </a:r>
          </a:p>
        </p:txBody>
      </p:sp>
      <p:sp>
        <p:nvSpPr>
          <p:cNvPr id="98310" name="Text Box 5"/>
          <p:cNvSpPr txBox="1">
            <a:spLocks noChangeArrowheads="1"/>
          </p:cNvSpPr>
          <p:nvPr/>
        </p:nvSpPr>
        <p:spPr bwMode="auto">
          <a:xfrm>
            <a:off x="6629400" y="3619500"/>
            <a:ext cx="2209800" cy="2628900"/>
          </a:xfrm>
          <a:prstGeom prst="rect">
            <a:avLst/>
          </a:prstGeom>
          <a:solidFill>
            <a:srgbClr val="FFCCCC">
              <a:alpha val="49019"/>
            </a:srgbClr>
          </a:solidFill>
          <a:ln w="9525">
            <a:noFill/>
            <a:miter lim="800000"/>
            <a:headEnd/>
            <a:tailEnd/>
          </a:ln>
        </p:spPr>
        <p:txBody>
          <a:bodyPr>
            <a:prstTxWarp prst="textNoShape">
              <a:avLst/>
            </a:prstTxWarp>
          </a:bodyPr>
          <a:lstStyle/>
          <a:p>
            <a:pPr marL="115888" indent="-115888" algn="l">
              <a:lnSpc>
                <a:spcPct val="100000"/>
              </a:lnSpc>
              <a:spcAft>
                <a:spcPct val="25000"/>
              </a:spcAft>
            </a:pPr>
            <a:r>
              <a:rPr lang="en-US"/>
              <a:t>Design and deployment</a:t>
            </a:r>
          </a:p>
          <a:p>
            <a:pPr marL="115888" indent="-115888" algn="l">
              <a:lnSpc>
                <a:spcPct val="100000"/>
              </a:lnSpc>
              <a:spcAft>
                <a:spcPct val="25000"/>
              </a:spcAft>
              <a:buFont typeface="Wingdings" charset="2"/>
              <a:buChar char="§"/>
            </a:pPr>
            <a:r>
              <a:rPr lang="en-US" sz="1600"/>
              <a:t>Project proposals / plans</a:t>
            </a:r>
          </a:p>
          <a:p>
            <a:pPr marL="115888" indent="-115888" algn="l">
              <a:lnSpc>
                <a:spcPct val="100000"/>
              </a:lnSpc>
              <a:spcAft>
                <a:spcPct val="25000"/>
              </a:spcAft>
              <a:buFont typeface="Wingdings" charset="2"/>
              <a:buChar char="§"/>
            </a:pPr>
            <a:r>
              <a:rPr lang="en-US" sz="1600"/>
              <a:t>Detailed design models</a:t>
            </a:r>
          </a:p>
          <a:p>
            <a:pPr marL="115888" indent="-115888" algn="l">
              <a:lnSpc>
                <a:spcPct val="100000"/>
              </a:lnSpc>
              <a:spcAft>
                <a:spcPct val="25000"/>
              </a:spcAft>
              <a:buFont typeface="Wingdings" charset="2"/>
              <a:buChar char="§"/>
            </a:pPr>
            <a:r>
              <a:rPr lang="en-US" sz="1600"/>
              <a:t>Structuring and relations between (meta-)models</a:t>
            </a:r>
          </a:p>
        </p:txBody>
      </p:sp>
      <p:sp>
        <p:nvSpPr>
          <p:cNvPr id="98311" name="Text Box 6"/>
          <p:cNvSpPr txBox="1">
            <a:spLocks noChangeArrowheads="1"/>
          </p:cNvSpPr>
          <p:nvPr/>
        </p:nvSpPr>
        <p:spPr bwMode="auto">
          <a:xfrm>
            <a:off x="2590800" y="990600"/>
            <a:ext cx="3429000" cy="5257800"/>
          </a:xfrm>
          <a:prstGeom prst="rect">
            <a:avLst/>
          </a:prstGeom>
          <a:solidFill>
            <a:srgbClr val="CCECFF">
              <a:alpha val="39999"/>
            </a:srgbClr>
          </a:solidFill>
          <a:ln w="9525">
            <a:noFill/>
            <a:miter lim="800000"/>
            <a:headEnd/>
            <a:tailEnd/>
          </a:ln>
        </p:spPr>
        <p:txBody>
          <a:bodyPr>
            <a:prstTxWarp prst="textNoShape">
              <a:avLst/>
            </a:prstTxWarp>
          </a:bodyPr>
          <a:lstStyle/>
          <a:p>
            <a:pPr marL="117475" indent="-117475" algn="l">
              <a:lnSpc>
                <a:spcPct val="100000"/>
              </a:lnSpc>
              <a:spcAft>
                <a:spcPct val="25000"/>
              </a:spcAft>
            </a:pPr>
            <a:r>
              <a:rPr lang="en-US" sz="2000"/>
              <a:t>IBM proposed an Industry Business Value Assessment as a first step</a:t>
            </a:r>
          </a:p>
          <a:p>
            <a:pPr marL="117475" indent="-117475" algn="l">
              <a:lnSpc>
                <a:spcPct val="100000"/>
              </a:lnSpc>
              <a:spcAft>
                <a:spcPct val="25000"/>
              </a:spcAft>
              <a:buFont typeface="Wingdings" charset="2"/>
              <a:buChar char="§"/>
            </a:pPr>
            <a:r>
              <a:rPr lang="en-US"/>
              <a:t>Stage 1 – Planning and Design Verification</a:t>
            </a:r>
          </a:p>
          <a:p>
            <a:pPr marL="342900" lvl="1" indent="-111125" algn="l">
              <a:lnSpc>
                <a:spcPct val="100000"/>
              </a:lnSpc>
              <a:spcAft>
                <a:spcPct val="25000"/>
              </a:spcAft>
              <a:buFont typeface="Wingdings" charset="2"/>
              <a:buChar char="§"/>
            </a:pPr>
            <a:r>
              <a:rPr lang="en-US" sz="1400"/>
              <a:t>Phase 1 – Planning </a:t>
            </a:r>
          </a:p>
          <a:p>
            <a:pPr marL="342900" lvl="1" indent="-111125" algn="l">
              <a:lnSpc>
                <a:spcPct val="100000"/>
              </a:lnSpc>
              <a:spcAft>
                <a:spcPct val="25000"/>
              </a:spcAft>
              <a:buFont typeface="Wingdings" charset="2"/>
              <a:buChar char="§"/>
            </a:pPr>
            <a:r>
              <a:rPr lang="en-US" sz="1400"/>
              <a:t>Phase 2 – Validate MRM Meta Model and Repository Design</a:t>
            </a:r>
          </a:p>
          <a:p>
            <a:pPr marL="117475" indent="-117475" algn="l">
              <a:lnSpc>
                <a:spcPct val="100000"/>
              </a:lnSpc>
              <a:spcAft>
                <a:spcPct val="25000"/>
              </a:spcAft>
              <a:buFont typeface="Wingdings" charset="2"/>
              <a:buChar char="§"/>
            </a:pPr>
            <a:r>
              <a:rPr lang="en-US"/>
              <a:t>Stage 2 – Detailed Design, Build and Train</a:t>
            </a:r>
          </a:p>
          <a:p>
            <a:pPr marL="342900" lvl="1" indent="-111125" algn="l">
              <a:lnSpc>
                <a:spcPct val="100000"/>
              </a:lnSpc>
              <a:spcAft>
                <a:spcPct val="25000"/>
              </a:spcAft>
              <a:buFont typeface="Wingdings" charset="2"/>
              <a:buChar char="§"/>
            </a:pPr>
            <a:r>
              <a:rPr lang="en-US" sz="1400"/>
              <a:t>Phase 3 – Detailed End-to-End Design </a:t>
            </a:r>
          </a:p>
          <a:p>
            <a:pPr marL="342900" lvl="1" indent="-111125" algn="l">
              <a:lnSpc>
                <a:spcPct val="100000"/>
              </a:lnSpc>
              <a:spcAft>
                <a:spcPct val="25000"/>
              </a:spcAft>
              <a:buFont typeface="Wingdings" charset="2"/>
              <a:buChar char="§"/>
            </a:pPr>
            <a:r>
              <a:rPr lang="en-US" sz="1400"/>
              <a:t>Phase 4 – Build MRM Tooling</a:t>
            </a:r>
          </a:p>
          <a:p>
            <a:pPr marL="342900" lvl="1" indent="-111125" algn="l">
              <a:lnSpc>
                <a:spcPct val="100000"/>
              </a:lnSpc>
              <a:spcAft>
                <a:spcPct val="25000"/>
              </a:spcAft>
              <a:buFont typeface="Wingdings" charset="2"/>
              <a:buChar char="§"/>
            </a:pPr>
            <a:r>
              <a:rPr lang="en-US" sz="1400"/>
              <a:t>Phase 5 – MISA End User Training</a:t>
            </a:r>
          </a:p>
          <a:p>
            <a:pPr marL="117475" indent="-117475" algn="l">
              <a:lnSpc>
                <a:spcPct val="100000"/>
              </a:lnSpc>
              <a:spcAft>
                <a:spcPct val="25000"/>
              </a:spcAft>
              <a:buFont typeface="Wingdings" charset="2"/>
              <a:buChar char="§"/>
            </a:pPr>
            <a:r>
              <a:rPr lang="en-US"/>
              <a:t>Stage 3 – Pilot and Evaluation </a:t>
            </a:r>
          </a:p>
          <a:p>
            <a:pPr marL="342900" lvl="1" indent="-111125" algn="l">
              <a:lnSpc>
                <a:spcPct val="100000"/>
              </a:lnSpc>
              <a:spcAft>
                <a:spcPct val="25000"/>
              </a:spcAft>
              <a:buFont typeface="Wingdings" charset="2"/>
              <a:buChar char="§"/>
            </a:pPr>
            <a:r>
              <a:rPr lang="en-US" sz="1400"/>
              <a:t>Phase 6 – Model the Pilot Service</a:t>
            </a:r>
          </a:p>
          <a:p>
            <a:pPr marL="342900" lvl="1" indent="-111125" algn="l">
              <a:lnSpc>
                <a:spcPct val="100000"/>
              </a:lnSpc>
              <a:spcAft>
                <a:spcPct val="25000"/>
              </a:spcAft>
              <a:buFont typeface="Wingdings" charset="2"/>
              <a:buChar char="§"/>
            </a:pPr>
            <a:r>
              <a:rPr lang="en-US" sz="1400"/>
              <a:t>Phase 7 – Lessons Learned Checkpoint</a:t>
            </a:r>
          </a:p>
        </p:txBody>
      </p:sp>
      <p:sp>
        <p:nvSpPr>
          <p:cNvPr id="98312" name="Rectangle 7"/>
          <p:cNvSpPr>
            <a:spLocks noChangeArrowheads="1"/>
          </p:cNvSpPr>
          <p:nvPr/>
        </p:nvSpPr>
        <p:spPr bwMode="auto">
          <a:xfrm>
            <a:off x="2590800" y="1981200"/>
            <a:ext cx="3657600" cy="1371600"/>
          </a:xfrm>
          <a:prstGeom prst="rect">
            <a:avLst/>
          </a:prstGeom>
          <a:noFill/>
          <a:ln w="25400">
            <a:solidFill>
              <a:srgbClr val="008000"/>
            </a:solidFill>
            <a:miter lim="800000"/>
            <a:headEnd/>
            <a:tailEnd/>
          </a:ln>
        </p:spPr>
        <p:txBody>
          <a:bodyPr wrap="none" anchor="ctr">
            <a:prstTxWarp prst="textNoShape">
              <a:avLst/>
            </a:prstTxWarp>
          </a:bodyPr>
          <a:lstStyle/>
          <a:p>
            <a:endParaRPr lang="en-US"/>
          </a:p>
        </p:txBody>
      </p:sp>
      <p:cxnSp>
        <p:nvCxnSpPr>
          <p:cNvPr id="98313" name="AutoShape 8"/>
          <p:cNvCxnSpPr>
            <a:cxnSpLocks noChangeShapeType="1"/>
            <a:stCxn id="98312" idx="3"/>
            <a:endCxn id="98309" idx="1"/>
          </p:cNvCxnSpPr>
          <p:nvPr/>
        </p:nvCxnSpPr>
        <p:spPr bwMode="auto">
          <a:xfrm flipV="1">
            <a:off x="6261100" y="2209800"/>
            <a:ext cx="368300" cy="457200"/>
          </a:xfrm>
          <a:prstGeom prst="bentConnector3">
            <a:avLst>
              <a:gd name="adj1" fmla="val 48278"/>
            </a:avLst>
          </a:prstGeom>
          <a:noFill/>
          <a:ln w="9525">
            <a:solidFill>
              <a:schemeClr val="tx1"/>
            </a:solidFill>
            <a:miter lim="800000"/>
            <a:headEnd/>
            <a:tailEnd type="triangle" w="med" len="med"/>
          </a:ln>
        </p:spPr>
      </p:cxnSp>
      <p:sp>
        <p:nvSpPr>
          <p:cNvPr id="98314" name="Rectangle 9"/>
          <p:cNvSpPr>
            <a:spLocks noChangeArrowheads="1"/>
          </p:cNvSpPr>
          <p:nvPr/>
        </p:nvSpPr>
        <p:spPr bwMode="auto">
          <a:xfrm>
            <a:off x="2590800" y="3429000"/>
            <a:ext cx="3670300" cy="2819400"/>
          </a:xfrm>
          <a:prstGeom prst="rect">
            <a:avLst/>
          </a:prstGeom>
          <a:noFill/>
          <a:ln w="25400">
            <a:solidFill>
              <a:srgbClr val="CC99FF"/>
            </a:solidFill>
            <a:prstDash val="dash"/>
            <a:miter lim="800000"/>
            <a:headEnd/>
            <a:tailEnd/>
          </a:ln>
        </p:spPr>
        <p:txBody>
          <a:bodyPr wrap="none" anchor="ctr">
            <a:prstTxWarp prst="textNoShape">
              <a:avLst/>
            </a:prstTxWarp>
          </a:bodyPr>
          <a:lstStyle/>
          <a:p>
            <a:endParaRPr lang="en-US"/>
          </a:p>
        </p:txBody>
      </p:sp>
      <p:cxnSp>
        <p:nvCxnSpPr>
          <p:cNvPr id="98315" name="AutoShape 10"/>
          <p:cNvCxnSpPr>
            <a:cxnSpLocks noChangeShapeType="1"/>
            <a:stCxn id="98308" idx="3"/>
            <a:endCxn id="98312" idx="1"/>
          </p:cNvCxnSpPr>
          <p:nvPr/>
        </p:nvCxnSpPr>
        <p:spPr bwMode="auto">
          <a:xfrm flipV="1">
            <a:off x="2209800" y="2667000"/>
            <a:ext cx="368300" cy="952500"/>
          </a:xfrm>
          <a:prstGeom prst="bentConnector3">
            <a:avLst>
              <a:gd name="adj1" fmla="val 51722"/>
            </a:avLst>
          </a:prstGeom>
          <a:noFill/>
          <a:ln w="9525">
            <a:solidFill>
              <a:schemeClr val="tx1"/>
            </a:solidFill>
            <a:miter lim="800000"/>
            <a:headEnd/>
            <a:tailEnd type="triangle" w="med" len="med"/>
          </a:ln>
        </p:spPr>
      </p:cxnSp>
      <p:cxnSp>
        <p:nvCxnSpPr>
          <p:cNvPr id="98316" name="AutoShape 11"/>
          <p:cNvCxnSpPr>
            <a:cxnSpLocks noChangeShapeType="1"/>
            <a:stCxn id="98314" idx="3"/>
            <a:endCxn id="98310" idx="1"/>
          </p:cNvCxnSpPr>
          <p:nvPr/>
        </p:nvCxnSpPr>
        <p:spPr bwMode="auto">
          <a:xfrm>
            <a:off x="6273800" y="4838700"/>
            <a:ext cx="355600" cy="95250"/>
          </a:xfrm>
          <a:prstGeom prst="bentConnector3">
            <a:avLst>
              <a:gd name="adj1" fmla="val 48213"/>
            </a:avLst>
          </a:prstGeom>
          <a:noFill/>
          <a:ln w="9525">
            <a:solidFill>
              <a:schemeClr val="tx1"/>
            </a:solidFill>
            <a:prstDash val="dash"/>
            <a:miter lim="800000"/>
            <a:headEnd/>
            <a:tailEnd type="triangle" w="med" len="med"/>
          </a:ln>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1"/>
          <p:cNvSpPr>
            <a:spLocks noGrp="1"/>
          </p:cNvSpPr>
          <p:nvPr>
            <p:ph type="sldNum" sz="quarter" idx="10"/>
          </p:nvPr>
        </p:nvSpPr>
        <p:spPr>
          <a:noFill/>
          <a:ln/>
        </p:spPr>
        <p:txBody>
          <a:bodyPr/>
          <a:lstStyle/>
          <a:p>
            <a:fld id="{091F6A5C-2CA7-F74B-98A7-AF9BB65056A6}" type="slidenum">
              <a:rPr lang="en-GB"/>
              <a:pPr/>
              <a:t>64</a:t>
            </a:fld>
            <a:endParaRPr lang="en-GB"/>
          </a:p>
        </p:txBody>
      </p:sp>
      <p:sp>
        <p:nvSpPr>
          <p:cNvPr id="100355" name="Rectangle 2"/>
          <p:cNvSpPr>
            <a:spLocks noChangeArrowheads="1"/>
          </p:cNvSpPr>
          <p:nvPr/>
        </p:nvSpPr>
        <p:spPr bwMode="auto">
          <a:xfrm>
            <a:off x="171450" y="404813"/>
            <a:ext cx="8972550" cy="360362"/>
          </a:xfrm>
          <a:prstGeom prst="rect">
            <a:avLst/>
          </a:prstGeom>
          <a:noFill/>
          <a:ln w="9525">
            <a:noFill/>
            <a:miter lim="800000"/>
            <a:headEnd/>
            <a:tailEnd/>
          </a:ln>
        </p:spPr>
        <p:txBody>
          <a:bodyPr>
            <a:prstTxWarp prst="textNoShape">
              <a:avLst/>
            </a:prstTxWarp>
          </a:bodyPr>
          <a:lstStyle/>
          <a:p>
            <a:pPr>
              <a:lnSpc>
                <a:spcPct val="100000"/>
              </a:lnSpc>
              <a:buClrTx/>
              <a:buFontTx/>
              <a:buNone/>
            </a:pPr>
            <a:r>
              <a:rPr lang="en-US" sz="2400">
                <a:solidFill>
                  <a:schemeClr val="accent1"/>
                </a:solidFill>
              </a:rPr>
              <a:t>IBVA Findings: Needs and Business Value</a:t>
            </a:r>
            <a:r>
              <a:rPr lang="en-US">
                <a:solidFill>
                  <a:schemeClr val="accent1"/>
                </a:solidFill>
              </a:rPr>
              <a:t> </a:t>
            </a:r>
          </a:p>
        </p:txBody>
      </p:sp>
      <p:graphicFrame>
        <p:nvGraphicFramePr>
          <p:cNvPr id="1816637" name="Group 61"/>
          <p:cNvGraphicFramePr>
            <a:graphicFrameLocks noGrp="1"/>
          </p:cNvGraphicFramePr>
          <p:nvPr/>
        </p:nvGraphicFramePr>
        <p:xfrm>
          <a:off x="293688" y="1096963"/>
          <a:ext cx="8697912" cy="5219705"/>
        </p:xfrm>
        <a:graphic>
          <a:graphicData uri="http://schemas.openxmlformats.org/drawingml/2006/table">
            <a:tbl>
              <a:tblPr/>
              <a:tblGrid>
                <a:gridCol w="858837"/>
                <a:gridCol w="3830638"/>
                <a:gridCol w="4008437"/>
              </a:tblGrid>
              <a:tr h="357188">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Mentions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Need</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Business Value</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358775">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10</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Reorient from department to service</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Clear responsibilities, accountabilities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354013">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10</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Comparisons across jurisdictions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Like offerings (e.g. have transit or not)</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512763">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10</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Business intelligence across departments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Foresight on impact of policy changes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512763">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9</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Service profiles, budget profiles, processes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Deliver services rather than just activities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350838">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9</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Get ideas on improvements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Learn from leaders (e.g. London, UK)</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512763">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9</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Common vocabulary, terms and conditions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Consistent language across jurisdictions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8</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Service-based budgeting</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Knowing cost of performance, not volume</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301625">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8</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Not just current, but future orientation</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Planning for growth / pandemics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512763">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8</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Appreciate cross-jurisdictional differences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Recognize mapping / concordance / crosswalk with other jurisdictions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300038">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8</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Engage community with plans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Tying services to program outcomes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512763">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8</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Reconcile public terms and professional terms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Link with formal bodies (e.g. OMBI, ITIL, CobiT, National Transportation Council)</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r h="301625">
                <a:tc>
                  <a:txBody>
                    <a:bodyPr/>
                    <a:lstStyle/>
                    <a:p>
                      <a:pPr marL="0" marR="0" lvl="0" indent="0" algn="ctr"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8</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Streamlining and separating workflows</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4000"/>
                        </a:lnSpc>
                        <a:spcBef>
                          <a:spcPct val="20000"/>
                        </a:spcBef>
                        <a:spcAft>
                          <a:spcPct val="0"/>
                        </a:spcAft>
                        <a:buClr>
                          <a:schemeClr val="accent1"/>
                        </a:buClr>
                        <a:buSzTx/>
                        <a:buFont typeface="Wingdings" charset="2"/>
                        <a:buNone/>
                        <a:tabLst/>
                      </a:pPr>
                      <a:r>
                        <a:rPr kumimoji="0" lang="en-US" sz="1200" b="1" i="0" u="none" strike="noStrike" cap="none" normalizeH="0" baseline="0">
                          <a:ln>
                            <a:noFill/>
                          </a:ln>
                          <a:solidFill>
                            <a:schemeClr val="tx1"/>
                          </a:solidFill>
                          <a:effectLst/>
                          <a:latin typeface="Arial" charset="0"/>
                          <a:ea typeface="Arial" charset="0"/>
                          <a:cs typeface="Arial" charset="0"/>
                        </a:rPr>
                        <a:t>Structural changes, amalgamating, </a:t>
                      </a:r>
                    </a:p>
                  </a:txBody>
                  <a:tcPr horzOverflow="overflow">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Slide Number Placeholder 4"/>
          <p:cNvSpPr>
            <a:spLocks noGrp="1"/>
          </p:cNvSpPr>
          <p:nvPr>
            <p:ph type="sldNum" sz="quarter" idx="10"/>
          </p:nvPr>
        </p:nvSpPr>
        <p:spPr>
          <a:noFill/>
          <a:ln/>
        </p:spPr>
        <p:txBody>
          <a:bodyPr/>
          <a:lstStyle/>
          <a:p>
            <a:fld id="{EE2C0A48-2BB5-8F45-A660-24B5F1EC764E}" type="slidenum">
              <a:rPr lang="en-GB" smtClean="0"/>
              <a:pPr/>
              <a:t>65</a:t>
            </a:fld>
            <a:endParaRPr lang="en-GB" smtClean="0"/>
          </a:p>
        </p:txBody>
      </p:sp>
      <p:sp>
        <p:nvSpPr>
          <p:cNvPr id="102404" name="Rectangle 2"/>
          <p:cNvSpPr>
            <a:spLocks noGrp="1" noChangeArrowheads="1"/>
          </p:cNvSpPr>
          <p:nvPr>
            <p:ph type="title"/>
          </p:nvPr>
        </p:nvSpPr>
        <p:spPr>
          <a:xfrm>
            <a:off x="685800" y="392113"/>
            <a:ext cx="7772400" cy="566737"/>
          </a:xfrm>
        </p:spPr>
        <p:txBody>
          <a:bodyPr/>
          <a:lstStyle/>
          <a:p>
            <a:pPr algn="ctr"/>
            <a:r>
              <a:rPr lang="en-CA" dirty="0"/>
              <a:t> </a:t>
            </a:r>
            <a:r>
              <a:rPr lang="en-CA" sz="2400" dirty="0"/>
              <a:t>Documentation/Starter Kit</a:t>
            </a:r>
          </a:p>
        </p:txBody>
      </p:sp>
      <p:sp>
        <p:nvSpPr>
          <p:cNvPr id="102405" name="Rectangle 3"/>
          <p:cNvSpPr>
            <a:spLocks noGrp="1" noChangeArrowheads="1"/>
          </p:cNvSpPr>
          <p:nvPr>
            <p:ph type="body" sz="half" idx="1"/>
          </p:nvPr>
        </p:nvSpPr>
        <p:spPr>
          <a:xfrm>
            <a:off x="179388" y="981075"/>
            <a:ext cx="5761037" cy="5114925"/>
          </a:xfrm>
        </p:spPr>
        <p:txBody>
          <a:bodyPr/>
          <a:lstStyle/>
          <a:p>
            <a:pPr>
              <a:lnSpc>
                <a:spcPct val="80000"/>
              </a:lnSpc>
            </a:pPr>
            <a:r>
              <a:rPr lang="en-US" sz="2400" dirty="0"/>
              <a:t>Business User Handbook</a:t>
            </a:r>
          </a:p>
          <a:p>
            <a:pPr lvl="1">
              <a:lnSpc>
                <a:spcPct val="80000"/>
              </a:lnSpc>
            </a:pPr>
            <a:r>
              <a:rPr lang="en-US" sz="1400" dirty="0"/>
              <a:t>How to get started applying the MRM to a business challenge</a:t>
            </a:r>
          </a:p>
          <a:p>
            <a:pPr lvl="1">
              <a:lnSpc>
                <a:spcPct val="80000"/>
              </a:lnSpc>
            </a:pPr>
            <a:r>
              <a:rPr lang="en-US" sz="1400" dirty="0"/>
              <a:t>MRM primer</a:t>
            </a:r>
          </a:p>
          <a:p>
            <a:pPr lvl="1">
              <a:lnSpc>
                <a:spcPct val="80000"/>
              </a:lnSpc>
            </a:pPr>
            <a:r>
              <a:rPr lang="en-US" sz="1400" dirty="0"/>
              <a:t>Guide to each Business Use Case, including typical analytic reports and purpose</a:t>
            </a:r>
          </a:p>
          <a:p>
            <a:pPr lvl="1">
              <a:lnSpc>
                <a:spcPct val="80000"/>
              </a:lnSpc>
            </a:pPr>
            <a:r>
              <a:rPr lang="en-US" sz="1400" dirty="0"/>
              <a:t>Navigating the Quickr Interface</a:t>
            </a:r>
          </a:p>
          <a:p>
            <a:pPr>
              <a:lnSpc>
                <a:spcPct val="80000"/>
              </a:lnSpc>
            </a:pPr>
            <a:r>
              <a:rPr lang="en-US" sz="2400" dirty="0"/>
              <a:t>Business Analyst Handbook</a:t>
            </a:r>
          </a:p>
          <a:p>
            <a:pPr lvl="1">
              <a:lnSpc>
                <a:spcPct val="80000"/>
              </a:lnSpc>
            </a:pPr>
            <a:r>
              <a:rPr lang="en-US" sz="1400" dirty="0"/>
              <a:t>Guide to the use of the MDW Tools</a:t>
            </a:r>
          </a:p>
          <a:p>
            <a:pPr lvl="1">
              <a:lnSpc>
                <a:spcPct val="80000"/>
              </a:lnSpc>
            </a:pPr>
            <a:r>
              <a:rPr lang="en-US" sz="1400" dirty="0"/>
              <a:t>Guide to the preparation and publishing of standard reports by Use Case and Task Specification</a:t>
            </a:r>
          </a:p>
          <a:p>
            <a:pPr lvl="1">
              <a:lnSpc>
                <a:spcPct val="80000"/>
              </a:lnSpc>
            </a:pPr>
            <a:r>
              <a:rPr lang="en-US" sz="1400" dirty="0"/>
              <a:t>Guide to the extension of the local business model to address custom requirements</a:t>
            </a:r>
          </a:p>
          <a:p>
            <a:pPr>
              <a:lnSpc>
                <a:spcPct val="80000"/>
              </a:lnSpc>
            </a:pPr>
            <a:r>
              <a:rPr lang="en-US" sz="2400" dirty="0"/>
              <a:t>Administrator’s Handbook</a:t>
            </a:r>
          </a:p>
          <a:p>
            <a:pPr lvl="1">
              <a:lnSpc>
                <a:spcPct val="80000"/>
              </a:lnSpc>
            </a:pPr>
            <a:r>
              <a:rPr lang="en-US" sz="1400" dirty="0"/>
              <a:t>Guide to setting up the MRM toolset and user projects and permissions</a:t>
            </a:r>
          </a:p>
          <a:p>
            <a:pPr>
              <a:lnSpc>
                <a:spcPct val="80000"/>
              </a:lnSpc>
            </a:pPr>
            <a:r>
              <a:rPr lang="en-US" sz="2400" dirty="0"/>
              <a:t>Meta Modeler Rules</a:t>
            </a:r>
          </a:p>
          <a:p>
            <a:pPr lvl="1">
              <a:lnSpc>
                <a:spcPct val="80000"/>
              </a:lnSpc>
            </a:pPr>
            <a:r>
              <a:rPr lang="en-US" sz="1400" dirty="0"/>
              <a:t>Guide to making changes to the local copy of the MRMv2 Meta Model</a:t>
            </a:r>
          </a:p>
        </p:txBody>
      </p:sp>
      <p:graphicFrame>
        <p:nvGraphicFramePr>
          <p:cNvPr id="102402" name="Object 2"/>
          <p:cNvGraphicFramePr>
            <a:graphicFrameLocks noGrp="1" noChangeAspect="1"/>
          </p:cNvGraphicFramePr>
          <p:nvPr>
            <p:ph sz="half" idx="2"/>
          </p:nvPr>
        </p:nvGraphicFramePr>
        <p:xfrm>
          <a:off x="6011863" y="1916113"/>
          <a:ext cx="2878137" cy="2592387"/>
        </p:xfrm>
        <a:graphic>
          <a:graphicData uri="http://schemas.openxmlformats.org/presentationml/2006/ole">
            <mc:AlternateContent xmlns:mc="http://schemas.openxmlformats.org/markup-compatibility/2006">
              <mc:Choice xmlns:v="urn:schemas-microsoft-com:vml" Requires="v">
                <p:oleObj spid="_x0000_s102407" name="Photo Editor Photo" r:id="rId4" imgW="5668166" imgH="5106113" progId="">
                  <p:embed/>
                </p:oleObj>
              </mc:Choice>
              <mc:Fallback>
                <p:oleObj name="Photo Editor Photo" r:id="rId4" imgW="5668166" imgH="5106113"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1916113"/>
                        <a:ext cx="2878137" cy="25923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2"/>
          <p:cNvSpPr>
            <a:spLocks noGrp="1"/>
          </p:cNvSpPr>
          <p:nvPr>
            <p:ph type="sldNum" sz="quarter" idx="10"/>
          </p:nvPr>
        </p:nvSpPr>
        <p:spPr>
          <a:noFill/>
          <a:ln/>
        </p:spPr>
        <p:txBody>
          <a:bodyPr/>
          <a:lstStyle/>
          <a:p>
            <a:fld id="{AC2A2616-C667-A848-B469-31E2304384C8}" type="slidenum">
              <a:rPr lang="en-GB"/>
              <a:pPr/>
              <a:t>66</a:t>
            </a:fld>
            <a:endParaRPr lang="en-GB"/>
          </a:p>
        </p:txBody>
      </p:sp>
      <p:sp>
        <p:nvSpPr>
          <p:cNvPr id="104451" name="Rectangle 2"/>
          <p:cNvSpPr>
            <a:spLocks noGrp="1" noChangeArrowheads="1"/>
          </p:cNvSpPr>
          <p:nvPr>
            <p:ph type="title"/>
          </p:nvPr>
        </p:nvSpPr>
        <p:spPr/>
        <p:txBody>
          <a:bodyPr/>
          <a:lstStyle/>
          <a:p>
            <a:r>
              <a:rPr lang="en-US" sz="2000"/>
              <a:t>Positioning the Municipal Reference Model v2… 			a “game-changing” framework for smarter cities, smarter	jurisdictions, smarter communities</a:t>
            </a:r>
          </a:p>
        </p:txBody>
      </p:sp>
      <p:sp>
        <p:nvSpPr>
          <p:cNvPr id="104452" name="Oval 3"/>
          <p:cNvSpPr>
            <a:spLocks noChangeArrowheads="1"/>
          </p:cNvSpPr>
          <p:nvPr/>
        </p:nvSpPr>
        <p:spPr bwMode="auto">
          <a:xfrm>
            <a:off x="1052513" y="2179638"/>
            <a:ext cx="6932612" cy="3902075"/>
          </a:xfrm>
          <a:prstGeom prst="ellipse">
            <a:avLst/>
          </a:prstGeom>
          <a:noFill/>
          <a:ln w="9525">
            <a:noFill/>
            <a:round/>
            <a:headEnd/>
            <a:tailEnd/>
          </a:ln>
        </p:spPr>
        <p:txBody>
          <a:bodyPr wrap="none" lIns="45720" rIns="45720" anchor="ctr">
            <a:prstTxWarp prst="textNoShape">
              <a:avLst/>
            </a:prstTxWarp>
            <a:spAutoFit/>
          </a:bodyPr>
          <a:lstStyle/>
          <a:p>
            <a:endParaRPr lang="en-US"/>
          </a:p>
        </p:txBody>
      </p:sp>
      <p:grpSp>
        <p:nvGrpSpPr>
          <p:cNvPr id="104453" name="Group 4"/>
          <p:cNvGrpSpPr>
            <a:grpSpLocks/>
          </p:cNvGrpSpPr>
          <p:nvPr/>
        </p:nvGrpSpPr>
        <p:grpSpPr bwMode="auto">
          <a:xfrm>
            <a:off x="28575" y="1698625"/>
            <a:ext cx="7454900" cy="4279900"/>
            <a:chOff x="18" y="1230"/>
            <a:chExt cx="4696" cy="2696"/>
          </a:xfrm>
        </p:grpSpPr>
        <p:sp>
          <p:nvSpPr>
            <p:cNvPr id="104456" name="Oval 5"/>
            <p:cNvSpPr>
              <a:spLocks noChangeArrowheads="1"/>
            </p:cNvSpPr>
            <p:nvPr/>
          </p:nvSpPr>
          <p:spPr bwMode="auto">
            <a:xfrm rot="-1734142">
              <a:off x="231" y="3000"/>
              <a:ext cx="1626" cy="629"/>
            </a:xfrm>
            <a:prstGeom prst="ellipse">
              <a:avLst/>
            </a:prstGeom>
            <a:solidFill>
              <a:schemeClr val="accent1">
                <a:alpha val="39999"/>
              </a:schemeClr>
            </a:solidFill>
            <a:ln w="9525">
              <a:solidFill>
                <a:schemeClr val="accent2"/>
              </a:solidFill>
              <a:round/>
              <a:headEnd/>
              <a:tailEnd/>
            </a:ln>
          </p:spPr>
          <p:txBody>
            <a:bodyPr lIns="45720" rIns="45720" anchor="ctr">
              <a:prstTxWarp prst="textNoShape">
                <a:avLst/>
              </a:prstTxWarp>
              <a:spAutoFit/>
            </a:bodyPr>
            <a:lstStyle/>
            <a:p>
              <a:endParaRPr lang="en-US"/>
            </a:p>
          </p:txBody>
        </p:sp>
        <p:sp>
          <p:nvSpPr>
            <p:cNvPr id="104457" name="Oval 6"/>
            <p:cNvSpPr>
              <a:spLocks noChangeArrowheads="1"/>
            </p:cNvSpPr>
            <p:nvPr/>
          </p:nvSpPr>
          <p:spPr bwMode="auto">
            <a:xfrm rot="-1734142">
              <a:off x="164" y="2599"/>
              <a:ext cx="2524" cy="965"/>
            </a:xfrm>
            <a:prstGeom prst="ellipse">
              <a:avLst/>
            </a:prstGeom>
            <a:solidFill>
              <a:schemeClr val="accent2">
                <a:alpha val="30196"/>
              </a:schemeClr>
            </a:solidFill>
            <a:ln w="9525">
              <a:solidFill>
                <a:schemeClr val="accent2"/>
              </a:solidFill>
              <a:round/>
              <a:headEnd/>
              <a:tailEnd/>
            </a:ln>
          </p:spPr>
          <p:txBody>
            <a:bodyPr lIns="45720" rIns="45720" anchor="ctr">
              <a:prstTxWarp prst="textNoShape">
                <a:avLst/>
              </a:prstTxWarp>
              <a:spAutoFit/>
            </a:bodyPr>
            <a:lstStyle/>
            <a:p>
              <a:endParaRPr lang="en-US"/>
            </a:p>
          </p:txBody>
        </p:sp>
        <p:sp>
          <p:nvSpPr>
            <p:cNvPr id="104458" name="Oval 7"/>
            <p:cNvSpPr>
              <a:spLocks noChangeArrowheads="1"/>
            </p:cNvSpPr>
            <p:nvPr/>
          </p:nvSpPr>
          <p:spPr bwMode="auto">
            <a:xfrm rot="-1734142">
              <a:off x="100" y="2181"/>
              <a:ext cx="3448" cy="1347"/>
            </a:xfrm>
            <a:prstGeom prst="ellipse">
              <a:avLst/>
            </a:prstGeom>
            <a:solidFill>
              <a:schemeClr val="accent1">
                <a:alpha val="10196"/>
              </a:schemeClr>
            </a:solidFill>
            <a:ln w="9525">
              <a:solidFill>
                <a:schemeClr val="accent2"/>
              </a:solidFill>
              <a:round/>
              <a:headEnd/>
              <a:tailEnd/>
            </a:ln>
          </p:spPr>
          <p:txBody>
            <a:bodyPr lIns="45720" rIns="45720" anchor="ctr">
              <a:prstTxWarp prst="textNoShape">
                <a:avLst/>
              </a:prstTxWarp>
              <a:spAutoFit/>
            </a:bodyPr>
            <a:lstStyle/>
            <a:p>
              <a:endParaRPr lang="en-US"/>
            </a:p>
          </p:txBody>
        </p:sp>
        <p:sp>
          <p:nvSpPr>
            <p:cNvPr id="104459" name="Oval 8"/>
            <p:cNvSpPr>
              <a:spLocks noChangeArrowheads="1"/>
            </p:cNvSpPr>
            <p:nvPr/>
          </p:nvSpPr>
          <p:spPr bwMode="auto">
            <a:xfrm rot="-1734142">
              <a:off x="18" y="1630"/>
              <a:ext cx="4696" cy="1826"/>
            </a:xfrm>
            <a:prstGeom prst="ellipse">
              <a:avLst/>
            </a:prstGeom>
            <a:solidFill>
              <a:schemeClr val="accent1">
                <a:alpha val="10196"/>
              </a:schemeClr>
            </a:solidFill>
            <a:ln w="9525">
              <a:solidFill>
                <a:schemeClr val="accent2"/>
              </a:solidFill>
              <a:round/>
              <a:headEnd/>
              <a:tailEnd/>
            </a:ln>
          </p:spPr>
          <p:txBody>
            <a:bodyPr lIns="45720" rIns="45720" anchor="ctr">
              <a:prstTxWarp prst="textNoShape">
                <a:avLst/>
              </a:prstTxWarp>
              <a:spAutoFit/>
            </a:bodyPr>
            <a:lstStyle/>
            <a:p>
              <a:endParaRPr lang="en-US"/>
            </a:p>
          </p:txBody>
        </p:sp>
        <p:sp>
          <p:nvSpPr>
            <p:cNvPr id="104460" name="Oval 9"/>
            <p:cNvSpPr>
              <a:spLocks noChangeArrowheads="1"/>
            </p:cNvSpPr>
            <p:nvPr/>
          </p:nvSpPr>
          <p:spPr bwMode="auto">
            <a:xfrm>
              <a:off x="2088" y="3350"/>
              <a:ext cx="576" cy="576"/>
            </a:xfrm>
            <a:prstGeom prst="ellipse">
              <a:avLst/>
            </a:prstGeom>
            <a:noFill/>
            <a:ln w="9525">
              <a:noFill/>
              <a:round/>
              <a:headEnd/>
              <a:tailEnd/>
            </a:ln>
          </p:spPr>
          <p:txBody>
            <a:bodyPr wrap="none" lIns="45720" rIns="45720" anchor="ctr">
              <a:prstTxWarp prst="textNoShape">
                <a:avLst/>
              </a:prstTxWarp>
              <a:spAutoFit/>
            </a:bodyPr>
            <a:lstStyle/>
            <a:p>
              <a:endParaRPr lang="en-US"/>
            </a:p>
          </p:txBody>
        </p:sp>
        <p:sp>
          <p:nvSpPr>
            <p:cNvPr id="104461" name="Oval 10"/>
            <p:cNvSpPr>
              <a:spLocks noChangeArrowheads="1"/>
            </p:cNvSpPr>
            <p:nvPr/>
          </p:nvSpPr>
          <p:spPr bwMode="auto">
            <a:xfrm rot="-1734142">
              <a:off x="273" y="3242"/>
              <a:ext cx="1038" cy="437"/>
            </a:xfrm>
            <a:prstGeom prst="ellipse">
              <a:avLst/>
            </a:prstGeom>
            <a:solidFill>
              <a:schemeClr val="accent1">
                <a:alpha val="50195"/>
              </a:schemeClr>
            </a:solidFill>
            <a:ln w="9525">
              <a:solidFill>
                <a:schemeClr val="accent2"/>
              </a:solidFill>
              <a:round/>
              <a:headEnd/>
              <a:tailEnd/>
            </a:ln>
          </p:spPr>
          <p:txBody>
            <a:bodyPr wrap="none" lIns="45720" rIns="45720" anchor="ctr">
              <a:prstTxWarp prst="textNoShape">
                <a:avLst/>
              </a:prstTxWarp>
              <a:spAutoFit/>
            </a:bodyPr>
            <a:lstStyle/>
            <a:p>
              <a:endParaRPr lang="en-US"/>
            </a:p>
          </p:txBody>
        </p:sp>
        <p:sp>
          <p:nvSpPr>
            <p:cNvPr id="104462" name="Text Box 11"/>
            <p:cNvSpPr txBox="1">
              <a:spLocks noChangeArrowheads="1"/>
            </p:cNvSpPr>
            <p:nvPr/>
          </p:nvSpPr>
          <p:spPr bwMode="auto">
            <a:xfrm>
              <a:off x="3817" y="1230"/>
              <a:ext cx="435" cy="409"/>
            </a:xfrm>
            <a:prstGeom prst="rect">
              <a:avLst/>
            </a:prstGeom>
            <a:noFill/>
            <a:ln w="9525">
              <a:noFill/>
              <a:miter lim="800000"/>
              <a:headEnd/>
              <a:tailEnd/>
            </a:ln>
          </p:spPr>
          <p:txBody>
            <a:bodyPr wrap="none" lIns="45720" rIns="45720">
              <a:prstTxWarp prst="textNoShape">
                <a:avLst/>
              </a:prstTxWarp>
              <a:spAutoFit/>
            </a:bodyPr>
            <a:lstStyle/>
            <a:p>
              <a:r>
                <a:rPr lang="en-US" sz="1600">
                  <a:solidFill>
                    <a:schemeClr val="accent1"/>
                  </a:solidFill>
                </a:rPr>
                <a:t>smart</a:t>
              </a:r>
            </a:p>
            <a:p>
              <a:r>
                <a:rPr lang="en-US" sz="1600">
                  <a:solidFill>
                    <a:schemeClr val="accent1"/>
                  </a:solidFill>
                </a:rPr>
                <a:t>planet</a:t>
              </a:r>
            </a:p>
          </p:txBody>
        </p:sp>
        <p:sp>
          <p:nvSpPr>
            <p:cNvPr id="104463" name="Text Box 12"/>
            <p:cNvSpPr txBox="1">
              <a:spLocks noChangeArrowheads="1"/>
            </p:cNvSpPr>
            <p:nvPr/>
          </p:nvSpPr>
          <p:spPr bwMode="auto">
            <a:xfrm>
              <a:off x="2548" y="1979"/>
              <a:ext cx="747" cy="363"/>
            </a:xfrm>
            <a:prstGeom prst="rect">
              <a:avLst/>
            </a:prstGeom>
            <a:noFill/>
            <a:ln w="9525">
              <a:noFill/>
              <a:miter lim="800000"/>
              <a:headEnd/>
              <a:tailEnd/>
            </a:ln>
          </p:spPr>
          <p:txBody>
            <a:bodyPr wrap="none" lIns="45720" rIns="45720">
              <a:prstTxWarp prst="textNoShape">
                <a:avLst/>
              </a:prstTxWarp>
              <a:spAutoFit/>
            </a:bodyPr>
            <a:lstStyle/>
            <a:p>
              <a:r>
                <a:rPr lang="en-US" sz="1400">
                  <a:solidFill>
                    <a:schemeClr val="accent1"/>
                  </a:solidFill>
                </a:rPr>
                <a:t>smarter</a:t>
              </a:r>
            </a:p>
            <a:p>
              <a:r>
                <a:rPr lang="en-US" sz="1400">
                  <a:solidFill>
                    <a:schemeClr val="accent1"/>
                  </a:solidFill>
                </a:rPr>
                <a:t>communities</a:t>
              </a:r>
            </a:p>
          </p:txBody>
        </p:sp>
        <p:sp>
          <p:nvSpPr>
            <p:cNvPr id="104464" name="Text Box 13"/>
            <p:cNvSpPr txBox="1">
              <a:spLocks noChangeArrowheads="1"/>
            </p:cNvSpPr>
            <p:nvPr/>
          </p:nvSpPr>
          <p:spPr bwMode="auto">
            <a:xfrm>
              <a:off x="1736" y="2454"/>
              <a:ext cx="721" cy="363"/>
            </a:xfrm>
            <a:prstGeom prst="rect">
              <a:avLst/>
            </a:prstGeom>
            <a:noFill/>
            <a:ln w="9525">
              <a:noFill/>
              <a:miter lim="800000"/>
              <a:headEnd/>
              <a:tailEnd/>
            </a:ln>
          </p:spPr>
          <p:txBody>
            <a:bodyPr wrap="none" lIns="45720" rIns="45720">
              <a:prstTxWarp prst="textNoShape">
                <a:avLst/>
              </a:prstTxWarp>
              <a:spAutoFit/>
            </a:bodyPr>
            <a:lstStyle/>
            <a:p>
              <a:r>
                <a:rPr lang="en-US" sz="1400">
                  <a:solidFill>
                    <a:schemeClr val="accent1"/>
                  </a:solidFill>
                </a:rPr>
                <a:t>smarter</a:t>
              </a:r>
            </a:p>
            <a:p>
              <a:r>
                <a:rPr lang="en-US" sz="1400">
                  <a:solidFill>
                    <a:schemeClr val="accent1"/>
                  </a:solidFill>
                </a:rPr>
                <a:t>jurisdictions</a:t>
              </a:r>
            </a:p>
          </p:txBody>
        </p:sp>
        <p:sp>
          <p:nvSpPr>
            <p:cNvPr id="104465" name="Text Box 14"/>
            <p:cNvSpPr txBox="1">
              <a:spLocks noChangeArrowheads="1"/>
            </p:cNvSpPr>
            <p:nvPr/>
          </p:nvSpPr>
          <p:spPr bwMode="auto">
            <a:xfrm>
              <a:off x="1225" y="2883"/>
              <a:ext cx="469" cy="363"/>
            </a:xfrm>
            <a:prstGeom prst="rect">
              <a:avLst/>
            </a:prstGeom>
            <a:noFill/>
            <a:ln w="9525">
              <a:noFill/>
              <a:miter lim="800000"/>
              <a:headEnd/>
              <a:tailEnd/>
            </a:ln>
          </p:spPr>
          <p:txBody>
            <a:bodyPr wrap="none" lIns="45720" rIns="45720">
              <a:prstTxWarp prst="textNoShape">
                <a:avLst/>
              </a:prstTxWarp>
              <a:spAutoFit/>
            </a:bodyPr>
            <a:lstStyle/>
            <a:p>
              <a:r>
                <a:rPr lang="en-US" sz="1400">
                  <a:solidFill>
                    <a:srgbClr val="0722E9"/>
                  </a:solidFill>
                </a:rPr>
                <a:t>smarter</a:t>
              </a:r>
            </a:p>
            <a:p>
              <a:r>
                <a:rPr lang="en-US" sz="1400">
                  <a:solidFill>
                    <a:srgbClr val="0722E9"/>
                  </a:solidFill>
                </a:rPr>
                <a:t>cities</a:t>
              </a:r>
            </a:p>
          </p:txBody>
        </p:sp>
        <p:sp>
          <p:nvSpPr>
            <p:cNvPr id="104466" name="Text Box 15"/>
            <p:cNvSpPr txBox="1">
              <a:spLocks noChangeArrowheads="1"/>
            </p:cNvSpPr>
            <p:nvPr/>
          </p:nvSpPr>
          <p:spPr bwMode="auto">
            <a:xfrm>
              <a:off x="528" y="3265"/>
              <a:ext cx="505" cy="363"/>
            </a:xfrm>
            <a:prstGeom prst="rect">
              <a:avLst/>
            </a:prstGeom>
            <a:noFill/>
            <a:ln w="9525">
              <a:noFill/>
              <a:miter lim="800000"/>
              <a:headEnd/>
              <a:tailEnd/>
            </a:ln>
          </p:spPr>
          <p:txBody>
            <a:bodyPr wrap="none" lIns="45720" rIns="45720">
              <a:prstTxWarp prst="textNoShape">
                <a:avLst/>
              </a:prstTxWarp>
              <a:spAutoFit/>
            </a:bodyPr>
            <a:lstStyle/>
            <a:p>
              <a:r>
                <a:rPr lang="en-US" sz="1400">
                  <a:solidFill>
                    <a:schemeClr val="bg1"/>
                  </a:solidFill>
                </a:rPr>
                <a:t>smarter</a:t>
              </a:r>
            </a:p>
            <a:p>
              <a:r>
                <a:rPr lang="en-US" sz="1400">
                  <a:solidFill>
                    <a:schemeClr val="bg1"/>
                  </a:solidFill>
                </a:rPr>
                <a:t>services</a:t>
              </a:r>
            </a:p>
          </p:txBody>
        </p:sp>
      </p:grpSp>
      <p:sp>
        <p:nvSpPr>
          <p:cNvPr id="104454" name="Text Box 16"/>
          <p:cNvSpPr txBox="1">
            <a:spLocks noChangeArrowheads="1"/>
          </p:cNvSpPr>
          <p:nvPr/>
        </p:nvSpPr>
        <p:spPr bwMode="auto">
          <a:xfrm>
            <a:off x="3708400" y="5505450"/>
            <a:ext cx="5284788" cy="854075"/>
          </a:xfrm>
          <a:prstGeom prst="rect">
            <a:avLst/>
          </a:prstGeom>
          <a:noFill/>
          <a:ln w="9525">
            <a:noFill/>
            <a:miter lim="800000"/>
            <a:headEnd/>
            <a:tailEnd/>
          </a:ln>
        </p:spPr>
        <p:txBody>
          <a:bodyPr wrap="none" lIns="45720" rIns="45720">
            <a:prstTxWarp prst="textNoShape">
              <a:avLst/>
            </a:prstTxWarp>
            <a:spAutoFit/>
          </a:bodyPr>
          <a:lstStyle/>
          <a:p>
            <a:r>
              <a:rPr lang="en-US" sz="2200">
                <a:solidFill>
                  <a:schemeClr val="accent1"/>
                </a:solidFill>
              </a:rPr>
              <a:t>… a key enabler for smarter transitions</a:t>
            </a:r>
          </a:p>
          <a:p>
            <a:r>
              <a:rPr lang="en-US" sz="2200">
                <a:solidFill>
                  <a:schemeClr val="accent1"/>
                </a:solidFill>
              </a:rPr>
              <a:t>by supporting multiple on-ramps</a:t>
            </a:r>
          </a:p>
        </p:txBody>
      </p:sp>
      <p:sp>
        <p:nvSpPr>
          <p:cNvPr id="104455" name="Oval 17"/>
          <p:cNvSpPr>
            <a:spLocks noChangeArrowheads="1"/>
          </p:cNvSpPr>
          <p:nvPr/>
        </p:nvSpPr>
        <p:spPr bwMode="auto">
          <a:xfrm>
            <a:off x="519113" y="5475288"/>
            <a:ext cx="409575" cy="260350"/>
          </a:xfrm>
          <a:prstGeom prst="ellipse">
            <a:avLst/>
          </a:prstGeom>
          <a:solidFill>
            <a:schemeClr val="tx2">
              <a:alpha val="58823"/>
            </a:schemeClr>
          </a:solidFill>
          <a:ln w="9525">
            <a:solidFill>
              <a:schemeClr val="tx2"/>
            </a:solidFill>
            <a:round/>
            <a:headEnd/>
            <a:tailEnd/>
          </a:ln>
        </p:spPr>
        <p:txBody>
          <a:bodyPr lIns="45720" rIns="45720" anchor="ctr">
            <a:prstTxWarp prst="textNoShape">
              <a:avLst/>
            </a:prstTxWarp>
            <a:spAutoFit/>
          </a:bodyPr>
          <a:lstStyle/>
          <a:p>
            <a:r>
              <a:rPr lang="en-US" sz="700">
                <a:solidFill>
                  <a:srgbClr val="FFFF66"/>
                </a:solidFill>
              </a:rPr>
              <a:t>MRM</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52400" y="476250"/>
            <a:ext cx="8991600" cy="749300"/>
          </a:xfrm>
        </p:spPr>
        <p:txBody>
          <a:bodyPr/>
          <a:lstStyle/>
          <a:p>
            <a:r>
              <a:rPr lang="en-US" sz="2400" b="1"/>
              <a:t>Recent IBM announcement - Smarter Architecture &amp; Engineering Solution to support Model Driven Development </a:t>
            </a:r>
          </a:p>
        </p:txBody>
      </p:sp>
      <p:pic>
        <p:nvPicPr>
          <p:cNvPr id="106499" name="Picture 3"/>
          <p:cNvPicPr>
            <a:picLocks noChangeAspect="1" noChangeArrowheads="1"/>
          </p:cNvPicPr>
          <p:nvPr/>
        </p:nvPicPr>
        <p:blipFill>
          <a:blip r:embed="rId3"/>
          <a:srcRect/>
          <a:stretch>
            <a:fillRect/>
          </a:stretch>
        </p:blipFill>
        <p:spPr bwMode="auto">
          <a:xfrm>
            <a:off x="649288" y="803275"/>
            <a:ext cx="7723187" cy="5434013"/>
          </a:xfrm>
          <a:prstGeom prst="rect">
            <a:avLst/>
          </a:prstGeom>
          <a:noFill/>
          <a:ln w="12700">
            <a:noFill/>
            <a:miter lim="800000"/>
            <a:headEnd/>
            <a:tailEnd/>
          </a:ln>
        </p:spPr>
      </p:pic>
    </p:spTree>
  </p:cSld>
  <p:clrMapOvr>
    <a:masterClrMapping/>
  </p:clrMapOvr>
  <p:transition xmlns:p14="http://schemas.microsoft.com/office/powerpoint/2010/main" advTm="4000"/>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1042988" y="2149475"/>
            <a:ext cx="7669212" cy="4016375"/>
          </a:xfrm>
        </p:spPr>
        <p:txBody>
          <a:bodyPr/>
          <a:lstStyle/>
          <a:p>
            <a:pPr marL="290513" indent="-290513">
              <a:lnSpc>
                <a:spcPct val="90000"/>
              </a:lnSpc>
              <a:buClr>
                <a:schemeClr val="tx1"/>
              </a:buClr>
              <a:buFont typeface="Wingdings" charset="2"/>
              <a:buChar char="q"/>
            </a:pPr>
            <a:r>
              <a:rPr lang="en-US" sz="1400" i="1"/>
              <a:t>…in a standard way</a:t>
            </a:r>
          </a:p>
          <a:p>
            <a:pPr marL="290513" indent="-290513">
              <a:lnSpc>
                <a:spcPct val="90000"/>
              </a:lnSpc>
              <a:buClr>
                <a:schemeClr val="tx1"/>
              </a:buClr>
              <a:buFont typeface="Wingdings" charset="2"/>
              <a:buChar char="q"/>
            </a:pPr>
            <a:r>
              <a:rPr lang="en-US" sz="1400" i="1"/>
              <a:t>…using precise definitions and concepts accepted and adopted by all governments in Canada</a:t>
            </a:r>
          </a:p>
          <a:p>
            <a:pPr marL="290513" indent="-290513">
              <a:lnSpc>
                <a:spcPct val="90000"/>
              </a:lnSpc>
              <a:buClr>
                <a:schemeClr val="tx1"/>
              </a:buClr>
              <a:buFont typeface="Wingdings" charset="2"/>
              <a:buChar char="q"/>
            </a:pPr>
            <a:r>
              <a:rPr lang="en-US" sz="1400" i="1"/>
              <a:t>…with tools and templates to help you create the descriptions of the municipality</a:t>
            </a:r>
          </a:p>
          <a:p>
            <a:pPr marL="290513" indent="-290513">
              <a:lnSpc>
                <a:spcPct val="90000"/>
              </a:lnSpc>
              <a:buClr>
                <a:schemeClr val="tx1"/>
              </a:buClr>
              <a:buFont typeface="Wingdings" charset="2"/>
              <a:buChar char="q"/>
            </a:pPr>
            <a:r>
              <a:rPr lang="en-US" sz="1400" i="1"/>
              <a:t>…with user guides and training material to help create and use these descriptions for a range of municipal purposes </a:t>
            </a:r>
          </a:p>
          <a:p>
            <a:pPr marL="290513" indent="-290513">
              <a:lnSpc>
                <a:spcPct val="90000"/>
              </a:lnSpc>
              <a:buClr>
                <a:schemeClr val="tx1"/>
              </a:buClr>
              <a:buFont typeface="Wingdings" charset="2"/>
              <a:buChar char="q"/>
            </a:pPr>
            <a:r>
              <a:rPr lang="en-US" sz="1400" i="1"/>
              <a:t>…with a repository where these descriptions can be saved</a:t>
            </a:r>
          </a:p>
          <a:p>
            <a:pPr marL="290513" indent="-290513">
              <a:lnSpc>
                <a:spcPct val="90000"/>
              </a:lnSpc>
              <a:buClr>
                <a:schemeClr val="tx1"/>
              </a:buClr>
              <a:buFont typeface="Wingdings" charset="2"/>
              <a:buChar char="q"/>
            </a:pPr>
            <a:r>
              <a:rPr lang="en-US" sz="1400" i="1"/>
              <a:t>…repository pre-populated with a generic set of service descriptions that may be provided to any municipality in Canada</a:t>
            </a:r>
          </a:p>
          <a:p>
            <a:pPr marL="290513" indent="-290513">
              <a:lnSpc>
                <a:spcPct val="90000"/>
              </a:lnSpc>
              <a:buClr>
                <a:schemeClr val="tx1"/>
              </a:buClr>
              <a:buFont typeface="Wingdings" charset="2"/>
              <a:buChar char="q"/>
            </a:pPr>
            <a:r>
              <a:rPr lang="en-US" sz="1400" i="1"/>
              <a:t>…repository pre-populated with specific descriptions (models) created by other municipalities</a:t>
            </a:r>
          </a:p>
          <a:p>
            <a:pPr marL="290513" indent="-290513">
              <a:lnSpc>
                <a:spcPct val="90000"/>
              </a:lnSpc>
              <a:buClr>
                <a:schemeClr val="tx1"/>
              </a:buClr>
              <a:buFont typeface="Wingdings" charset="2"/>
              <a:buChar char="q"/>
            </a:pPr>
            <a:r>
              <a:rPr lang="en-US" sz="1400" i="1"/>
              <a:t>…with tools that allow for the analysis and comparison of such descriptions</a:t>
            </a:r>
          </a:p>
          <a:p>
            <a:pPr marL="290513" indent="-290513">
              <a:lnSpc>
                <a:spcPct val="90000"/>
              </a:lnSpc>
              <a:buClr>
                <a:schemeClr val="tx1"/>
              </a:buClr>
              <a:buFont typeface="Wingdings" charset="2"/>
              <a:buChar char="q"/>
            </a:pPr>
            <a:r>
              <a:rPr lang="en-US" sz="1400" i="1"/>
              <a:t>…and with a collaboration space that allows ideas to be shared on how these tools are being used in participating municipalities</a:t>
            </a:r>
          </a:p>
        </p:txBody>
      </p:sp>
      <p:sp>
        <p:nvSpPr>
          <p:cNvPr id="140291" name="Text Box 3"/>
          <p:cNvSpPr txBox="1">
            <a:spLocks noChangeArrowheads="1"/>
          </p:cNvSpPr>
          <p:nvPr/>
        </p:nvSpPr>
        <p:spPr bwMode="auto">
          <a:xfrm>
            <a:off x="0" y="5734050"/>
            <a:ext cx="9178925" cy="679450"/>
          </a:xfrm>
          <a:prstGeom prst="rect">
            <a:avLst/>
          </a:prstGeom>
          <a:solidFill>
            <a:srgbClr val="FFFF99"/>
          </a:solidFill>
          <a:ln w="6350">
            <a:solidFill>
              <a:schemeClr val="tx1"/>
            </a:solidFill>
            <a:miter lim="800000"/>
            <a:headEnd/>
            <a:tailEnd/>
          </a:ln>
        </p:spPr>
        <p:txBody>
          <a:bodyPr tIns="91440" bIns="91440">
            <a:prstTxWarp prst="textNoShape">
              <a:avLst/>
            </a:prstTxWarp>
            <a:spAutoFit/>
          </a:bodyPr>
          <a:lstStyle/>
          <a:p>
            <a:pPr algn="l">
              <a:lnSpc>
                <a:spcPct val="100000"/>
              </a:lnSpc>
              <a:spcBef>
                <a:spcPct val="10000"/>
              </a:spcBef>
              <a:buClrTx/>
              <a:buFontTx/>
              <a:buNone/>
            </a:pPr>
            <a:r>
              <a:rPr lang="en-US" sz="1600" b="1">
                <a:solidFill>
                  <a:srgbClr val="000000"/>
                </a:solidFill>
                <a:latin typeface="Lucida Sans Unicode" charset="0"/>
              </a:rPr>
              <a:t>In short: A powerful </a:t>
            </a:r>
            <a:r>
              <a:rPr lang="en-US" sz="1600" b="1" u="sng">
                <a:solidFill>
                  <a:srgbClr val="000000"/>
                </a:solidFill>
                <a:latin typeface="Lucida Sans Unicode" charset="0"/>
              </a:rPr>
              <a:t>Authoritative Service Catalogue</a:t>
            </a:r>
            <a:r>
              <a:rPr lang="en-US" sz="1600" b="1">
                <a:solidFill>
                  <a:srgbClr val="000000"/>
                </a:solidFill>
                <a:latin typeface="Lucida Sans Unicode" charset="0"/>
              </a:rPr>
              <a:t> aligned to an </a:t>
            </a:r>
            <a:r>
              <a:rPr lang="en-US" sz="1600" b="1" u="sng">
                <a:solidFill>
                  <a:srgbClr val="000000"/>
                </a:solidFill>
                <a:latin typeface="Lucida Sans Unicode" charset="0"/>
              </a:rPr>
              <a:t>Authoritative Meta Model</a:t>
            </a:r>
            <a:r>
              <a:rPr lang="en-US" sz="1600" b="1">
                <a:solidFill>
                  <a:srgbClr val="000000"/>
                </a:solidFill>
                <a:latin typeface="Lucida Sans Unicode" charset="0"/>
              </a:rPr>
              <a:t>  that all Municipalities can use and share.</a:t>
            </a:r>
          </a:p>
        </p:txBody>
      </p:sp>
      <p:sp>
        <p:nvSpPr>
          <p:cNvPr id="30724" name="Text Box 4"/>
          <p:cNvSpPr txBox="1">
            <a:spLocks noChangeArrowheads="1"/>
          </p:cNvSpPr>
          <p:nvPr/>
        </p:nvSpPr>
        <p:spPr bwMode="auto">
          <a:xfrm>
            <a:off x="34925" y="1082675"/>
            <a:ext cx="9109075" cy="869950"/>
          </a:xfrm>
          <a:prstGeom prst="rect">
            <a:avLst/>
          </a:prstGeom>
          <a:noFill/>
          <a:ln w="9525">
            <a:noFill/>
            <a:miter lim="800000"/>
            <a:headEnd/>
            <a:tailEnd/>
          </a:ln>
        </p:spPr>
        <p:txBody>
          <a:bodyPr>
            <a:prstTxWarp prst="textNoShape">
              <a:avLst/>
            </a:prstTxWarp>
            <a:spAutoFit/>
          </a:bodyPr>
          <a:lstStyle/>
          <a:p>
            <a:pPr marL="914400" indent="-914400" algn="l" eaLnBrk="0" hangingPunct="0">
              <a:lnSpc>
                <a:spcPct val="100000"/>
              </a:lnSpc>
              <a:spcBef>
                <a:spcPct val="50000"/>
              </a:spcBef>
              <a:buClrTx/>
              <a:buFontTx/>
              <a:buNone/>
            </a:pPr>
            <a:r>
              <a:rPr lang="en-US" sz="1900" b="1">
                <a:latin typeface="Verdana" charset="0"/>
              </a:rPr>
              <a:t>MRM v2 Goal:</a:t>
            </a:r>
            <a:r>
              <a:rPr lang="en-US" sz="1600">
                <a:latin typeface="Verdana" charset="0"/>
              </a:rPr>
              <a:t>  to create</a:t>
            </a:r>
            <a:r>
              <a:rPr lang="en-US" sz="1600">
                <a:solidFill>
                  <a:srgbClr val="000000"/>
                </a:solidFill>
                <a:latin typeface="Verdana" charset="0"/>
              </a:rPr>
              <a:t> a Tool (Product, Service) that will help municipal governments describe their vision, goals, objectives, programs, services and performance metrics.</a:t>
            </a:r>
          </a:p>
        </p:txBody>
      </p:sp>
      <p:sp>
        <p:nvSpPr>
          <p:cNvPr id="30725" name="Rectangle 5"/>
          <p:cNvSpPr>
            <a:spLocks noChangeArrowheads="1"/>
          </p:cNvSpPr>
          <p:nvPr/>
        </p:nvSpPr>
        <p:spPr bwMode="auto">
          <a:xfrm>
            <a:off x="-36513" y="404813"/>
            <a:ext cx="9001126" cy="792162"/>
          </a:xfrm>
          <a:prstGeom prst="rect">
            <a:avLst/>
          </a:prstGeom>
          <a:noFill/>
          <a:ln w="9525">
            <a:noFill/>
            <a:round/>
            <a:headEnd/>
            <a:tailEnd/>
          </a:ln>
        </p:spPr>
        <p:txBody>
          <a:bodyPr lIns="90000" tIns="46800" rIns="90000" bIns="46800" anchor="ctr">
            <a:prstTxWarp prst="textNoShape">
              <a:avLst/>
            </a:prstTxWarp>
          </a:bodyPr>
          <a:lstStyle/>
          <a:p>
            <a:pPr algn="l" eaLnBrk="0" hangingPunct="0">
              <a:buClrTx/>
              <a:buFontTx/>
              <a:buNone/>
              <a:defRPr/>
            </a:pPr>
            <a:r>
              <a:rPr lang="en-US" sz="2400" b="1" dirty="0">
                <a:solidFill>
                  <a:schemeClr val="tx2"/>
                </a:solidFill>
                <a:latin typeface="+mj-lt"/>
                <a:cs typeface="+mj-cs"/>
              </a:rPr>
              <a:t>The Municipal Reference Model Version 2 (MRM v2)</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 calcmode="lin" valueType="num">
                                      <p:cBhvr additive="base">
                                        <p:cTn id="7" dur="500" fill="hold"/>
                                        <p:tgtEl>
                                          <p:spTgt spid="140291"/>
                                        </p:tgtEl>
                                        <p:attrNameLst>
                                          <p:attrName>ppt_x</p:attrName>
                                        </p:attrNameLst>
                                      </p:cBhvr>
                                      <p:tavLst>
                                        <p:tav tm="0">
                                          <p:val>
                                            <p:strVal val="#ppt_x"/>
                                          </p:val>
                                        </p:tav>
                                        <p:tav tm="100000">
                                          <p:val>
                                            <p:strVal val="#ppt_x"/>
                                          </p:val>
                                        </p:tav>
                                      </p:tavLst>
                                    </p:anim>
                                    <p:anim calcmode="lin" valueType="num">
                                      <p:cBhvr additive="base">
                                        <p:cTn id="8" dur="500" fill="hold"/>
                                        <p:tgtEl>
                                          <p:spTgt spid="140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1085850" y="1670050"/>
            <a:ext cx="7548563" cy="4670425"/>
          </a:xfrm>
        </p:spPr>
        <p:txBody>
          <a:bodyPr/>
          <a:lstStyle/>
          <a:p>
            <a:endParaRPr lang="en-US"/>
          </a:p>
        </p:txBody>
      </p:sp>
      <p:grpSp>
        <p:nvGrpSpPr>
          <p:cNvPr id="2" name="Group 98"/>
          <p:cNvGrpSpPr>
            <a:grpSpLocks/>
          </p:cNvGrpSpPr>
          <p:nvPr/>
        </p:nvGrpSpPr>
        <p:grpSpPr bwMode="auto">
          <a:xfrm>
            <a:off x="787400" y="908050"/>
            <a:ext cx="8153400" cy="5486400"/>
            <a:chOff x="480" y="576"/>
            <a:chExt cx="5136" cy="3456"/>
          </a:xfrm>
        </p:grpSpPr>
        <p:sp>
          <p:nvSpPr>
            <p:cNvPr id="32847" name="AutoShape 52"/>
            <p:cNvSpPr>
              <a:spLocks noChangeArrowheads="1"/>
            </p:cNvSpPr>
            <p:nvPr/>
          </p:nvSpPr>
          <p:spPr bwMode="auto">
            <a:xfrm>
              <a:off x="480" y="576"/>
              <a:ext cx="5088" cy="3456"/>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endParaRPr lang="en-US" sz="1000">
                <a:solidFill>
                  <a:schemeClr val="bg1"/>
                </a:solidFill>
              </a:endParaRPr>
            </a:p>
          </p:txBody>
        </p:sp>
        <p:sp>
          <p:nvSpPr>
            <p:cNvPr id="248836" name="Rectangle 97"/>
            <p:cNvSpPr>
              <a:spLocks noChangeArrowheads="1"/>
            </p:cNvSpPr>
            <p:nvPr/>
          </p:nvSpPr>
          <p:spPr bwMode="auto">
            <a:xfrm rot="-5400000">
              <a:off x="2758" y="1798"/>
              <a:ext cx="388" cy="4080"/>
            </a:xfrm>
            <a:prstGeom prst="rect">
              <a:avLst/>
            </a:prstGeom>
            <a:solidFill>
              <a:srgbClr val="D9D9D9">
                <a:alpha val="50195"/>
              </a:srgbClr>
            </a:solidFill>
            <a:ln w="9525">
              <a:noFill/>
              <a:miter lim="800000"/>
              <a:headEnd/>
              <a:tailEnd/>
            </a:ln>
          </p:spPr>
          <p:txBody>
            <a:bodyPr vert="eaVert" wrap="none" anchor="ctr">
              <a:prstTxWarp prst="textNoShape">
                <a:avLst/>
              </a:prstTxWarp>
            </a:bodyPr>
            <a:lstStyle/>
            <a:p>
              <a:pPr>
                <a:buFont typeface="Wingdings" pitchFamily="2" charset="2"/>
                <a:buNone/>
                <a:defRPr/>
              </a:pPr>
              <a:endParaRPr lang="en-US" b="1">
                <a:solidFill>
                  <a:schemeClr val="bg1"/>
                </a:solidFill>
                <a:latin typeface="Arial" pitchFamily="34" charset="0"/>
                <a:ea typeface="+mn-ea"/>
                <a:cs typeface="Arial" pitchFamily="34" charset="0"/>
              </a:endParaRPr>
            </a:p>
          </p:txBody>
        </p:sp>
        <p:grpSp>
          <p:nvGrpSpPr>
            <p:cNvPr id="32849" name="Group 4"/>
            <p:cNvGrpSpPr>
              <a:grpSpLocks/>
            </p:cNvGrpSpPr>
            <p:nvPr/>
          </p:nvGrpSpPr>
          <p:grpSpPr bwMode="auto">
            <a:xfrm>
              <a:off x="864" y="3456"/>
              <a:ext cx="493" cy="542"/>
              <a:chOff x="513" y="3250"/>
              <a:chExt cx="493" cy="542"/>
            </a:xfrm>
          </p:grpSpPr>
          <p:sp>
            <p:nvSpPr>
              <p:cNvPr id="32860" name="Text Box 77"/>
              <p:cNvSpPr txBox="1">
                <a:spLocks noChangeArrowheads="1"/>
              </p:cNvSpPr>
              <p:nvPr/>
            </p:nvSpPr>
            <p:spPr bwMode="auto">
              <a:xfrm>
                <a:off x="513" y="3526"/>
                <a:ext cx="493" cy="266"/>
              </a:xfrm>
              <a:prstGeom prst="rect">
                <a:avLst/>
              </a:prstGeom>
              <a:noFill/>
              <a:ln w="9525">
                <a:noFill/>
                <a:miter lim="800000"/>
                <a:headEnd/>
                <a:tailEnd/>
              </a:ln>
            </p:spPr>
            <p:txBody>
              <a:bodyPr wrap="none" lIns="91418" tIns="45708" rIns="91418" bIns="45708">
                <a:prstTxWarp prst="textNoShape">
                  <a:avLst/>
                </a:prstTxWarp>
                <a:spAutoFit/>
              </a:bodyPr>
              <a:lstStyle/>
              <a:p>
                <a:r>
                  <a:rPr lang="en-US" sz="1200">
                    <a:solidFill>
                      <a:schemeClr val="bg1"/>
                    </a:solidFill>
                  </a:rPr>
                  <a:t>Asset</a:t>
                </a:r>
              </a:p>
              <a:p>
                <a:r>
                  <a:rPr lang="en-US" sz="1200">
                    <a:solidFill>
                      <a:schemeClr val="bg1"/>
                    </a:solidFill>
                  </a:rPr>
                  <a:t>Manager</a:t>
                </a:r>
              </a:p>
            </p:txBody>
          </p:sp>
          <p:grpSp>
            <p:nvGrpSpPr>
              <p:cNvPr id="32861" name="Group 78"/>
              <p:cNvGrpSpPr>
                <a:grpSpLocks/>
              </p:cNvGrpSpPr>
              <p:nvPr/>
            </p:nvGrpSpPr>
            <p:grpSpPr bwMode="auto">
              <a:xfrm>
                <a:off x="700" y="3250"/>
                <a:ext cx="117" cy="309"/>
                <a:chOff x="3024" y="816"/>
                <a:chExt cx="288" cy="687"/>
              </a:xfrm>
            </p:grpSpPr>
            <p:sp>
              <p:nvSpPr>
                <p:cNvPr id="32862" name="Freeform 79"/>
                <p:cNvSpPr>
                  <a:spLocks/>
                </p:cNvSpPr>
                <p:nvPr/>
              </p:nvSpPr>
              <p:spPr bwMode="auto">
                <a:xfrm>
                  <a:off x="3024" y="959"/>
                  <a:ext cx="288" cy="544"/>
                </a:xfrm>
                <a:custGeom>
                  <a:avLst/>
                  <a:gdLst>
                    <a:gd name="T0" fmla="*/ 0 w 2343"/>
                    <a:gd name="T1" fmla="*/ 0 h 5013"/>
                    <a:gd name="T2" fmla="*/ 0 w 2343"/>
                    <a:gd name="T3" fmla="*/ 0 h 5013"/>
                    <a:gd name="T4" fmla="*/ 0 w 2343"/>
                    <a:gd name="T5" fmla="*/ 0 h 5013"/>
                    <a:gd name="T6" fmla="*/ 0 w 2343"/>
                    <a:gd name="T7" fmla="*/ 0 h 5013"/>
                    <a:gd name="T8" fmla="*/ 0 w 2343"/>
                    <a:gd name="T9" fmla="*/ 0 h 5013"/>
                    <a:gd name="T10" fmla="*/ 0 w 2343"/>
                    <a:gd name="T11" fmla="*/ 0 h 5013"/>
                    <a:gd name="T12" fmla="*/ 0 w 2343"/>
                    <a:gd name="T13" fmla="*/ 0 h 5013"/>
                    <a:gd name="T14" fmla="*/ 0 w 2343"/>
                    <a:gd name="T15" fmla="*/ 0 h 5013"/>
                    <a:gd name="T16" fmla="*/ 0 w 2343"/>
                    <a:gd name="T17" fmla="*/ 0 h 5013"/>
                    <a:gd name="T18" fmla="*/ 0 w 2343"/>
                    <a:gd name="T19" fmla="*/ 0 h 5013"/>
                    <a:gd name="T20" fmla="*/ 0 w 2343"/>
                    <a:gd name="T21" fmla="*/ 0 h 5013"/>
                    <a:gd name="T22" fmla="*/ 0 w 2343"/>
                    <a:gd name="T23" fmla="*/ 0 h 5013"/>
                    <a:gd name="T24" fmla="*/ 0 w 2343"/>
                    <a:gd name="T25" fmla="*/ 0 h 5013"/>
                    <a:gd name="T26" fmla="*/ 0 w 2343"/>
                    <a:gd name="T27" fmla="*/ 0 h 5013"/>
                    <a:gd name="T28" fmla="*/ 0 w 2343"/>
                    <a:gd name="T29" fmla="*/ 0 h 5013"/>
                    <a:gd name="T30" fmla="*/ 0 w 2343"/>
                    <a:gd name="T31" fmla="*/ 0 h 5013"/>
                    <a:gd name="T32" fmla="*/ 0 w 2343"/>
                    <a:gd name="T33" fmla="*/ 0 h 5013"/>
                    <a:gd name="T34" fmla="*/ 0 w 2343"/>
                    <a:gd name="T35" fmla="*/ 0 h 5013"/>
                    <a:gd name="T36" fmla="*/ 0 w 2343"/>
                    <a:gd name="T37" fmla="*/ 0 h 5013"/>
                    <a:gd name="T38" fmla="*/ 0 w 2343"/>
                    <a:gd name="T39" fmla="*/ 0 h 5013"/>
                    <a:gd name="T40" fmla="*/ 0 w 2343"/>
                    <a:gd name="T41" fmla="*/ 0 h 5013"/>
                    <a:gd name="T42" fmla="*/ 0 w 2343"/>
                    <a:gd name="T43" fmla="*/ 0 h 5013"/>
                    <a:gd name="T44" fmla="*/ 0 w 2343"/>
                    <a:gd name="T45" fmla="*/ 0 h 5013"/>
                    <a:gd name="T46" fmla="*/ 0 w 2343"/>
                    <a:gd name="T47" fmla="*/ 0 h 5013"/>
                    <a:gd name="T48" fmla="*/ 0 w 2343"/>
                    <a:gd name="T49" fmla="*/ 0 h 5013"/>
                    <a:gd name="T50" fmla="*/ 0 w 2343"/>
                    <a:gd name="T51" fmla="*/ 0 h 5013"/>
                    <a:gd name="T52" fmla="*/ 0 w 2343"/>
                    <a:gd name="T53" fmla="*/ 0 h 5013"/>
                    <a:gd name="T54" fmla="*/ 0 w 2343"/>
                    <a:gd name="T55" fmla="*/ 0 h 5013"/>
                    <a:gd name="T56" fmla="*/ 0 w 2343"/>
                    <a:gd name="T57" fmla="*/ 0 h 5013"/>
                    <a:gd name="T58" fmla="*/ 0 w 2343"/>
                    <a:gd name="T59" fmla="*/ 0 h 5013"/>
                    <a:gd name="T60" fmla="*/ 0 w 2343"/>
                    <a:gd name="T61" fmla="*/ 0 h 5013"/>
                    <a:gd name="T62" fmla="*/ 0 w 2343"/>
                    <a:gd name="T63" fmla="*/ 0 h 5013"/>
                    <a:gd name="T64" fmla="*/ 0 w 2343"/>
                    <a:gd name="T65" fmla="*/ 0 h 5013"/>
                    <a:gd name="T66" fmla="*/ 0 w 2343"/>
                    <a:gd name="T67" fmla="*/ 0 h 5013"/>
                    <a:gd name="T68" fmla="*/ 0 w 2343"/>
                    <a:gd name="T69" fmla="*/ 0 h 5013"/>
                    <a:gd name="T70" fmla="*/ 0 w 2343"/>
                    <a:gd name="T71" fmla="*/ 0 h 5013"/>
                    <a:gd name="T72" fmla="*/ 0 w 2343"/>
                    <a:gd name="T73" fmla="*/ 0 h 5013"/>
                    <a:gd name="T74" fmla="*/ 0 w 2343"/>
                    <a:gd name="T75" fmla="*/ 0 h 50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3"/>
                    <a:gd name="T115" fmla="*/ 0 h 5013"/>
                    <a:gd name="T116" fmla="*/ 2343 w 2343"/>
                    <a:gd name="T117" fmla="*/ 5013 h 50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3" h="5013">
                      <a:moveTo>
                        <a:pt x="1086" y="2439"/>
                      </a:moveTo>
                      <a:lnTo>
                        <a:pt x="1163" y="2414"/>
                      </a:lnTo>
                      <a:lnTo>
                        <a:pt x="1169" y="2407"/>
                      </a:lnTo>
                      <a:lnTo>
                        <a:pt x="1175" y="2407"/>
                      </a:lnTo>
                      <a:lnTo>
                        <a:pt x="1258" y="2433"/>
                      </a:lnTo>
                      <a:lnTo>
                        <a:pt x="1258" y="4763"/>
                      </a:lnTo>
                      <a:lnTo>
                        <a:pt x="1258" y="4782"/>
                      </a:lnTo>
                      <a:lnTo>
                        <a:pt x="1287" y="4882"/>
                      </a:lnTo>
                      <a:lnTo>
                        <a:pt x="1349" y="4955"/>
                      </a:lnTo>
                      <a:lnTo>
                        <a:pt x="1430" y="4998"/>
                      </a:lnTo>
                      <a:lnTo>
                        <a:pt x="1525" y="5013"/>
                      </a:lnTo>
                      <a:lnTo>
                        <a:pt x="1617" y="5000"/>
                      </a:lnTo>
                      <a:lnTo>
                        <a:pt x="1700" y="4957"/>
                      </a:lnTo>
                      <a:lnTo>
                        <a:pt x="1760" y="4885"/>
                      </a:lnTo>
                      <a:lnTo>
                        <a:pt x="1789" y="4782"/>
                      </a:lnTo>
                      <a:lnTo>
                        <a:pt x="1789" y="4744"/>
                      </a:lnTo>
                      <a:lnTo>
                        <a:pt x="1789" y="865"/>
                      </a:lnTo>
                      <a:lnTo>
                        <a:pt x="1897" y="859"/>
                      </a:lnTo>
                      <a:lnTo>
                        <a:pt x="1891" y="2274"/>
                      </a:lnTo>
                      <a:lnTo>
                        <a:pt x="1914" y="2352"/>
                      </a:lnTo>
                      <a:lnTo>
                        <a:pt x="1966" y="2407"/>
                      </a:lnTo>
                      <a:lnTo>
                        <a:pt x="2036" y="2440"/>
                      </a:lnTo>
                      <a:lnTo>
                        <a:pt x="2076" y="2448"/>
                      </a:lnTo>
                      <a:lnTo>
                        <a:pt x="2095" y="2449"/>
                      </a:lnTo>
                      <a:lnTo>
                        <a:pt x="2117" y="2450"/>
                      </a:lnTo>
                      <a:lnTo>
                        <a:pt x="2196" y="2439"/>
                      </a:lnTo>
                      <a:lnTo>
                        <a:pt x="2267" y="2402"/>
                      </a:lnTo>
                      <a:lnTo>
                        <a:pt x="2318" y="2344"/>
                      </a:lnTo>
                      <a:lnTo>
                        <a:pt x="2343" y="2261"/>
                      </a:lnTo>
                      <a:lnTo>
                        <a:pt x="2337" y="569"/>
                      </a:lnTo>
                      <a:lnTo>
                        <a:pt x="2325" y="465"/>
                      </a:lnTo>
                      <a:lnTo>
                        <a:pt x="2298" y="365"/>
                      </a:lnTo>
                      <a:lnTo>
                        <a:pt x="2256" y="274"/>
                      </a:lnTo>
                      <a:lnTo>
                        <a:pt x="2200" y="193"/>
                      </a:lnTo>
                      <a:lnTo>
                        <a:pt x="2132" y="127"/>
                      </a:lnTo>
                      <a:lnTo>
                        <a:pt x="2049" y="72"/>
                      </a:lnTo>
                      <a:lnTo>
                        <a:pt x="1954" y="35"/>
                      </a:lnTo>
                      <a:lnTo>
                        <a:pt x="1846" y="13"/>
                      </a:lnTo>
                      <a:lnTo>
                        <a:pt x="1769" y="0"/>
                      </a:lnTo>
                      <a:lnTo>
                        <a:pt x="1239" y="0"/>
                      </a:lnTo>
                      <a:lnTo>
                        <a:pt x="568" y="0"/>
                      </a:lnTo>
                      <a:lnTo>
                        <a:pt x="549" y="6"/>
                      </a:lnTo>
                      <a:lnTo>
                        <a:pt x="444" y="25"/>
                      </a:lnTo>
                      <a:lnTo>
                        <a:pt x="343" y="63"/>
                      </a:lnTo>
                      <a:lnTo>
                        <a:pt x="253" y="118"/>
                      </a:lnTo>
                      <a:lnTo>
                        <a:pt x="173" y="187"/>
                      </a:lnTo>
                      <a:lnTo>
                        <a:pt x="107" y="268"/>
                      </a:lnTo>
                      <a:lnTo>
                        <a:pt x="54" y="360"/>
                      </a:lnTo>
                      <a:lnTo>
                        <a:pt x="19" y="460"/>
                      </a:lnTo>
                      <a:lnTo>
                        <a:pt x="0" y="569"/>
                      </a:lnTo>
                      <a:lnTo>
                        <a:pt x="0" y="2261"/>
                      </a:lnTo>
                      <a:lnTo>
                        <a:pt x="24" y="2341"/>
                      </a:lnTo>
                      <a:lnTo>
                        <a:pt x="77" y="2400"/>
                      </a:lnTo>
                      <a:lnTo>
                        <a:pt x="147" y="2436"/>
                      </a:lnTo>
                      <a:lnTo>
                        <a:pt x="225" y="2450"/>
                      </a:lnTo>
                      <a:lnTo>
                        <a:pt x="303" y="2442"/>
                      </a:lnTo>
                      <a:lnTo>
                        <a:pt x="372" y="2409"/>
                      </a:lnTo>
                      <a:lnTo>
                        <a:pt x="422" y="2355"/>
                      </a:lnTo>
                      <a:lnTo>
                        <a:pt x="447" y="2274"/>
                      </a:lnTo>
                      <a:lnTo>
                        <a:pt x="441" y="859"/>
                      </a:lnTo>
                      <a:lnTo>
                        <a:pt x="549" y="865"/>
                      </a:lnTo>
                      <a:lnTo>
                        <a:pt x="549" y="4744"/>
                      </a:lnTo>
                      <a:lnTo>
                        <a:pt x="549" y="4782"/>
                      </a:lnTo>
                      <a:lnTo>
                        <a:pt x="577" y="4882"/>
                      </a:lnTo>
                      <a:lnTo>
                        <a:pt x="639" y="4955"/>
                      </a:lnTo>
                      <a:lnTo>
                        <a:pt x="720" y="4998"/>
                      </a:lnTo>
                      <a:lnTo>
                        <a:pt x="814" y="5013"/>
                      </a:lnTo>
                      <a:lnTo>
                        <a:pt x="905" y="5000"/>
                      </a:lnTo>
                      <a:lnTo>
                        <a:pt x="988" y="4957"/>
                      </a:lnTo>
                      <a:lnTo>
                        <a:pt x="1050" y="4885"/>
                      </a:lnTo>
                      <a:lnTo>
                        <a:pt x="1080" y="4782"/>
                      </a:lnTo>
                      <a:lnTo>
                        <a:pt x="1080" y="4763"/>
                      </a:lnTo>
                      <a:lnTo>
                        <a:pt x="1080" y="2433"/>
                      </a:lnTo>
                      <a:lnTo>
                        <a:pt x="1163" y="2407"/>
                      </a:lnTo>
                      <a:lnTo>
                        <a:pt x="1080" y="2433"/>
                      </a:lnTo>
                      <a:lnTo>
                        <a:pt x="1080" y="4763"/>
                      </a:lnTo>
                      <a:lnTo>
                        <a:pt x="1086" y="2439"/>
                      </a:lnTo>
                      <a:close/>
                    </a:path>
                  </a:pathLst>
                </a:cu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sp>
              <p:nvSpPr>
                <p:cNvPr id="32863" name="Oval 80"/>
                <p:cNvSpPr>
                  <a:spLocks noChangeArrowheads="1"/>
                </p:cNvSpPr>
                <p:nvPr/>
              </p:nvSpPr>
              <p:spPr bwMode="auto">
                <a:xfrm>
                  <a:off x="3112" y="816"/>
                  <a:ext cx="117" cy="135"/>
                </a:xfrm>
                <a:prstGeom prst="ellipse">
                  <a:avLst/>
                </a:pr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grpSp>
        </p:grpSp>
        <p:sp>
          <p:nvSpPr>
            <p:cNvPr id="32850" name="AutoShape 81"/>
            <p:cNvSpPr>
              <a:spLocks noChangeArrowheads="1"/>
            </p:cNvSpPr>
            <p:nvPr/>
          </p:nvSpPr>
          <p:spPr bwMode="auto">
            <a:xfrm>
              <a:off x="1488" y="3660"/>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Govern &amp; Manage Model Development</a:t>
              </a:r>
            </a:p>
          </p:txBody>
        </p:sp>
        <p:sp>
          <p:nvSpPr>
            <p:cNvPr id="32851" name="AutoShape 82"/>
            <p:cNvSpPr>
              <a:spLocks noChangeArrowheads="1"/>
            </p:cNvSpPr>
            <p:nvPr/>
          </p:nvSpPr>
          <p:spPr bwMode="auto">
            <a:xfrm>
              <a:off x="3264" y="3660"/>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Publish Model Assets</a:t>
              </a:r>
            </a:p>
          </p:txBody>
        </p:sp>
        <p:sp>
          <p:nvSpPr>
            <p:cNvPr id="32852" name="AutoShape 83"/>
            <p:cNvSpPr>
              <a:spLocks noChangeArrowheads="1"/>
            </p:cNvSpPr>
            <p:nvPr/>
          </p:nvSpPr>
          <p:spPr bwMode="auto">
            <a:xfrm>
              <a:off x="4128" y="3660"/>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Publish Derivative Assets</a:t>
              </a:r>
            </a:p>
          </p:txBody>
        </p:sp>
        <p:sp>
          <p:nvSpPr>
            <p:cNvPr id="32853" name="AutoShape 89"/>
            <p:cNvSpPr>
              <a:spLocks noChangeArrowheads="1"/>
            </p:cNvSpPr>
            <p:nvPr/>
          </p:nvSpPr>
          <p:spPr bwMode="auto">
            <a:xfrm>
              <a:off x="2400" y="3660"/>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Promote Enterprise Model</a:t>
              </a:r>
            </a:p>
          </p:txBody>
        </p:sp>
        <p:sp>
          <p:nvSpPr>
            <p:cNvPr id="32854" name="Text Box 13"/>
            <p:cNvSpPr txBox="1">
              <a:spLocks noChangeArrowheads="1"/>
            </p:cNvSpPr>
            <p:nvPr/>
          </p:nvSpPr>
          <p:spPr bwMode="auto">
            <a:xfrm>
              <a:off x="2544" y="3456"/>
              <a:ext cx="3072" cy="214"/>
            </a:xfrm>
            <a:prstGeom prst="rect">
              <a:avLst/>
            </a:prstGeom>
            <a:noFill/>
            <a:ln w="12700">
              <a:noFill/>
              <a:miter lim="800000"/>
              <a:headEnd/>
              <a:tailEnd/>
            </a:ln>
          </p:spPr>
          <p:txBody>
            <a:bodyPr>
              <a:prstTxWarp prst="textNoShape">
                <a:avLst/>
              </a:prstTxWarp>
              <a:spAutoFit/>
            </a:bodyPr>
            <a:lstStyle/>
            <a:p>
              <a:pPr>
                <a:spcBef>
                  <a:spcPct val="50000"/>
                </a:spcBef>
              </a:pPr>
              <a:r>
                <a:rPr lang="en-US" b="1">
                  <a:solidFill>
                    <a:schemeClr val="bg1"/>
                  </a:solidFill>
                </a:rPr>
                <a:t>Govern &amp; Manage Enterprise Model Assets</a:t>
              </a:r>
            </a:p>
          </p:txBody>
        </p:sp>
        <p:sp>
          <p:nvSpPr>
            <p:cNvPr id="32855" name="AutoShape 14"/>
            <p:cNvSpPr>
              <a:spLocks noChangeArrowheads="1"/>
            </p:cNvSpPr>
            <p:nvPr/>
          </p:nvSpPr>
          <p:spPr bwMode="auto">
            <a:xfrm rot="-5400000">
              <a:off x="1624" y="3323"/>
              <a:ext cx="354" cy="409"/>
            </a:xfrm>
            <a:prstGeom prst="leftRightArrow">
              <a:avLst>
                <a:gd name="adj1" fmla="val 45833"/>
                <a:gd name="adj2" fmla="val 35000"/>
              </a:avLst>
            </a:prstGeom>
            <a:solidFill>
              <a:schemeClr val="accent1"/>
            </a:solidFill>
            <a:ln w="12700">
              <a:solidFill>
                <a:schemeClr val="bg1"/>
              </a:solidFill>
              <a:miter lim="800000"/>
              <a:headEnd/>
              <a:tailEnd/>
            </a:ln>
          </p:spPr>
          <p:txBody>
            <a:bodyPr vert="eaVert" anchor="ctr">
              <a:prstTxWarp prst="textNoShape">
                <a:avLst/>
              </a:prstTxWarp>
              <a:spAutoFit/>
            </a:bodyPr>
            <a:lstStyle/>
            <a:p>
              <a:endParaRPr lang="en-US" b="1">
                <a:solidFill>
                  <a:schemeClr val="bg1"/>
                </a:solidFill>
              </a:endParaRPr>
            </a:p>
          </p:txBody>
        </p:sp>
        <p:cxnSp>
          <p:nvCxnSpPr>
            <p:cNvPr id="32856" name="AutoShape 15"/>
            <p:cNvCxnSpPr>
              <a:cxnSpLocks noChangeShapeType="1"/>
              <a:stCxn id="32850" idx="3"/>
              <a:endCxn id="32853" idx="1"/>
            </p:cNvCxnSpPr>
            <p:nvPr/>
          </p:nvCxnSpPr>
          <p:spPr bwMode="auto">
            <a:xfrm>
              <a:off x="2157" y="3822"/>
              <a:ext cx="243" cy="0"/>
            </a:xfrm>
            <a:prstGeom prst="straightConnector1">
              <a:avLst/>
            </a:prstGeom>
            <a:noFill/>
            <a:ln w="12700">
              <a:solidFill>
                <a:schemeClr val="tx1"/>
              </a:solidFill>
              <a:round/>
              <a:headEnd/>
              <a:tailEnd type="triangle" w="med" len="med"/>
            </a:ln>
          </p:spPr>
        </p:cxnSp>
        <p:cxnSp>
          <p:nvCxnSpPr>
            <p:cNvPr id="32857" name="AutoShape 16"/>
            <p:cNvCxnSpPr>
              <a:cxnSpLocks noChangeShapeType="1"/>
              <a:stCxn id="32853" idx="3"/>
              <a:endCxn id="32851" idx="1"/>
            </p:cNvCxnSpPr>
            <p:nvPr/>
          </p:nvCxnSpPr>
          <p:spPr bwMode="auto">
            <a:xfrm>
              <a:off x="3069" y="3822"/>
              <a:ext cx="195" cy="0"/>
            </a:xfrm>
            <a:prstGeom prst="straightConnector1">
              <a:avLst/>
            </a:prstGeom>
            <a:noFill/>
            <a:ln w="12700">
              <a:solidFill>
                <a:schemeClr val="tx1"/>
              </a:solidFill>
              <a:round/>
              <a:headEnd/>
              <a:tailEnd type="triangle" w="med" len="med"/>
            </a:ln>
          </p:spPr>
        </p:cxnSp>
        <p:cxnSp>
          <p:nvCxnSpPr>
            <p:cNvPr id="32858" name="AutoShape 17"/>
            <p:cNvCxnSpPr>
              <a:cxnSpLocks noChangeShapeType="1"/>
              <a:stCxn id="32851" idx="3"/>
              <a:endCxn id="32852" idx="1"/>
            </p:cNvCxnSpPr>
            <p:nvPr/>
          </p:nvCxnSpPr>
          <p:spPr bwMode="auto">
            <a:xfrm>
              <a:off x="3933" y="3822"/>
              <a:ext cx="195" cy="0"/>
            </a:xfrm>
            <a:prstGeom prst="straightConnector1">
              <a:avLst/>
            </a:prstGeom>
            <a:noFill/>
            <a:ln w="12700">
              <a:solidFill>
                <a:schemeClr val="tx1"/>
              </a:solidFill>
              <a:round/>
              <a:headEnd/>
              <a:tailEnd type="triangle" w="med" len="med"/>
            </a:ln>
          </p:spPr>
        </p:cxnSp>
        <p:cxnSp>
          <p:nvCxnSpPr>
            <p:cNvPr id="32859" name="AutoShape 18"/>
            <p:cNvCxnSpPr>
              <a:cxnSpLocks noChangeShapeType="1"/>
              <a:stCxn id="32852" idx="3"/>
              <a:endCxn id="32850" idx="1"/>
            </p:cNvCxnSpPr>
            <p:nvPr/>
          </p:nvCxnSpPr>
          <p:spPr bwMode="auto">
            <a:xfrm flipH="1">
              <a:off x="1488" y="3822"/>
              <a:ext cx="3309" cy="1"/>
            </a:xfrm>
            <a:prstGeom prst="bentConnector5">
              <a:avLst>
                <a:gd name="adj1" fmla="val -4352"/>
                <a:gd name="adj2" fmla="val 19200009"/>
                <a:gd name="adj3" fmla="val 104352"/>
              </a:avLst>
            </a:prstGeom>
            <a:noFill/>
            <a:ln w="12700">
              <a:solidFill>
                <a:schemeClr val="tx1"/>
              </a:solidFill>
              <a:miter lim="800000"/>
              <a:headEnd type="triangle" w="med" len="med"/>
              <a:tailEnd type="triangle" w="med" len="med"/>
            </a:ln>
          </p:spPr>
        </p:cxnSp>
      </p:grpSp>
      <p:grpSp>
        <p:nvGrpSpPr>
          <p:cNvPr id="5" name="Group 19"/>
          <p:cNvGrpSpPr>
            <a:grpSpLocks/>
          </p:cNvGrpSpPr>
          <p:nvPr/>
        </p:nvGrpSpPr>
        <p:grpSpPr bwMode="auto">
          <a:xfrm>
            <a:off x="762000" y="990600"/>
            <a:ext cx="7772400" cy="4419600"/>
            <a:chOff x="480" y="624"/>
            <a:chExt cx="4896" cy="2784"/>
          </a:xfrm>
        </p:grpSpPr>
        <p:sp>
          <p:nvSpPr>
            <p:cNvPr id="32828" name="AutoShape 52"/>
            <p:cNvSpPr>
              <a:spLocks noChangeArrowheads="1"/>
            </p:cNvSpPr>
            <p:nvPr/>
          </p:nvSpPr>
          <p:spPr bwMode="auto">
            <a:xfrm>
              <a:off x="528" y="624"/>
              <a:ext cx="4848" cy="278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endParaRPr lang="en-US" sz="1000">
                <a:solidFill>
                  <a:schemeClr val="bg1"/>
                </a:solidFill>
              </a:endParaRPr>
            </a:p>
          </p:txBody>
        </p:sp>
        <p:sp>
          <p:nvSpPr>
            <p:cNvPr id="248854" name="Rectangle 21"/>
            <p:cNvSpPr>
              <a:spLocks noChangeArrowheads="1"/>
            </p:cNvSpPr>
            <p:nvPr/>
          </p:nvSpPr>
          <p:spPr bwMode="auto">
            <a:xfrm rot="-5400000">
              <a:off x="2664" y="888"/>
              <a:ext cx="432" cy="4512"/>
            </a:xfrm>
            <a:prstGeom prst="rect">
              <a:avLst/>
            </a:prstGeom>
            <a:solidFill>
              <a:srgbClr val="D9D9D9">
                <a:alpha val="50195"/>
              </a:srgbClr>
            </a:solidFill>
            <a:ln w="9525">
              <a:noFill/>
              <a:miter lim="800000"/>
              <a:headEnd/>
              <a:tailEnd/>
            </a:ln>
          </p:spPr>
          <p:txBody>
            <a:bodyPr vert="eaVert" wrap="none" anchor="ctr">
              <a:prstTxWarp prst="textNoShape">
                <a:avLst/>
              </a:prstTxWarp>
            </a:bodyPr>
            <a:lstStyle/>
            <a:p>
              <a:pPr>
                <a:buFont typeface="Wingdings" pitchFamily="2" charset="2"/>
                <a:buNone/>
                <a:defRPr/>
              </a:pPr>
              <a:endParaRPr lang="en-US" b="1">
                <a:solidFill>
                  <a:schemeClr val="bg1"/>
                </a:solidFill>
                <a:latin typeface="Arial" pitchFamily="34" charset="0"/>
                <a:ea typeface="+mn-ea"/>
                <a:cs typeface="Arial" pitchFamily="34" charset="0"/>
              </a:endParaRPr>
            </a:p>
          </p:txBody>
        </p:sp>
        <p:sp>
          <p:nvSpPr>
            <p:cNvPr id="32830" name="AutoShape 53"/>
            <p:cNvSpPr>
              <a:spLocks noChangeArrowheads="1"/>
            </p:cNvSpPr>
            <p:nvPr/>
          </p:nvSpPr>
          <p:spPr bwMode="auto">
            <a:xfrm>
              <a:off x="1008" y="2976"/>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Propagate Reference Models</a:t>
              </a:r>
            </a:p>
          </p:txBody>
        </p:sp>
        <p:sp>
          <p:nvSpPr>
            <p:cNvPr id="32831" name="AutoShape 54"/>
            <p:cNvSpPr>
              <a:spLocks noChangeArrowheads="1"/>
            </p:cNvSpPr>
            <p:nvPr/>
          </p:nvSpPr>
          <p:spPr bwMode="auto">
            <a:xfrm>
              <a:off x="2691" y="2976"/>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Harvest Project Models</a:t>
              </a:r>
            </a:p>
          </p:txBody>
        </p:sp>
        <p:sp>
          <p:nvSpPr>
            <p:cNvPr id="32832" name="AutoShape 55"/>
            <p:cNvSpPr>
              <a:spLocks noChangeArrowheads="1"/>
            </p:cNvSpPr>
            <p:nvPr/>
          </p:nvSpPr>
          <p:spPr bwMode="auto">
            <a:xfrm>
              <a:off x="3459" y="2976"/>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Identify and Validate Changes</a:t>
              </a:r>
            </a:p>
          </p:txBody>
        </p:sp>
        <p:sp>
          <p:nvSpPr>
            <p:cNvPr id="32833" name="AutoShape 56"/>
            <p:cNvSpPr>
              <a:spLocks noChangeArrowheads="1"/>
            </p:cNvSpPr>
            <p:nvPr/>
          </p:nvSpPr>
          <p:spPr bwMode="auto">
            <a:xfrm>
              <a:off x="4272" y="2976"/>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Version Municipal Models</a:t>
              </a:r>
            </a:p>
          </p:txBody>
        </p:sp>
        <p:sp>
          <p:nvSpPr>
            <p:cNvPr id="32834" name="AutoShape 53"/>
            <p:cNvSpPr>
              <a:spLocks noChangeArrowheads="1"/>
            </p:cNvSpPr>
            <p:nvPr/>
          </p:nvSpPr>
          <p:spPr bwMode="auto">
            <a:xfrm>
              <a:off x="1875" y="2976"/>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(Re-) Use &amp; Develop Models</a:t>
              </a:r>
            </a:p>
          </p:txBody>
        </p:sp>
        <p:cxnSp>
          <p:nvCxnSpPr>
            <p:cNvPr id="32835" name="AutoShape 27"/>
            <p:cNvCxnSpPr>
              <a:cxnSpLocks noChangeShapeType="1"/>
              <a:stCxn id="32832" idx="3"/>
              <a:endCxn id="32833" idx="1"/>
            </p:cNvCxnSpPr>
            <p:nvPr/>
          </p:nvCxnSpPr>
          <p:spPr bwMode="auto">
            <a:xfrm>
              <a:off x="4128" y="3138"/>
              <a:ext cx="144" cy="0"/>
            </a:xfrm>
            <a:prstGeom prst="straightConnector1">
              <a:avLst/>
            </a:prstGeom>
            <a:noFill/>
            <a:ln w="12700">
              <a:solidFill>
                <a:schemeClr val="tx1"/>
              </a:solidFill>
              <a:round/>
              <a:headEnd/>
              <a:tailEnd type="triangle" w="med" len="med"/>
            </a:ln>
          </p:spPr>
        </p:cxnSp>
        <p:sp>
          <p:nvSpPr>
            <p:cNvPr id="32836" name="Text Box 28"/>
            <p:cNvSpPr txBox="1">
              <a:spLocks noChangeArrowheads="1"/>
            </p:cNvSpPr>
            <p:nvPr/>
          </p:nvSpPr>
          <p:spPr bwMode="auto">
            <a:xfrm>
              <a:off x="2928" y="2592"/>
              <a:ext cx="2448" cy="370"/>
            </a:xfrm>
            <a:prstGeom prst="rect">
              <a:avLst/>
            </a:prstGeom>
            <a:noFill/>
            <a:ln w="12700">
              <a:noFill/>
              <a:miter lim="800000"/>
              <a:headEnd/>
              <a:tailEnd/>
            </a:ln>
          </p:spPr>
          <p:txBody>
            <a:bodyPr>
              <a:prstTxWarp prst="textNoShape">
                <a:avLst/>
              </a:prstTxWarp>
              <a:spAutoFit/>
            </a:bodyPr>
            <a:lstStyle/>
            <a:p>
              <a:pPr algn="r">
                <a:spcBef>
                  <a:spcPct val="50000"/>
                </a:spcBef>
              </a:pPr>
              <a:r>
                <a:rPr lang="en-US" b="1">
                  <a:solidFill>
                    <a:schemeClr val="bg1"/>
                  </a:solidFill>
                </a:rPr>
                <a:t>Govern &amp; Manage Enterprise Model Development</a:t>
              </a:r>
            </a:p>
          </p:txBody>
        </p:sp>
        <p:cxnSp>
          <p:nvCxnSpPr>
            <p:cNvPr id="32837" name="AutoShape 29"/>
            <p:cNvCxnSpPr>
              <a:cxnSpLocks noChangeShapeType="1"/>
              <a:stCxn id="32834" idx="3"/>
              <a:endCxn id="32831" idx="1"/>
            </p:cNvCxnSpPr>
            <p:nvPr/>
          </p:nvCxnSpPr>
          <p:spPr bwMode="auto">
            <a:xfrm>
              <a:off x="2544" y="3138"/>
              <a:ext cx="147" cy="0"/>
            </a:xfrm>
            <a:prstGeom prst="straightConnector1">
              <a:avLst/>
            </a:prstGeom>
            <a:noFill/>
            <a:ln w="12700">
              <a:solidFill>
                <a:schemeClr val="tx1"/>
              </a:solidFill>
              <a:round/>
              <a:headEnd/>
              <a:tailEnd type="triangle" w="med" len="med"/>
            </a:ln>
          </p:spPr>
        </p:cxnSp>
        <p:cxnSp>
          <p:nvCxnSpPr>
            <p:cNvPr id="32838" name="AutoShape 30"/>
            <p:cNvCxnSpPr>
              <a:cxnSpLocks noChangeShapeType="1"/>
              <a:stCxn id="32830" idx="3"/>
              <a:endCxn id="32834" idx="1"/>
            </p:cNvCxnSpPr>
            <p:nvPr/>
          </p:nvCxnSpPr>
          <p:spPr bwMode="auto">
            <a:xfrm>
              <a:off x="1677" y="3138"/>
              <a:ext cx="198" cy="0"/>
            </a:xfrm>
            <a:prstGeom prst="straightConnector1">
              <a:avLst/>
            </a:prstGeom>
            <a:noFill/>
            <a:ln w="12700">
              <a:solidFill>
                <a:schemeClr val="tx1"/>
              </a:solidFill>
              <a:round/>
              <a:headEnd/>
              <a:tailEnd type="triangle" w="med" len="med"/>
            </a:ln>
          </p:spPr>
        </p:cxnSp>
        <p:cxnSp>
          <p:nvCxnSpPr>
            <p:cNvPr id="32839" name="AutoShape 31"/>
            <p:cNvCxnSpPr>
              <a:cxnSpLocks noChangeShapeType="1"/>
              <a:stCxn id="32831" idx="3"/>
              <a:endCxn id="32832" idx="1"/>
            </p:cNvCxnSpPr>
            <p:nvPr/>
          </p:nvCxnSpPr>
          <p:spPr bwMode="auto">
            <a:xfrm>
              <a:off x="3360" y="3138"/>
              <a:ext cx="99" cy="0"/>
            </a:xfrm>
            <a:prstGeom prst="straightConnector1">
              <a:avLst/>
            </a:prstGeom>
            <a:noFill/>
            <a:ln w="12700">
              <a:solidFill>
                <a:schemeClr val="tx1"/>
              </a:solidFill>
              <a:round/>
              <a:headEnd/>
              <a:tailEnd type="triangle" w="med" len="med"/>
            </a:ln>
          </p:spPr>
        </p:cxnSp>
        <p:cxnSp>
          <p:nvCxnSpPr>
            <p:cNvPr id="32840" name="AutoShape 32"/>
            <p:cNvCxnSpPr>
              <a:cxnSpLocks noChangeShapeType="1"/>
              <a:stCxn id="32830" idx="1"/>
              <a:endCxn id="32833" idx="3"/>
            </p:cNvCxnSpPr>
            <p:nvPr/>
          </p:nvCxnSpPr>
          <p:spPr bwMode="auto">
            <a:xfrm rot="10800000" flipH="1" flipV="1">
              <a:off x="1008" y="3138"/>
              <a:ext cx="3933" cy="1"/>
            </a:xfrm>
            <a:prstGeom prst="bentConnector5">
              <a:avLst>
                <a:gd name="adj1" fmla="val -2162"/>
                <a:gd name="adj2" fmla="val 18600009"/>
                <a:gd name="adj3" fmla="val 103662"/>
              </a:avLst>
            </a:prstGeom>
            <a:noFill/>
            <a:ln w="12700">
              <a:solidFill>
                <a:schemeClr val="tx1"/>
              </a:solidFill>
              <a:miter lim="800000"/>
              <a:headEnd type="triangle" w="med" len="med"/>
              <a:tailEnd type="triangle" w="med" len="med"/>
            </a:ln>
          </p:spPr>
        </p:cxnSp>
        <p:grpSp>
          <p:nvGrpSpPr>
            <p:cNvPr id="32841" name="Group 33"/>
            <p:cNvGrpSpPr>
              <a:grpSpLocks/>
            </p:cNvGrpSpPr>
            <p:nvPr/>
          </p:nvGrpSpPr>
          <p:grpSpPr bwMode="auto">
            <a:xfrm>
              <a:off x="480" y="2832"/>
              <a:ext cx="493" cy="542"/>
              <a:chOff x="396" y="2736"/>
              <a:chExt cx="493" cy="542"/>
            </a:xfrm>
          </p:grpSpPr>
          <p:sp>
            <p:nvSpPr>
              <p:cNvPr id="32843" name="Text Box 45"/>
              <p:cNvSpPr txBox="1">
                <a:spLocks noChangeArrowheads="1"/>
              </p:cNvSpPr>
              <p:nvPr/>
            </p:nvSpPr>
            <p:spPr bwMode="auto">
              <a:xfrm>
                <a:off x="396" y="3012"/>
                <a:ext cx="493" cy="266"/>
              </a:xfrm>
              <a:prstGeom prst="rect">
                <a:avLst/>
              </a:prstGeom>
              <a:noFill/>
              <a:ln w="9525">
                <a:noFill/>
                <a:miter lim="800000"/>
                <a:headEnd/>
                <a:tailEnd/>
              </a:ln>
            </p:spPr>
            <p:txBody>
              <a:bodyPr wrap="none" lIns="91418" tIns="45708" rIns="91418" bIns="45708">
                <a:prstTxWarp prst="textNoShape">
                  <a:avLst/>
                </a:prstTxWarp>
                <a:spAutoFit/>
              </a:bodyPr>
              <a:lstStyle/>
              <a:p>
                <a:r>
                  <a:rPr lang="en-US" sz="1200">
                    <a:solidFill>
                      <a:schemeClr val="bg1"/>
                    </a:solidFill>
                  </a:rPr>
                  <a:t>Model</a:t>
                </a:r>
              </a:p>
              <a:p>
                <a:r>
                  <a:rPr lang="en-US" sz="1200">
                    <a:solidFill>
                      <a:schemeClr val="bg1"/>
                    </a:solidFill>
                  </a:rPr>
                  <a:t>Manager</a:t>
                </a:r>
              </a:p>
            </p:txBody>
          </p:sp>
          <p:grpSp>
            <p:nvGrpSpPr>
              <p:cNvPr id="32844" name="Group 46"/>
              <p:cNvGrpSpPr>
                <a:grpSpLocks/>
              </p:cNvGrpSpPr>
              <p:nvPr/>
            </p:nvGrpSpPr>
            <p:grpSpPr bwMode="auto">
              <a:xfrm>
                <a:off x="576" y="2736"/>
                <a:ext cx="117" cy="309"/>
                <a:chOff x="3024" y="816"/>
                <a:chExt cx="288" cy="687"/>
              </a:xfrm>
            </p:grpSpPr>
            <p:sp>
              <p:nvSpPr>
                <p:cNvPr id="32845" name="Freeform 47"/>
                <p:cNvSpPr>
                  <a:spLocks/>
                </p:cNvSpPr>
                <p:nvPr/>
              </p:nvSpPr>
              <p:spPr bwMode="auto">
                <a:xfrm>
                  <a:off x="3024" y="959"/>
                  <a:ext cx="288" cy="544"/>
                </a:xfrm>
                <a:custGeom>
                  <a:avLst/>
                  <a:gdLst>
                    <a:gd name="T0" fmla="*/ 0 w 2343"/>
                    <a:gd name="T1" fmla="*/ 0 h 5013"/>
                    <a:gd name="T2" fmla="*/ 0 w 2343"/>
                    <a:gd name="T3" fmla="*/ 0 h 5013"/>
                    <a:gd name="T4" fmla="*/ 0 w 2343"/>
                    <a:gd name="T5" fmla="*/ 0 h 5013"/>
                    <a:gd name="T6" fmla="*/ 0 w 2343"/>
                    <a:gd name="T7" fmla="*/ 0 h 5013"/>
                    <a:gd name="T8" fmla="*/ 0 w 2343"/>
                    <a:gd name="T9" fmla="*/ 0 h 5013"/>
                    <a:gd name="T10" fmla="*/ 0 w 2343"/>
                    <a:gd name="T11" fmla="*/ 0 h 5013"/>
                    <a:gd name="T12" fmla="*/ 0 w 2343"/>
                    <a:gd name="T13" fmla="*/ 0 h 5013"/>
                    <a:gd name="T14" fmla="*/ 0 w 2343"/>
                    <a:gd name="T15" fmla="*/ 0 h 5013"/>
                    <a:gd name="T16" fmla="*/ 0 w 2343"/>
                    <a:gd name="T17" fmla="*/ 0 h 5013"/>
                    <a:gd name="T18" fmla="*/ 0 w 2343"/>
                    <a:gd name="T19" fmla="*/ 0 h 5013"/>
                    <a:gd name="T20" fmla="*/ 0 w 2343"/>
                    <a:gd name="T21" fmla="*/ 0 h 5013"/>
                    <a:gd name="T22" fmla="*/ 0 w 2343"/>
                    <a:gd name="T23" fmla="*/ 0 h 5013"/>
                    <a:gd name="T24" fmla="*/ 0 w 2343"/>
                    <a:gd name="T25" fmla="*/ 0 h 5013"/>
                    <a:gd name="T26" fmla="*/ 0 w 2343"/>
                    <a:gd name="T27" fmla="*/ 0 h 5013"/>
                    <a:gd name="T28" fmla="*/ 0 w 2343"/>
                    <a:gd name="T29" fmla="*/ 0 h 5013"/>
                    <a:gd name="T30" fmla="*/ 0 w 2343"/>
                    <a:gd name="T31" fmla="*/ 0 h 5013"/>
                    <a:gd name="T32" fmla="*/ 0 w 2343"/>
                    <a:gd name="T33" fmla="*/ 0 h 5013"/>
                    <a:gd name="T34" fmla="*/ 0 w 2343"/>
                    <a:gd name="T35" fmla="*/ 0 h 5013"/>
                    <a:gd name="T36" fmla="*/ 0 w 2343"/>
                    <a:gd name="T37" fmla="*/ 0 h 5013"/>
                    <a:gd name="T38" fmla="*/ 0 w 2343"/>
                    <a:gd name="T39" fmla="*/ 0 h 5013"/>
                    <a:gd name="T40" fmla="*/ 0 w 2343"/>
                    <a:gd name="T41" fmla="*/ 0 h 5013"/>
                    <a:gd name="T42" fmla="*/ 0 w 2343"/>
                    <a:gd name="T43" fmla="*/ 0 h 5013"/>
                    <a:gd name="T44" fmla="*/ 0 w 2343"/>
                    <a:gd name="T45" fmla="*/ 0 h 5013"/>
                    <a:gd name="T46" fmla="*/ 0 w 2343"/>
                    <a:gd name="T47" fmla="*/ 0 h 5013"/>
                    <a:gd name="T48" fmla="*/ 0 w 2343"/>
                    <a:gd name="T49" fmla="*/ 0 h 5013"/>
                    <a:gd name="T50" fmla="*/ 0 w 2343"/>
                    <a:gd name="T51" fmla="*/ 0 h 5013"/>
                    <a:gd name="T52" fmla="*/ 0 w 2343"/>
                    <a:gd name="T53" fmla="*/ 0 h 5013"/>
                    <a:gd name="T54" fmla="*/ 0 w 2343"/>
                    <a:gd name="T55" fmla="*/ 0 h 5013"/>
                    <a:gd name="T56" fmla="*/ 0 w 2343"/>
                    <a:gd name="T57" fmla="*/ 0 h 5013"/>
                    <a:gd name="T58" fmla="*/ 0 w 2343"/>
                    <a:gd name="T59" fmla="*/ 0 h 5013"/>
                    <a:gd name="T60" fmla="*/ 0 w 2343"/>
                    <a:gd name="T61" fmla="*/ 0 h 5013"/>
                    <a:gd name="T62" fmla="*/ 0 w 2343"/>
                    <a:gd name="T63" fmla="*/ 0 h 5013"/>
                    <a:gd name="T64" fmla="*/ 0 w 2343"/>
                    <a:gd name="T65" fmla="*/ 0 h 5013"/>
                    <a:gd name="T66" fmla="*/ 0 w 2343"/>
                    <a:gd name="T67" fmla="*/ 0 h 5013"/>
                    <a:gd name="T68" fmla="*/ 0 w 2343"/>
                    <a:gd name="T69" fmla="*/ 0 h 5013"/>
                    <a:gd name="T70" fmla="*/ 0 w 2343"/>
                    <a:gd name="T71" fmla="*/ 0 h 5013"/>
                    <a:gd name="T72" fmla="*/ 0 w 2343"/>
                    <a:gd name="T73" fmla="*/ 0 h 5013"/>
                    <a:gd name="T74" fmla="*/ 0 w 2343"/>
                    <a:gd name="T75" fmla="*/ 0 h 50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3"/>
                    <a:gd name="T115" fmla="*/ 0 h 5013"/>
                    <a:gd name="T116" fmla="*/ 2343 w 2343"/>
                    <a:gd name="T117" fmla="*/ 5013 h 50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3" h="5013">
                      <a:moveTo>
                        <a:pt x="1086" y="2439"/>
                      </a:moveTo>
                      <a:lnTo>
                        <a:pt x="1163" y="2414"/>
                      </a:lnTo>
                      <a:lnTo>
                        <a:pt x="1169" y="2407"/>
                      </a:lnTo>
                      <a:lnTo>
                        <a:pt x="1175" y="2407"/>
                      </a:lnTo>
                      <a:lnTo>
                        <a:pt x="1258" y="2433"/>
                      </a:lnTo>
                      <a:lnTo>
                        <a:pt x="1258" y="4763"/>
                      </a:lnTo>
                      <a:lnTo>
                        <a:pt x="1258" y="4782"/>
                      </a:lnTo>
                      <a:lnTo>
                        <a:pt x="1287" y="4882"/>
                      </a:lnTo>
                      <a:lnTo>
                        <a:pt x="1349" y="4955"/>
                      </a:lnTo>
                      <a:lnTo>
                        <a:pt x="1430" y="4998"/>
                      </a:lnTo>
                      <a:lnTo>
                        <a:pt x="1525" y="5013"/>
                      </a:lnTo>
                      <a:lnTo>
                        <a:pt x="1617" y="5000"/>
                      </a:lnTo>
                      <a:lnTo>
                        <a:pt x="1700" y="4957"/>
                      </a:lnTo>
                      <a:lnTo>
                        <a:pt x="1760" y="4885"/>
                      </a:lnTo>
                      <a:lnTo>
                        <a:pt x="1789" y="4782"/>
                      </a:lnTo>
                      <a:lnTo>
                        <a:pt x="1789" y="4744"/>
                      </a:lnTo>
                      <a:lnTo>
                        <a:pt x="1789" y="865"/>
                      </a:lnTo>
                      <a:lnTo>
                        <a:pt x="1897" y="859"/>
                      </a:lnTo>
                      <a:lnTo>
                        <a:pt x="1891" y="2274"/>
                      </a:lnTo>
                      <a:lnTo>
                        <a:pt x="1914" y="2352"/>
                      </a:lnTo>
                      <a:lnTo>
                        <a:pt x="1966" y="2407"/>
                      </a:lnTo>
                      <a:lnTo>
                        <a:pt x="2036" y="2440"/>
                      </a:lnTo>
                      <a:lnTo>
                        <a:pt x="2076" y="2448"/>
                      </a:lnTo>
                      <a:lnTo>
                        <a:pt x="2095" y="2449"/>
                      </a:lnTo>
                      <a:lnTo>
                        <a:pt x="2117" y="2450"/>
                      </a:lnTo>
                      <a:lnTo>
                        <a:pt x="2196" y="2439"/>
                      </a:lnTo>
                      <a:lnTo>
                        <a:pt x="2267" y="2402"/>
                      </a:lnTo>
                      <a:lnTo>
                        <a:pt x="2318" y="2344"/>
                      </a:lnTo>
                      <a:lnTo>
                        <a:pt x="2343" y="2261"/>
                      </a:lnTo>
                      <a:lnTo>
                        <a:pt x="2337" y="569"/>
                      </a:lnTo>
                      <a:lnTo>
                        <a:pt x="2325" y="465"/>
                      </a:lnTo>
                      <a:lnTo>
                        <a:pt x="2298" y="365"/>
                      </a:lnTo>
                      <a:lnTo>
                        <a:pt x="2256" y="274"/>
                      </a:lnTo>
                      <a:lnTo>
                        <a:pt x="2200" y="193"/>
                      </a:lnTo>
                      <a:lnTo>
                        <a:pt x="2132" y="127"/>
                      </a:lnTo>
                      <a:lnTo>
                        <a:pt x="2049" y="72"/>
                      </a:lnTo>
                      <a:lnTo>
                        <a:pt x="1954" y="35"/>
                      </a:lnTo>
                      <a:lnTo>
                        <a:pt x="1846" y="13"/>
                      </a:lnTo>
                      <a:lnTo>
                        <a:pt x="1769" y="0"/>
                      </a:lnTo>
                      <a:lnTo>
                        <a:pt x="1239" y="0"/>
                      </a:lnTo>
                      <a:lnTo>
                        <a:pt x="568" y="0"/>
                      </a:lnTo>
                      <a:lnTo>
                        <a:pt x="549" y="6"/>
                      </a:lnTo>
                      <a:lnTo>
                        <a:pt x="444" y="25"/>
                      </a:lnTo>
                      <a:lnTo>
                        <a:pt x="343" y="63"/>
                      </a:lnTo>
                      <a:lnTo>
                        <a:pt x="253" y="118"/>
                      </a:lnTo>
                      <a:lnTo>
                        <a:pt x="173" y="187"/>
                      </a:lnTo>
                      <a:lnTo>
                        <a:pt x="107" y="268"/>
                      </a:lnTo>
                      <a:lnTo>
                        <a:pt x="54" y="360"/>
                      </a:lnTo>
                      <a:lnTo>
                        <a:pt x="19" y="460"/>
                      </a:lnTo>
                      <a:lnTo>
                        <a:pt x="0" y="569"/>
                      </a:lnTo>
                      <a:lnTo>
                        <a:pt x="0" y="2261"/>
                      </a:lnTo>
                      <a:lnTo>
                        <a:pt x="24" y="2341"/>
                      </a:lnTo>
                      <a:lnTo>
                        <a:pt x="77" y="2400"/>
                      </a:lnTo>
                      <a:lnTo>
                        <a:pt x="147" y="2436"/>
                      </a:lnTo>
                      <a:lnTo>
                        <a:pt x="225" y="2450"/>
                      </a:lnTo>
                      <a:lnTo>
                        <a:pt x="303" y="2442"/>
                      </a:lnTo>
                      <a:lnTo>
                        <a:pt x="372" y="2409"/>
                      </a:lnTo>
                      <a:lnTo>
                        <a:pt x="422" y="2355"/>
                      </a:lnTo>
                      <a:lnTo>
                        <a:pt x="447" y="2274"/>
                      </a:lnTo>
                      <a:lnTo>
                        <a:pt x="441" y="859"/>
                      </a:lnTo>
                      <a:lnTo>
                        <a:pt x="549" y="865"/>
                      </a:lnTo>
                      <a:lnTo>
                        <a:pt x="549" y="4744"/>
                      </a:lnTo>
                      <a:lnTo>
                        <a:pt x="549" y="4782"/>
                      </a:lnTo>
                      <a:lnTo>
                        <a:pt x="577" y="4882"/>
                      </a:lnTo>
                      <a:lnTo>
                        <a:pt x="639" y="4955"/>
                      </a:lnTo>
                      <a:lnTo>
                        <a:pt x="720" y="4998"/>
                      </a:lnTo>
                      <a:lnTo>
                        <a:pt x="814" y="5013"/>
                      </a:lnTo>
                      <a:lnTo>
                        <a:pt x="905" y="5000"/>
                      </a:lnTo>
                      <a:lnTo>
                        <a:pt x="988" y="4957"/>
                      </a:lnTo>
                      <a:lnTo>
                        <a:pt x="1050" y="4885"/>
                      </a:lnTo>
                      <a:lnTo>
                        <a:pt x="1080" y="4782"/>
                      </a:lnTo>
                      <a:lnTo>
                        <a:pt x="1080" y="4763"/>
                      </a:lnTo>
                      <a:lnTo>
                        <a:pt x="1080" y="2433"/>
                      </a:lnTo>
                      <a:lnTo>
                        <a:pt x="1163" y="2407"/>
                      </a:lnTo>
                      <a:lnTo>
                        <a:pt x="1080" y="2433"/>
                      </a:lnTo>
                      <a:lnTo>
                        <a:pt x="1080" y="4763"/>
                      </a:lnTo>
                      <a:lnTo>
                        <a:pt x="1086" y="2439"/>
                      </a:lnTo>
                      <a:close/>
                    </a:path>
                  </a:pathLst>
                </a:cu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sp>
              <p:nvSpPr>
                <p:cNvPr id="32846" name="Oval 48"/>
                <p:cNvSpPr>
                  <a:spLocks noChangeArrowheads="1"/>
                </p:cNvSpPr>
                <p:nvPr/>
              </p:nvSpPr>
              <p:spPr bwMode="auto">
                <a:xfrm>
                  <a:off x="3112" y="816"/>
                  <a:ext cx="117" cy="135"/>
                </a:xfrm>
                <a:prstGeom prst="ellipse">
                  <a:avLst/>
                </a:pr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grpSp>
        </p:grpSp>
        <p:sp>
          <p:nvSpPr>
            <p:cNvPr id="32842" name="AutoShape 38"/>
            <p:cNvSpPr>
              <a:spLocks noChangeArrowheads="1"/>
            </p:cNvSpPr>
            <p:nvPr/>
          </p:nvSpPr>
          <p:spPr bwMode="auto">
            <a:xfrm rot="-5400000">
              <a:off x="2032" y="2529"/>
              <a:ext cx="354" cy="409"/>
            </a:xfrm>
            <a:prstGeom prst="leftRightArrow">
              <a:avLst>
                <a:gd name="adj1" fmla="val 45833"/>
                <a:gd name="adj2" fmla="val 35000"/>
              </a:avLst>
            </a:prstGeom>
            <a:solidFill>
              <a:schemeClr val="accent1"/>
            </a:solidFill>
            <a:ln w="12700">
              <a:solidFill>
                <a:schemeClr val="bg1"/>
              </a:solidFill>
              <a:miter lim="800000"/>
              <a:headEnd/>
              <a:tailEnd/>
            </a:ln>
          </p:spPr>
          <p:txBody>
            <a:bodyPr vert="eaVert" anchor="ctr">
              <a:prstTxWarp prst="textNoShape">
                <a:avLst/>
              </a:prstTxWarp>
              <a:spAutoFit/>
            </a:bodyPr>
            <a:lstStyle/>
            <a:p>
              <a:endParaRPr lang="en-US" b="1">
                <a:solidFill>
                  <a:schemeClr val="bg1"/>
                </a:solidFill>
              </a:endParaRPr>
            </a:p>
          </p:txBody>
        </p:sp>
      </p:grpSp>
      <p:grpSp>
        <p:nvGrpSpPr>
          <p:cNvPr id="32773" name="Group 41"/>
          <p:cNvGrpSpPr>
            <a:grpSpLocks/>
          </p:cNvGrpSpPr>
          <p:nvPr/>
        </p:nvGrpSpPr>
        <p:grpSpPr bwMode="auto">
          <a:xfrm>
            <a:off x="482600" y="1136650"/>
            <a:ext cx="7543800" cy="2971800"/>
            <a:chOff x="288" y="720"/>
            <a:chExt cx="4752" cy="1872"/>
          </a:xfrm>
        </p:grpSpPr>
        <p:sp>
          <p:nvSpPr>
            <p:cNvPr id="32781" name="AutoShape 52"/>
            <p:cNvSpPr>
              <a:spLocks noChangeArrowheads="1"/>
            </p:cNvSpPr>
            <p:nvPr/>
          </p:nvSpPr>
          <p:spPr bwMode="auto">
            <a:xfrm>
              <a:off x="960" y="720"/>
              <a:ext cx="4080" cy="1872"/>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endParaRPr lang="en-US" sz="1000">
                <a:solidFill>
                  <a:schemeClr val="bg1"/>
                </a:solidFill>
              </a:endParaRPr>
            </a:p>
          </p:txBody>
        </p:sp>
        <p:sp>
          <p:nvSpPr>
            <p:cNvPr id="32782" name="Text Box 43"/>
            <p:cNvSpPr txBox="1">
              <a:spLocks noChangeArrowheads="1"/>
            </p:cNvSpPr>
            <p:nvPr/>
          </p:nvSpPr>
          <p:spPr bwMode="auto">
            <a:xfrm>
              <a:off x="290" y="1375"/>
              <a:ext cx="973" cy="238"/>
            </a:xfrm>
            <a:prstGeom prst="rect">
              <a:avLst/>
            </a:prstGeom>
            <a:solidFill>
              <a:srgbClr val="F0F7AF"/>
            </a:solidFill>
            <a:ln w="12700">
              <a:solidFill>
                <a:schemeClr val="tx1"/>
              </a:solidFill>
              <a:miter lim="800000"/>
              <a:headEnd/>
              <a:tailEnd/>
            </a:ln>
          </p:spPr>
          <p:txBody>
            <a:bodyPr>
              <a:prstTxWarp prst="textNoShape">
                <a:avLst/>
              </a:prstTxWarp>
              <a:spAutoFit/>
            </a:bodyPr>
            <a:lstStyle/>
            <a:p>
              <a:r>
                <a:rPr lang="en-US" sz="1000"/>
                <a:t>IBM Industry </a:t>
              </a:r>
            </a:p>
            <a:p>
              <a:r>
                <a:rPr lang="en-US" sz="1000"/>
                <a:t>Models</a:t>
              </a:r>
            </a:p>
          </p:txBody>
        </p:sp>
        <p:sp>
          <p:nvSpPr>
            <p:cNvPr id="32783" name="Text Box 44"/>
            <p:cNvSpPr txBox="1">
              <a:spLocks noChangeArrowheads="1"/>
            </p:cNvSpPr>
            <p:nvPr/>
          </p:nvSpPr>
          <p:spPr bwMode="auto">
            <a:xfrm>
              <a:off x="288" y="1106"/>
              <a:ext cx="975" cy="238"/>
            </a:xfrm>
            <a:prstGeom prst="rect">
              <a:avLst/>
            </a:prstGeom>
            <a:solidFill>
              <a:srgbClr val="F0F7AF"/>
            </a:solidFill>
            <a:ln w="12700">
              <a:solidFill>
                <a:schemeClr val="tx1"/>
              </a:solidFill>
              <a:miter lim="800000"/>
              <a:headEnd/>
              <a:tailEnd/>
            </a:ln>
          </p:spPr>
          <p:txBody>
            <a:bodyPr>
              <a:prstTxWarp prst="textNoShape">
                <a:avLst/>
              </a:prstTxWarp>
              <a:spAutoFit/>
            </a:bodyPr>
            <a:lstStyle/>
            <a:p>
              <a:r>
                <a:rPr lang="en-US" sz="1000"/>
                <a:t>Business</a:t>
              </a:r>
            </a:p>
            <a:p>
              <a:r>
                <a:rPr lang="en-US" sz="1000"/>
                <a:t>Drivers</a:t>
              </a:r>
            </a:p>
          </p:txBody>
        </p:sp>
        <p:sp>
          <p:nvSpPr>
            <p:cNvPr id="248878" name="Rectangle 45"/>
            <p:cNvSpPr>
              <a:spLocks noChangeArrowheads="1"/>
            </p:cNvSpPr>
            <p:nvPr/>
          </p:nvSpPr>
          <p:spPr bwMode="auto">
            <a:xfrm>
              <a:off x="3141" y="945"/>
              <a:ext cx="915" cy="1589"/>
            </a:xfrm>
            <a:prstGeom prst="rect">
              <a:avLst/>
            </a:prstGeom>
            <a:solidFill>
              <a:schemeClr val="bg1">
                <a:lumMod val="85000"/>
                <a:alpha val="50000"/>
              </a:schemeClr>
            </a:solidFill>
            <a:ln w="9525" algn="ctr">
              <a:noFill/>
              <a:miter lim="800000"/>
              <a:headEnd/>
              <a:tailEnd/>
            </a:ln>
          </p:spPr>
          <p:txBody>
            <a:bodyPr wrap="none" anchor="ctr"/>
            <a:lstStyle/>
            <a:p>
              <a:pPr>
                <a:buFont typeface="Wingdings" pitchFamily="2" charset="2"/>
                <a:buNone/>
                <a:defRPr/>
              </a:pPr>
              <a:endParaRPr lang="en-US" b="1">
                <a:solidFill>
                  <a:schemeClr val="bg1"/>
                </a:solidFill>
                <a:latin typeface="Arial" pitchFamily="34" charset="0"/>
                <a:ea typeface="+mn-ea"/>
                <a:cs typeface="Arial" pitchFamily="34" charset="0"/>
              </a:endParaRPr>
            </a:p>
          </p:txBody>
        </p:sp>
        <p:sp>
          <p:nvSpPr>
            <p:cNvPr id="32785" name="AutoShape 46"/>
            <p:cNvSpPr>
              <a:spLocks noChangeArrowheads="1"/>
            </p:cNvSpPr>
            <p:nvPr/>
          </p:nvSpPr>
          <p:spPr bwMode="auto">
            <a:xfrm>
              <a:off x="3329" y="2124"/>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Supporting Services</a:t>
              </a:r>
            </a:p>
          </p:txBody>
        </p:sp>
        <p:sp>
          <p:nvSpPr>
            <p:cNvPr id="32786" name="AutoShape 47"/>
            <p:cNvSpPr>
              <a:spLocks noChangeArrowheads="1"/>
            </p:cNvSpPr>
            <p:nvPr/>
          </p:nvSpPr>
          <p:spPr bwMode="auto">
            <a:xfrm>
              <a:off x="3331" y="1712"/>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Analyze Processes</a:t>
              </a:r>
            </a:p>
          </p:txBody>
        </p:sp>
        <p:sp>
          <p:nvSpPr>
            <p:cNvPr id="32787" name="Line 48"/>
            <p:cNvSpPr>
              <a:spLocks noChangeShapeType="1"/>
            </p:cNvSpPr>
            <p:nvPr/>
          </p:nvSpPr>
          <p:spPr bwMode="auto">
            <a:xfrm flipV="1">
              <a:off x="3054" y="2251"/>
              <a:ext cx="267" cy="2"/>
            </a:xfrm>
            <a:prstGeom prst="line">
              <a:avLst/>
            </a:prstGeom>
            <a:noFill/>
            <a:ln w="12700">
              <a:solidFill>
                <a:schemeClr val="tx1"/>
              </a:solidFill>
              <a:round/>
              <a:headEnd/>
              <a:tailEnd type="triangle" w="med" len="med"/>
            </a:ln>
          </p:spPr>
          <p:txBody>
            <a:bodyPr anchor="ctr">
              <a:prstTxWarp prst="textNoShape">
                <a:avLst/>
              </a:prstTxWarp>
              <a:spAutoFit/>
            </a:bodyPr>
            <a:lstStyle/>
            <a:p>
              <a:endParaRPr lang="en-US"/>
            </a:p>
          </p:txBody>
        </p:sp>
        <p:sp>
          <p:nvSpPr>
            <p:cNvPr id="32788" name="Line 49"/>
            <p:cNvSpPr>
              <a:spLocks noChangeShapeType="1"/>
            </p:cNvSpPr>
            <p:nvPr/>
          </p:nvSpPr>
          <p:spPr bwMode="auto">
            <a:xfrm flipV="1">
              <a:off x="3040" y="1841"/>
              <a:ext cx="303" cy="8"/>
            </a:xfrm>
            <a:prstGeom prst="line">
              <a:avLst/>
            </a:prstGeom>
            <a:noFill/>
            <a:ln w="12700">
              <a:solidFill>
                <a:schemeClr val="tx1"/>
              </a:solidFill>
              <a:round/>
              <a:headEnd/>
              <a:tailEnd type="triangle" w="med" len="med"/>
            </a:ln>
          </p:spPr>
          <p:txBody>
            <a:bodyPr anchor="ctr">
              <a:prstTxWarp prst="textNoShape">
                <a:avLst/>
              </a:prstTxWarp>
              <a:spAutoFit/>
            </a:bodyPr>
            <a:lstStyle/>
            <a:p>
              <a:endParaRPr lang="en-US"/>
            </a:p>
          </p:txBody>
        </p:sp>
        <p:sp>
          <p:nvSpPr>
            <p:cNvPr id="248883" name="Rectangle 50"/>
            <p:cNvSpPr>
              <a:spLocks noChangeArrowheads="1"/>
            </p:cNvSpPr>
            <p:nvPr/>
          </p:nvSpPr>
          <p:spPr bwMode="auto">
            <a:xfrm>
              <a:off x="4081" y="943"/>
              <a:ext cx="915" cy="1589"/>
            </a:xfrm>
            <a:prstGeom prst="rect">
              <a:avLst/>
            </a:prstGeom>
            <a:solidFill>
              <a:schemeClr val="bg1">
                <a:lumMod val="85000"/>
                <a:alpha val="50000"/>
              </a:schemeClr>
            </a:solidFill>
            <a:ln w="9525" algn="ctr">
              <a:noFill/>
              <a:miter lim="800000"/>
              <a:headEnd/>
              <a:tailEnd/>
            </a:ln>
          </p:spPr>
          <p:txBody>
            <a:bodyPr wrap="none" anchor="ctr"/>
            <a:lstStyle/>
            <a:p>
              <a:pPr>
                <a:buFont typeface="Wingdings" pitchFamily="2" charset="2"/>
                <a:buNone/>
                <a:defRPr/>
              </a:pPr>
              <a:endParaRPr lang="en-US" b="1">
                <a:solidFill>
                  <a:schemeClr val="bg1"/>
                </a:solidFill>
                <a:latin typeface="Arial" pitchFamily="34" charset="0"/>
                <a:ea typeface="+mn-ea"/>
                <a:cs typeface="Arial" pitchFamily="34" charset="0"/>
              </a:endParaRPr>
            </a:p>
          </p:txBody>
        </p:sp>
        <p:sp>
          <p:nvSpPr>
            <p:cNvPr id="32790" name="AutoShape 51"/>
            <p:cNvSpPr>
              <a:spLocks noChangeArrowheads="1"/>
            </p:cNvSpPr>
            <p:nvPr/>
          </p:nvSpPr>
          <p:spPr bwMode="auto">
            <a:xfrm>
              <a:off x="4269" y="2122"/>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Strategic Planning</a:t>
              </a:r>
            </a:p>
          </p:txBody>
        </p:sp>
        <p:sp>
          <p:nvSpPr>
            <p:cNvPr id="32791" name="AutoShape 52"/>
            <p:cNvSpPr>
              <a:spLocks noChangeArrowheads="1"/>
            </p:cNvSpPr>
            <p:nvPr/>
          </p:nvSpPr>
          <p:spPr bwMode="auto">
            <a:xfrm>
              <a:off x="4271" y="1710"/>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Analyze Resources</a:t>
              </a:r>
            </a:p>
          </p:txBody>
        </p:sp>
        <p:sp>
          <p:nvSpPr>
            <p:cNvPr id="32792" name="Line 53"/>
            <p:cNvSpPr>
              <a:spLocks noChangeShapeType="1"/>
            </p:cNvSpPr>
            <p:nvPr/>
          </p:nvSpPr>
          <p:spPr bwMode="auto">
            <a:xfrm flipV="1">
              <a:off x="3994" y="2249"/>
              <a:ext cx="267" cy="2"/>
            </a:xfrm>
            <a:prstGeom prst="line">
              <a:avLst/>
            </a:prstGeom>
            <a:noFill/>
            <a:ln w="12700">
              <a:solidFill>
                <a:schemeClr val="tx1"/>
              </a:solidFill>
              <a:round/>
              <a:headEnd/>
              <a:tailEnd type="triangle" w="med" len="med"/>
            </a:ln>
          </p:spPr>
          <p:txBody>
            <a:bodyPr anchor="ctr">
              <a:prstTxWarp prst="textNoShape">
                <a:avLst/>
              </a:prstTxWarp>
              <a:spAutoFit/>
            </a:bodyPr>
            <a:lstStyle/>
            <a:p>
              <a:endParaRPr lang="en-US"/>
            </a:p>
          </p:txBody>
        </p:sp>
        <p:sp>
          <p:nvSpPr>
            <p:cNvPr id="32793" name="Line 54"/>
            <p:cNvSpPr>
              <a:spLocks noChangeShapeType="1"/>
            </p:cNvSpPr>
            <p:nvPr/>
          </p:nvSpPr>
          <p:spPr bwMode="auto">
            <a:xfrm flipV="1">
              <a:off x="3980" y="1839"/>
              <a:ext cx="303" cy="8"/>
            </a:xfrm>
            <a:prstGeom prst="line">
              <a:avLst/>
            </a:prstGeom>
            <a:noFill/>
            <a:ln w="12700">
              <a:solidFill>
                <a:schemeClr val="tx1"/>
              </a:solidFill>
              <a:round/>
              <a:headEnd/>
              <a:tailEnd type="triangle" w="med" len="med"/>
            </a:ln>
          </p:spPr>
          <p:txBody>
            <a:bodyPr anchor="ctr">
              <a:prstTxWarp prst="textNoShape">
                <a:avLst/>
              </a:prstTxWarp>
              <a:spAutoFit/>
            </a:bodyPr>
            <a:lstStyle/>
            <a:p>
              <a:endParaRPr lang="en-US"/>
            </a:p>
          </p:txBody>
        </p:sp>
        <p:grpSp>
          <p:nvGrpSpPr>
            <p:cNvPr id="32794" name="Group 55"/>
            <p:cNvGrpSpPr>
              <a:grpSpLocks/>
            </p:cNvGrpSpPr>
            <p:nvPr/>
          </p:nvGrpSpPr>
          <p:grpSpPr bwMode="auto">
            <a:xfrm>
              <a:off x="3206" y="882"/>
              <a:ext cx="779" cy="440"/>
              <a:chOff x="424" y="637"/>
              <a:chExt cx="840" cy="503"/>
            </a:xfrm>
          </p:grpSpPr>
          <p:sp>
            <p:nvSpPr>
              <p:cNvPr id="32824" name="Text Box 56"/>
              <p:cNvSpPr txBox="1">
                <a:spLocks noChangeArrowheads="1"/>
              </p:cNvSpPr>
              <p:nvPr/>
            </p:nvSpPr>
            <p:spPr bwMode="auto">
              <a:xfrm>
                <a:off x="424" y="952"/>
                <a:ext cx="840" cy="188"/>
              </a:xfrm>
              <a:prstGeom prst="rect">
                <a:avLst/>
              </a:prstGeom>
              <a:noFill/>
              <a:ln w="9525">
                <a:noFill/>
                <a:miter lim="800000"/>
                <a:headEnd/>
                <a:tailEnd/>
              </a:ln>
            </p:spPr>
            <p:txBody>
              <a:bodyPr wrap="none" lIns="91418" tIns="45708" rIns="91418" bIns="45708">
                <a:prstTxWarp prst="textNoShape">
                  <a:avLst/>
                </a:prstTxWarp>
                <a:spAutoFit/>
              </a:bodyPr>
              <a:lstStyle/>
              <a:p>
                <a:r>
                  <a:rPr lang="en-US" sz="1200">
                    <a:solidFill>
                      <a:schemeClr val="bg1"/>
                    </a:solidFill>
                  </a:rPr>
                  <a:t>Service Analyst</a:t>
                </a:r>
              </a:p>
            </p:txBody>
          </p:sp>
          <p:grpSp>
            <p:nvGrpSpPr>
              <p:cNvPr id="32825" name="Group 57"/>
              <p:cNvGrpSpPr>
                <a:grpSpLocks/>
              </p:cNvGrpSpPr>
              <p:nvPr/>
            </p:nvGrpSpPr>
            <p:grpSpPr bwMode="auto">
              <a:xfrm>
                <a:off x="760" y="637"/>
                <a:ext cx="126" cy="354"/>
                <a:chOff x="3024" y="816"/>
                <a:chExt cx="288" cy="687"/>
              </a:xfrm>
            </p:grpSpPr>
            <p:sp>
              <p:nvSpPr>
                <p:cNvPr id="32826" name="Freeform 58"/>
                <p:cNvSpPr>
                  <a:spLocks/>
                </p:cNvSpPr>
                <p:nvPr/>
              </p:nvSpPr>
              <p:spPr bwMode="auto">
                <a:xfrm>
                  <a:off x="3024" y="959"/>
                  <a:ext cx="288" cy="544"/>
                </a:xfrm>
                <a:custGeom>
                  <a:avLst/>
                  <a:gdLst>
                    <a:gd name="T0" fmla="*/ 0 w 2343"/>
                    <a:gd name="T1" fmla="*/ 0 h 5013"/>
                    <a:gd name="T2" fmla="*/ 0 w 2343"/>
                    <a:gd name="T3" fmla="*/ 0 h 5013"/>
                    <a:gd name="T4" fmla="*/ 0 w 2343"/>
                    <a:gd name="T5" fmla="*/ 0 h 5013"/>
                    <a:gd name="T6" fmla="*/ 0 w 2343"/>
                    <a:gd name="T7" fmla="*/ 0 h 5013"/>
                    <a:gd name="T8" fmla="*/ 0 w 2343"/>
                    <a:gd name="T9" fmla="*/ 0 h 5013"/>
                    <a:gd name="T10" fmla="*/ 0 w 2343"/>
                    <a:gd name="T11" fmla="*/ 0 h 5013"/>
                    <a:gd name="T12" fmla="*/ 0 w 2343"/>
                    <a:gd name="T13" fmla="*/ 0 h 5013"/>
                    <a:gd name="T14" fmla="*/ 0 w 2343"/>
                    <a:gd name="T15" fmla="*/ 0 h 5013"/>
                    <a:gd name="T16" fmla="*/ 0 w 2343"/>
                    <a:gd name="T17" fmla="*/ 0 h 5013"/>
                    <a:gd name="T18" fmla="*/ 0 w 2343"/>
                    <a:gd name="T19" fmla="*/ 0 h 5013"/>
                    <a:gd name="T20" fmla="*/ 0 w 2343"/>
                    <a:gd name="T21" fmla="*/ 0 h 5013"/>
                    <a:gd name="T22" fmla="*/ 0 w 2343"/>
                    <a:gd name="T23" fmla="*/ 0 h 5013"/>
                    <a:gd name="T24" fmla="*/ 0 w 2343"/>
                    <a:gd name="T25" fmla="*/ 0 h 5013"/>
                    <a:gd name="T26" fmla="*/ 0 w 2343"/>
                    <a:gd name="T27" fmla="*/ 0 h 5013"/>
                    <a:gd name="T28" fmla="*/ 0 w 2343"/>
                    <a:gd name="T29" fmla="*/ 0 h 5013"/>
                    <a:gd name="T30" fmla="*/ 0 w 2343"/>
                    <a:gd name="T31" fmla="*/ 0 h 5013"/>
                    <a:gd name="T32" fmla="*/ 0 w 2343"/>
                    <a:gd name="T33" fmla="*/ 0 h 5013"/>
                    <a:gd name="T34" fmla="*/ 0 w 2343"/>
                    <a:gd name="T35" fmla="*/ 0 h 5013"/>
                    <a:gd name="T36" fmla="*/ 0 w 2343"/>
                    <a:gd name="T37" fmla="*/ 0 h 5013"/>
                    <a:gd name="T38" fmla="*/ 0 w 2343"/>
                    <a:gd name="T39" fmla="*/ 0 h 5013"/>
                    <a:gd name="T40" fmla="*/ 0 w 2343"/>
                    <a:gd name="T41" fmla="*/ 0 h 5013"/>
                    <a:gd name="T42" fmla="*/ 0 w 2343"/>
                    <a:gd name="T43" fmla="*/ 0 h 5013"/>
                    <a:gd name="T44" fmla="*/ 0 w 2343"/>
                    <a:gd name="T45" fmla="*/ 0 h 5013"/>
                    <a:gd name="T46" fmla="*/ 0 w 2343"/>
                    <a:gd name="T47" fmla="*/ 0 h 5013"/>
                    <a:gd name="T48" fmla="*/ 0 w 2343"/>
                    <a:gd name="T49" fmla="*/ 0 h 5013"/>
                    <a:gd name="T50" fmla="*/ 0 w 2343"/>
                    <a:gd name="T51" fmla="*/ 0 h 5013"/>
                    <a:gd name="T52" fmla="*/ 0 w 2343"/>
                    <a:gd name="T53" fmla="*/ 0 h 5013"/>
                    <a:gd name="T54" fmla="*/ 0 w 2343"/>
                    <a:gd name="T55" fmla="*/ 0 h 5013"/>
                    <a:gd name="T56" fmla="*/ 0 w 2343"/>
                    <a:gd name="T57" fmla="*/ 0 h 5013"/>
                    <a:gd name="T58" fmla="*/ 0 w 2343"/>
                    <a:gd name="T59" fmla="*/ 0 h 5013"/>
                    <a:gd name="T60" fmla="*/ 0 w 2343"/>
                    <a:gd name="T61" fmla="*/ 0 h 5013"/>
                    <a:gd name="T62" fmla="*/ 0 w 2343"/>
                    <a:gd name="T63" fmla="*/ 0 h 5013"/>
                    <a:gd name="T64" fmla="*/ 0 w 2343"/>
                    <a:gd name="T65" fmla="*/ 0 h 5013"/>
                    <a:gd name="T66" fmla="*/ 0 w 2343"/>
                    <a:gd name="T67" fmla="*/ 0 h 5013"/>
                    <a:gd name="T68" fmla="*/ 0 w 2343"/>
                    <a:gd name="T69" fmla="*/ 0 h 5013"/>
                    <a:gd name="T70" fmla="*/ 0 w 2343"/>
                    <a:gd name="T71" fmla="*/ 0 h 5013"/>
                    <a:gd name="T72" fmla="*/ 0 w 2343"/>
                    <a:gd name="T73" fmla="*/ 0 h 5013"/>
                    <a:gd name="T74" fmla="*/ 0 w 2343"/>
                    <a:gd name="T75" fmla="*/ 0 h 50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3"/>
                    <a:gd name="T115" fmla="*/ 0 h 5013"/>
                    <a:gd name="T116" fmla="*/ 2343 w 2343"/>
                    <a:gd name="T117" fmla="*/ 5013 h 50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3" h="5013">
                      <a:moveTo>
                        <a:pt x="1086" y="2439"/>
                      </a:moveTo>
                      <a:lnTo>
                        <a:pt x="1163" y="2414"/>
                      </a:lnTo>
                      <a:lnTo>
                        <a:pt x="1169" y="2407"/>
                      </a:lnTo>
                      <a:lnTo>
                        <a:pt x="1175" y="2407"/>
                      </a:lnTo>
                      <a:lnTo>
                        <a:pt x="1258" y="2433"/>
                      </a:lnTo>
                      <a:lnTo>
                        <a:pt x="1258" y="4763"/>
                      </a:lnTo>
                      <a:lnTo>
                        <a:pt x="1258" y="4782"/>
                      </a:lnTo>
                      <a:lnTo>
                        <a:pt x="1287" y="4882"/>
                      </a:lnTo>
                      <a:lnTo>
                        <a:pt x="1349" y="4955"/>
                      </a:lnTo>
                      <a:lnTo>
                        <a:pt x="1430" y="4998"/>
                      </a:lnTo>
                      <a:lnTo>
                        <a:pt x="1525" y="5013"/>
                      </a:lnTo>
                      <a:lnTo>
                        <a:pt x="1617" y="5000"/>
                      </a:lnTo>
                      <a:lnTo>
                        <a:pt x="1700" y="4957"/>
                      </a:lnTo>
                      <a:lnTo>
                        <a:pt x="1760" y="4885"/>
                      </a:lnTo>
                      <a:lnTo>
                        <a:pt x="1789" y="4782"/>
                      </a:lnTo>
                      <a:lnTo>
                        <a:pt x="1789" y="4744"/>
                      </a:lnTo>
                      <a:lnTo>
                        <a:pt x="1789" y="865"/>
                      </a:lnTo>
                      <a:lnTo>
                        <a:pt x="1897" y="859"/>
                      </a:lnTo>
                      <a:lnTo>
                        <a:pt x="1891" y="2274"/>
                      </a:lnTo>
                      <a:lnTo>
                        <a:pt x="1914" y="2352"/>
                      </a:lnTo>
                      <a:lnTo>
                        <a:pt x="1966" y="2407"/>
                      </a:lnTo>
                      <a:lnTo>
                        <a:pt x="2036" y="2440"/>
                      </a:lnTo>
                      <a:lnTo>
                        <a:pt x="2076" y="2448"/>
                      </a:lnTo>
                      <a:lnTo>
                        <a:pt x="2095" y="2449"/>
                      </a:lnTo>
                      <a:lnTo>
                        <a:pt x="2117" y="2450"/>
                      </a:lnTo>
                      <a:lnTo>
                        <a:pt x="2196" y="2439"/>
                      </a:lnTo>
                      <a:lnTo>
                        <a:pt x="2267" y="2402"/>
                      </a:lnTo>
                      <a:lnTo>
                        <a:pt x="2318" y="2344"/>
                      </a:lnTo>
                      <a:lnTo>
                        <a:pt x="2343" y="2261"/>
                      </a:lnTo>
                      <a:lnTo>
                        <a:pt x="2337" y="569"/>
                      </a:lnTo>
                      <a:lnTo>
                        <a:pt x="2325" y="465"/>
                      </a:lnTo>
                      <a:lnTo>
                        <a:pt x="2298" y="365"/>
                      </a:lnTo>
                      <a:lnTo>
                        <a:pt x="2256" y="274"/>
                      </a:lnTo>
                      <a:lnTo>
                        <a:pt x="2200" y="193"/>
                      </a:lnTo>
                      <a:lnTo>
                        <a:pt x="2132" y="127"/>
                      </a:lnTo>
                      <a:lnTo>
                        <a:pt x="2049" y="72"/>
                      </a:lnTo>
                      <a:lnTo>
                        <a:pt x="1954" y="35"/>
                      </a:lnTo>
                      <a:lnTo>
                        <a:pt x="1846" y="13"/>
                      </a:lnTo>
                      <a:lnTo>
                        <a:pt x="1769" y="0"/>
                      </a:lnTo>
                      <a:lnTo>
                        <a:pt x="1239" y="0"/>
                      </a:lnTo>
                      <a:lnTo>
                        <a:pt x="568" y="0"/>
                      </a:lnTo>
                      <a:lnTo>
                        <a:pt x="549" y="6"/>
                      </a:lnTo>
                      <a:lnTo>
                        <a:pt x="444" y="25"/>
                      </a:lnTo>
                      <a:lnTo>
                        <a:pt x="343" y="63"/>
                      </a:lnTo>
                      <a:lnTo>
                        <a:pt x="253" y="118"/>
                      </a:lnTo>
                      <a:lnTo>
                        <a:pt x="173" y="187"/>
                      </a:lnTo>
                      <a:lnTo>
                        <a:pt x="107" y="268"/>
                      </a:lnTo>
                      <a:lnTo>
                        <a:pt x="54" y="360"/>
                      </a:lnTo>
                      <a:lnTo>
                        <a:pt x="19" y="460"/>
                      </a:lnTo>
                      <a:lnTo>
                        <a:pt x="0" y="569"/>
                      </a:lnTo>
                      <a:lnTo>
                        <a:pt x="0" y="2261"/>
                      </a:lnTo>
                      <a:lnTo>
                        <a:pt x="24" y="2341"/>
                      </a:lnTo>
                      <a:lnTo>
                        <a:pt x="77" y="2400"/>
                      </a:lnTo>
                      <a:lnTo>
                        <a:pt x="147" y="2436"/>
                      </a:lnTo>
                      <a:lnTo>
                        <a:pt x="225" y="2450"/>
                      </a:lnTo>
                      <a:lnTo>
                        <a:pt x="303" y="2442"/>
                      </a:lnTo>
                      <a:lnTo>
                        <a:pt x="372" y="2409"/>
                      </a:lnTo>
                      <a:lnTo>
                        <a:pt x="422" y="2355"/>
                      </a:lnTo>
                      <a:lnTo>
                        <a:pt x="447" y="2274"/>
                      </a:lnTo>
                      <a:lnTo>
                        <a:pt x="441" y="859"/>
                      </a:lnTo>
                      <a:lnTo>
                        <a:pt x="549" y="865"/>
                      </a:lnTo>
                      <a:lnTo>
                        <a:pt x="549" y="4744"/>
                      </a:lnTo>
                      <a:lnTo>
                        <a:pt x="549" y="4782"/>
                      </a:lnTo>
                      <a:lnTo>
                        <a:pt x="577" y="4882"/>
                      </a:lnTo>
                      <a:lnTo>
                        <a:pt x="639" y="4955"/>
                      </a:lnTo>
                      <a:lnTo>
                        <a:pt x="720" y="4998"/>
                      </a:lnTo>
                      <a:lnTo>
                        <a:pt x="814" y="5013"/>
                      </a:lnTo>
                      <a:lnTo>
                        <a:pt x="905" y="5000"/>
                      </a:lnTo>
                      <a:lnTo>
                        <a:pt x="988" y="4957"/>
                      </a:lnTo>
                      <a:lnTo>
                        <a:pt x="1050" y="4885"/>
                      </a:lnTo>
                      <a:lnTo>
                        <a:pt x="1080" y="4782"/>
                      </a:lnTo>
                      <a:lnTo>
                        <a:pt x="1080" y="4763"/>
                      </a:lnTo>
                      <a:lnTo>
                        <a:pt x="1080" y="2433"/>
                      </a:lnTo>
                      <a:lnTo>
                        <a:pt x="1163" y="2407"/>
                      </a:lnTo>
                      <a:lnTo>
                        <a:pt x="1080" y="2433"/>
                      </a:lnTo>
                      <a:lnTo>
                        <a:pt x="1080" y="4763"/>
                      </a:lnTo>
                      <a:lnTo>
                        <a:pt x="1086" y="2439"/>
                      </a:lnTo>
                      <a:close/>
                    </a:path>
                  </a:pathLst>
                </a:cu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sp>
              <p:nvSpPr>
                <p:cNvPr id="32827" name="Oval 59"/>
                <p:cNvSpPr>
                  <a:spLocks noChangeArrowheads="1"/>
                </p:cNvSpPr>
                <p:nvPr/>
              </p:nvSpPr>
              <p:spPr bwMode="auto">
                <a:xfrm>
                  <a:off x="3112" y="816"/>
                  <a:ext cx="117" cy="135"/>
                </a:xfrm>
                <a:prstGeom prst="ellipse">
                  <a:avLst/>
                </a:pr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grpSp>
        </p:grpSp>
        <p:grpSp>
          <p:nvGrpSpPr>
            <p:cNvPr id="32795" name="Group 60"/>
            <p:cNvGrpSpPr>
              <a:grpSpLocks/>
            </p:cNvGrpSpPr>
            <p:nvPr/>
          </p:nvGrpSpPr>
          <p:grpSpPr bwMode="auto">
            <a:xfrm>
              <a:off x="4128" y="882"/>
              <a:ext cx="893" cy="440"/>
              <a:chOff x="374" y="637"/>
              <a:chExt cx="961" cy="503"/>
            </a:xfrm>
          </p:grpSpPr>
          <p:sp>
            <p:nvSpPr>
              <p:cNvPr id="32820" name="Text Box 61"/>
              <p:cNvSpPr txBox="1">
                <a:spLocks noChangeArrowheads="1"/>
              </p:cNvSpPr>
              <p:nvPr/>
            </p:nvSpPr>
            <p:spPr bwMode="auto">
              <a:xfrm>
                <a:off x="374" y="952"/>
                <a:ext cx="961" cy="188"/>
              </a:xfrm>
              <a:prstGeom prst="rect">
                <a:avLst/>
              </a:prstGeom>
              <a:noFill/>
              <a:ln w="9525">
                <a:noFill/>
                <a:miter lim="800000"/>
                <a:headEnd/>
                <a:tailEnd/>
              </a:ln>
            </p:spPr>
            <p:txBody>
              <a:bodyPr wrap="none" lIns="91418" tIns="45708" rIns="91418" bIns="45708">
                <a:prstTxWarp prst="textNoShape">
                  <a:avLst/>
                </a:prstTxWarp>
                <a:spAutoFit/>
              </a:bodyPr>
              <a:lstStyle/>
              <a:p>
                <a:r>
                  <a:rPr lang="en-US" sz="1200">
                    <a:solidFill>
                      <a:schemeClr val="bg1"/>
                    </a:solidFill>
                  </a:rPr>
                  <a:t>Resource Planner</a:t>
                </a:r>
              </a:p>
            </p:txBody>
          </p:sp>
          <p:grpSp>
            <p:nvGrpSpPr>
              <p:cNvPr id="32821" name="Group 62"/>
              <p:cNvGrpSpPr>
                <a:grpSpLocks/>
              </p:cNvGrpSpPr>
              <p:nvPr/>
            </p:nvGrpSpPr>
            <p:grpSpPr bwMode="auto">
              <a:xfrm>
                <a:off x="760" y="637"/>
                <a:ext cx="126" cy="354"/>
                <a:chOff x="3024" y="816"/>
                <a:chExt cx="288" cy="687"/>
              </a:xfrm>
            </p:grpSpPr>
            <p:sp>
              <p:nvSpPr>
                <p:cNvPr id="32822" name="Freeform 63"/>
                <p:cNvSpPr>
                  <a:spLocks/>
                </p:cNvSpPr>
                <p:nvPr/>
              </p:nvSpPr>
              <p:spPr bwMode="auto">
                <a:xfrm>
                  <a:off x="3024" y="959"/>
                  <a:ext cx="288" cy="544"/>
                </a:xfrm>
                <a:custGeom>
                  <a:avLst/>
                  <a:gdLst>
                    <a:gd name="T0" fmla="*/ 0 w 2343"/>
                    <a:gd name="T1" fmla="*/ 0 h 5013"/>
                    <a:gd name="T2" fmla="*/ 0 w 2343"/>
                    <a:gd name="T3" fmla="*/ 0 h 5013"/>
                    <a:gd name="T4" fmla="*/ 0 w 2343"/>
                    <a:gd name="T5" fmla="*/ 0 h 5013"/>
                    <a:gd name="T6" fmla="*/ 0 w 2343"/>
                    <a:gd name="T7" fmla="*/ 0 h 5013"/>
                    <a:gd name="T8" fmla="*/ 0 w 2343"/>
                    <a:gd name="T9" fmla="*/ 0 h 5013"/>
                    <a:gd name="T10" fmla="*/ 0 w 2343"/>
                    <a:gd name="T11" fmla="*/ 0 h 5013"/>
                    <a:gd name="T12" fmla="*/ 0 w 2343"/>
                    <a:gd name="T13" fmla="*/ 0 h 5013"/>
                    <a:gd name="T14" fmla="*/ 0 w 2343"/>
                    <a:gd name="T15" fmla="*/ 0 h 5013"/>
                    <a:gd name="T16" fmla="*/ 0 w 2343"/>
                    <a:gd name="T17" fmla="*/ 0 h 5013"/>
                    <a:gd name="T18" fmla="*/ 0 w 2343"/>
                    <a:gd name="T19" fmla="*/ 0 h 5013"/>
                    <a:gd name="T20" fmla="*/ 0 w 2343"/>
                    <a:gd name="T21" fmla="*/ 0 h 5013"/>
                    <a:gd name="T22" fmla="*/ 0 w 2343"/>
                    <a:gd name="T23" fmla="*/ 0 h 5013"/>
                    <a:gd name="T24" fmla="*/ 0 w 2343"/>
                    <a:gd name="T25" fmla="*/ 0 h 5013"/>
                    <a:gd name="T26" fmla="*/ 0 w 2343"/>
                    <a:gd name="T27" fmla="*/ 0 h 5013"/>
                    <a:gd name="T28" fmla="*/ 0 w 2343"/>
                    <a:gd name="T29" fmla="*/ 0 h 5013"/>
                    <a:gd name="T30" fmla="*/ 0 w 2343"/>
                    <a:gd name="T31" fmla="*/ 0 h 5013"/>
                    <a:gd name="T32" fmla="*/ 0 w 2343"/>
                    <a:gd name="T33" fmla="*/ 0 h 5013"/>
                    <a:gd name="T34" fmla="*/ 0 w 2343"/>
                    <a:gd name="T35" fmla="*/ 0 h 5013"/>
                    <a:gd name="T36" fmla="*/ 0 w 2343"/>
                    <a:gd name="T37" fmla="*/ 0 h 5013"/>
                    <a:gd name="T38" fmla="*/ 0 w 2343"/>
                    <a:gd name="T39" fmla="*/ 0 h 5013"/>
                    <a:gd name="T40" fmla="*/ 0 w 2343"/>
                    <a:gd name="T41" fmla="*/ 0 h 5013"/>
                    <a:gd name="T42" fmla="*/ 0 w 2343"/>
                    <a:gd name="T43" fmla="*/ 0 h 5013"/>
                    <a:gd name="T44" fmla="*/ 0 w 2343"/>
                    <a:gd name="T45" fmla="*/ 0 h 5013"/>
                    <a:gd name="T46" fmla="*/ 0 w 2343"/>
                    <a:gd name="T47" fmla="*/ 0 h 5013"/>
                    <a:gd name="T48" fmla="*/ 0 w 2343"/>
                    <a:gd name="T49" fmla="*/ 0 h 5013"/>
                    <a:gd name="T50" fmla="*/ 0 w 2343"/>
                    <a:gd name="T51" fmla="*/ 0 h 5013"/>
                    <a:gd name="T52" fmla="*/ 0 w 2343"/>
                    <a:gd name="T53" fmla="*/ 0 h 5013"/>
                    <a:gd name="T54" fmla="*/ 0 w 2343"/>
                    <a:gd name="T55" fmla="*/ 0 h 5013"/>
                    <a:gd name="T56" fmla="*/ 0 w 2343"/>
                    <a:gd name="T57" fmla="*/ 0 h 5013"/>
                    <a:gd name="T58" fmla="*/ 0 w 2343"/>
                    <a:gd name="T59" fmla="*/ 0 h 5013"/>
                    <a:gd name="T60" fmla="*/ 0 w 2343"/>
                    <a:gd name="T61" fmla="*/ 0 h 5013"/>
                    <a:gd name="T62" fmla="*/ 0 w 2343"/>
                    <a:gd name="T63" fmla="*/ 0 h 5013"/>
                    <a:gd name="T64" fmla="*/ 0 w 2343"/>
                    <a:gd name="T65" fmla="*/ 0 h 5013"/>
                    <a:gd name="T66" fmla="*/ 0 w 2343"/>
                    <a:gd name="T67" fmla="*/ 0 h 5013"/>
                    <a:gd name="T68" fmla="*/ 0 w 2343"/>
                    <a:gd name="T69" fmla="*/ 0 h 5013"/>
                    <a:gd name="T70" fmla="*/ 0 w 2343"/>
                    <a:gd name="T71" fmla="*/ 0 h 5013"/>
                    <a:gd name="T72" fmla="*/ 0 w 2343"/>
                    <a:gd name="T73" fmla="*/ 0 h 5013"/>
                    <a:gd name="T74" fmla="*/ 0 w 2343"/>
                    <a:gd name="T75" fmla="*/ 0 h 50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3"/>
                    <a:gd name="T115" fmla="*/ 0 h 5013"/>
                    <a:gd name="T116" fmla="*/ 2343 w 2343"/>
                    <a:gd name="T117" fmla="*/ 5013 h 50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3" h="5013">
                      <a:moveTo>
                        <a:pt x="1086" y="2439"/>
                      </a:moveTo>
                      <a:lnTo>
                        <a:pt x="1163" y="2414"/>
                      </a:lnTo>
                      <a:lnTo>
                        <a:pt x="1169" y="2407"/>
                      </a:lnTo>
                      <a:lnTo>
                        <a:pt x="1175" y="2407"/>
                      </a:lnTo>
                      <a:lnTo>
                        <a:pt x="1258" y="2433"/>
                      </a:lnTo>
                      <a:lnTo>
                        <a:pt x="1258" y="4763"/>
                      </a:lnTo>
                      <a:lnTo>
                        <a:pt x="1258" y="4782"/>
                      </a:lnTo>
                      <a:lnTo>
                        <a:pt x="1287" y="4882"/>
                      </a:lnTo>
                      <a:lnTo>
                        <a:pt x="1349" y="4955"/>
                      </a:lnTo>
                      <a:lnTo>
                        <a:pt x="1430" y="4998"/>
                      </a:lnTo>
                      <a:lnTo>
                        <a:pt x="1525" y="5013"/>
                      </a:lnTo>
                      <a:lnTo>
                        <a:pt x="1617" y="5000"/>
                      </a:lnTo>
                      <a:lnTo>
                        <a:pt x="1700" y="4957"/>
                      </a:lnTo>
                      <a:lnTo>
                        <a:pt x="1760" y="4885"/>
                      </a:lnTo>
                      <a:lnTo>
                        <a:pt x="1789" y="4782"/>
                      </a:lnTo>
                      <a:lnTo>
                        <a:pt x="1789" y="4744"/>
                      </a:lnTo>
                      <a:lnTo>
                        <a:pt x="1789" y="865"/>
                      </a:lnTo>
                      <a:lnTo>
                        <a:pt x="1897" y="859"/>
                      </a:lnTo>
                      <a:lnTo>
                        <a:pt x="1891" y="2274"/>
                      </a:lnTo>
                      <a:lnTo>
                        <a:pt x="1914" y="2352"/>
                      </a:lnTo>
                      <a:lnTo>
                        <a:pt x="1966" y="2407"/>
                      </a:lnTo>
                      <a:lnTo>
                        <a:pt x="2036" y="2440"/>
                      </a:lnTo>
                      <a:lnTo>
                        <a:pt x="2076" y="2448"/>
                      </a:lnTo>
                      <a:lnTo>
                        <a:pt x="2095" y="2449"/>
                      </a:lnTo>
                      <a:lnTo>
                        <a:pt x="2117" y="2450"/>
                      </a:lnTo>
                      <a:lnTo>
                        <a:pt x="2196" y="2439"/>
                      </a:lnTo>
                      <a:lnTo>
                        <a:pt x="2267" y="2402"/>
                      </a:lnTo>
                      <a:lnTo>
                        <a:pt x="2318" y="2344"/>
                      </a:lnTo>
                      <a:lnTo>
                        <a:pt x="2343" y="2261"/>
                      </a:lnTo>
                      <a:lnTo>
                        <a:pt x="2337" y="569"/>
                      </a:lnTo>
                      <a:lnTo>
                        <a:pt x="2325" y="465"/>
                      </a:lnTo>
                      <a:lnTo>
                        <a:pt x="2298" y="365"/>
                      </a:lnTo>
                      <a:lnTo>
                        <a:pt x="2256" y="274"/>
                      </a:lnTo>
                      <a:lnTo>
                        <a:pt x="2200" y="193"/>
                      </a:lnTo>
                      <a:lnTo>
                        <a:pt x="2132" y="127"/>
                      </a:lnTo>
                      <a:lnTo>
                        <a:pt x="2049" y="72"/>
                      </a:lnTo>
                      <a:lnTo>
                        <a:pt x="1954" y="35"/>
                      </a:lnTo>
                      <a:lnTo>
                        <a:pt x="1846" y="13"/>
                      </a:lnTo>
                      <a:lnTo>
                        <a:pt x="1769" y="0"/>
                      </a:lnTo>
                      <a:lnTo>
                        <a:pt x="1239" y="0"/>
                      </a:lnTo>
                      <a:lnTo>
                        <a:pt x="568" y="0"/>
                      </a:lnTo>
                      <a:lnTo>
                        <a:pt x="549" y="6"/>
                      </a:lnTo>
                      <a:lnTo>
                        <a:pt x="444" y="25"/>
                      </a:lnTo>
                      <a:lnTo>
                        <a:pt x="343" y="63"/>
                      </a:lnTo>
                      <a:lnTo>
                        <a:pt x="253" y="118"/>
                      </a:lnTo>
                      <a:lnTo>
                        <a:pt x="173" y="187"/>
                      </a:lnTo>
                      <a:lnTo>
                        <a:pt x="107" y="268"/>
                      </a:lnTo>
                      <a:lnTo>
                        <a:pt x="54" y="360"/>
                      </a:lnTo>
                      <a:lnTo>
                        <a:pt x="19" y="460"/>
                      </a:lnTo>
                      <a:lnTo>
                        <a:pt x="0" y="569"/>
                      </a:lnTo>
                      <a:lnTo>
                        <a:pt x="0" y="2261"/>
                      </a:lnTo>
                      <a:lnTo>
                        <a:pt x="24" y="2341"/>
                      </a:lnTo>
                      <a:lnTo>
                        <a:pt x="77" y="2400"/>
                      </a:lnTo>
                      <a:lnTo>
                        <a:pt x="147" y="2436"/>
                      </a:lnTo>
                      <a:lnTo>
                        <a:pt x="225" y="2450"/>
                      </a:lnTo>
                      <a:lnTo>
                        <a:pt x="303" y="2442"/>
                      </a:lnTo>
                      <a:lnTo>
                        <a:pt x="372" y="2409"/>
                      </a:lnTo>
                      <a:lnTo>
                        <a:pt x="422" y="2355"/>
                      </a:lnTo>
                      <a:lnTo>
                        <a:pt x="447" y="2274"/>
                      </a:lnTo>
                      <a:lnTo>
                        <a:pt x="441" y="859"/>
                      </a:lnTo>
                      <a:lnTo>
                        <a:pt x="549" y="865"/>
                      </a:lnTo>
                      <a:lnTo>
                        <a:pt x="549" y="4744"/>
                      </a:lnTo>
                      <a:lnTo>
                        <a:pt x="549" y="4782"/>
                      </a:lnTo>
                      <a:lnTo>
                        <a:pt x="577" y="4882"/>
                      </a:lnTo>
                      <a:lnTo>
                        <a:pt x="639" y="4955"/>
                      </a:lnTo>
                      <a:lnTo>
                        <a:pt x="720" y="4998"/>
                      </a:lnTo>
                      <a:lnTo>
                        <a:pt x="814" y="5013"/>
                      </a:lnTo>
                      <a:lnTo>
                        <a:pt x="905" y="5000"/>
                      </a:lnTo>
                      <a:lnTo>
                        <a:pt x="988" y="4957"/>
                      </a:lnTo>
                      <a:lnTo>
                        <a:pt x="1050" y="4885"/>
                      </a:lnTo>
                      <a:lnTo>
                        <a:pt x="1080" y="4782"/>
                      </a:lnTo>
                      <a:lnTo>
                        <a:pt x="1080" y="4763"/>
                      </a:lnTo>
                      <a:lnTo>
                        <a:pt x="1080" y="2433"/>
                      </a:lnTo>
                      <a:lnTo>
                        <a:pt x="1163" y="2407"/>
                      </a:lnTo>
                      <a:lnTo>
                        <a:pt x="1080" y="2433"/>
                      </a:lnTo>
                      <a:lnTo>
                        <a:pt x="1080" y="4763"/>
                      </a:lnTo>
                      <a:lnTo>
                        <a:pt x="1086" y="2439"/>
                      </a:lnTo>
                      <a:close/>
                    </a:path>
                  </a:pathLst>
                </a:cu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sp>
              <p:nvSpPr>
                <p:cNvPr id="32823" name="Oval 64"/>
                <p:cNvSpPr>
                  <a:spLocks noChangeArrowheads="1"/>
                </p:cNvSpPr>
                <p:nvPr/>
              </p:nvSpPr>
              <p:spPr bwMode="auto">
                <a:xfrm>
                  <a:off x="3112" y="816"/>
                  <a:ext cx="117" cy="135"/>
                </a:xfrm>
                <a:prstGeom prst="ellipse">
                  <a:avLst/>
                </a:pr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grpSp>
        </p:grpSp>
        <p:sp>
          <p:nvSpPr>
            <p:cNvPr id="32796" name="Text Box 65"/>
            <p:cNvSpPr txBox="1">
              <a:spLocks noChangeArrowheads="1"/>
            </p:cNvSpPr>
            <p:nvPr/>
          </p:nvSpPr>
          <p:spPr bwMode="auto">
            <a:xfrm>
              <a:off x="2640" y="720"/>
              <a:ext cx="2304" cy="214"/>
            </a:xfrm>
            <a:prstGeom prst="rect">
              <a:avLst/>
            </a:prstGeom>
            <a:noFill/>
            <a:ln w="12700">
              <a:noFill/>
              <a:miter lim="800000"/>
              <a:headEnd/>
              <a:tailEnd/>
            </a:ln>
          </p:spPr>
          <p:txBody>
            <a:bodyPr>
              <a:prstTxWarp prst="textNoShape">
                <a:avLst/>
              </a:prstTxWarp>
              <a:spAutoFit/>
            </a:bodyPr>
            <a:lstStyle/>
            <a:p>
              <a:pPr>
                <a:spcBef>
                  <a:spcPct val="50000"/>
                </a:spcBef>
              </a:pPr>
              <a:r>
                <a:rPr lang="en-US" b="1">
                  <a:solidFill>
                    <a:schemeClr val="bg1"/>
                  </a:solidFill>
                </a:rPr>
                <a:t>(Re-) Use &amp; Develop Models</a:t>
              </a:r>
            </a:p>
          </p:txBody>
        </p:sp>
        <p:sp>
          <p:nvSpPr>
            <p:cNvPr id="248899" name="Rectangle 66"/>
            <p:cNvSpPr>
              <a:spLocks noChangeArrowheads="1"/>
            </p:cNvSpPr>
            <p:nvPr/>
          </p:nvSpPr>
          <p:spPr bwMode="auto">
            <a:xfrm>
              <a:off x="1097" y="949"/>
              <a:ext cx="1081" cy="1590"/>
            </a:xfrm>
            <a:prstGeom prst="rect">
              <a:avLst/>
            </a:prstGeom>
            <a:solidFill>
              <a:schemeClr val="bg1">
                <a:lumMod val="85000"/>
                <a:alpha val="50000"/>
              </a:schemeClr>
            </a:solidFill>
            <a:ln w="9525" algn="ctr">
              <a:noFill/>
              <a:miter lim="800000"/>
              <a:headEnd/>
              <a:tailEnd/>
            </a:ln>
          </p:spPr>
          <p:txBody>
            <a:bodyPr wrap="none" anchor="ctr"/>
            <a:lstStyle/>
            <a:p>
              <a:pPr>
                <a:buFont typeface="Wingdings" pitchFamily="2" charset="2"/>
                <a:buNone/>
                <a:defRPr/>
              </a:pPr>
              <a:endParaRPr lang="en-US" u="sng">
                <a:solidFill>
                  <a:schemeClr val="bg1"/>
                </a:solidFill>
                <a:latin typeface="Arial" pitchFamily="34" charset="0"/>
                <a:ea typeface="+mn-ea"/>
                <a:cs typeface="Arial" pitchFamily="34" charset="0"/>
              </a:endParaRPr>
            </a:p>
          </p:txBody>
        </p:sp>
        <p:sp>
          <p:nvSpPr>
            <p:cNvPr id="248900" name="Rectangle 67"/>
            <p:cNvSpPr>
              <a:spLocks noChangeArrowheads="1"/>
            </p:cNvSpPr>
            <p:nvPr/>
          </p:nvSpPr>
          <p:spPr bwMode="auto">
            <a:xfrm>
              <a:off x="2201" y="947"/>
              <a:ext cx="915" cy="1589"/>
            </a:xfrm>
            <a:prstGeom prst="rect">
              <a:avLst/>
            </a:prstGeom>
            <a:solidFill>
              <a:schemeClr val="bg1">
                <a:lumMod val="85000"/>
                <a:alpha val="50000"/>
              </a:schemeClr>
            </a:solidFill>
            <a:ln w="9525" algn="ctr">
              <a:noFill/>
              <a:miter lim="800000"/>
              <a:headEnd/>
              <a:tailEnd/>
            </a:ln>
          </p:spPr>
          <p:txBody>
            <a:bodyPr wrap="none" anchor="ctr"/>
            <a:lstStyle/>
            <a:p>
              <a:pPr>
                <a:buFont typeface="Wingdings" pitchFamily="2" charset="2"/>
                <a:buNone/>
                <a:defRPr/>
              </a:pPr>
              <a:endParaRPr lang="en-US" b="1">
                <a:solidFill>
                  <a:schemeClr val="bg1"/>
                </a:solidFill>
                <a:latin typeface="Arial" pitchFamily="34" charset="0"/>
                <a:ea typeface="+mn-ea"/>
                <a:cs typeface="Arial" pitchFamily="34" charset="0"/>
              </a:endParaRPr>
            </a:p>
          </p:txBody>
        </p:sp>
        <p:sp>
          <p:nvSpPr>
            <p:cNvPr id="32799" name="AutoShape 68"/>
            <p:cNvSpPr>
              <a:spLocks noChangeArrowheads="1"/>
            </p:cNvSpPr>
            <p:nvPr/>
          </p:nvSpPr>
          <p:spPr bwMode="auto">
            <a:xfrm>
              <a:off x="1421" y="1716"/>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Analyze Program</a:t>
              </a:r>
            </a:p>
          </p:txBody>
        </p:sp>
        <p:sp>
          <p:nvSpPr>
            <p:cNvPr id="32800" name="AutoShape 69"/>
            <p:cNvSpPr>
              <a:spLocks noChangeArrowheads="1"/>
            </p:cNvSpPr>
            <p:nvPr/>
          </p:nvSpPr>
          <p:spPr bwMode="auto">
            <a:xfrm>
              <a:off x="1425" y="2122"/>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Analyze Goals &amp; Objectives </a:t>
              </a:r>
            </a:p>
          </p:txBody>
        </p:sp>
        <p:sp>
          <p:nvSpPr>
            <p:cNvPr id="32801" name="Line 70"/>
            <p:cNvSpPr>
              <a:spLocks noChangeShapeType="1"/>
            </p:cNvSpPr>
            <p:nvPr/>
          </p:nvSpPr>
          <p:spPr bwMode="auto">
            <a:xfrm flipH="1" flipV="1">
              <a:off x="1737" y="1600"/>
              <a:ext cx="3" cy="128"/>
            </a:xfrm>
            <a:prstGeom prst="line">
              <a:avLst/>
            </a:prstGeom>
            <a:noFill/>
            <a:ln w="12700">
              <a:solidFill>
                <a:schemeClr val="tx1"/>
              </a:solidFill>
              <a:round/>
              <a:headEnd type="triangle" w="med" len="med"/>
              <a:tailEnd type="triangle" w="med" len="med"/>
            </a:ln>
          </p:spPr>
          <p:txBody>
            <a:bodyPr anchor="ctr">
              <a:prstTxWarp prst="textNoShape">
                <a:avLst/>
              </a:prstTxWarp>
              <a:spAutoFit/>
            </a:bodyPr>
            <a:lstStyle/>
            <a:p>
              <a:endParaRPr lang="en-US"/>
            </a:p>
          </p:txBody>
        </p:sp>
        <p:sp>
          <p:nvSpPr>
            <p:cNvPr id="32802" name="Line 71"/>
            <p:cNvSpPr>
              <a:spLocks noChangeShapeType="1"/>
            </p:cNvSpPr>
            <p:nvPr/>
          </p:nvSpPr>
          <p:spPr bwMode="auto">
            <a:xfrm flipH="1" flipV="1">
              <a:off x="1753" y="2015"/>
              <a:ext cx="3" cy="128"/>
            </a:xfrm>
            <a:prstGeom prst="line">
              <a:avLst/>
            </a:prstGeom>
            <a:noFill/>
            <a:ln w="12700">
              <a:solidFill>
                <a:schemeClr val="tx1"/>
              </a:solidFill>
              <a:round/>
              <a:headEnd type="triangle" w="med" len="med"/>
              <a:tailEnd type="triangle" w="med" len="med"/>
            </a:ln>
          </p:spPr>
          <p:txBody>
            <a:bodyPr anchor="ctr">
              <a:prstTxWarp prst="textNoShape">
                <a:avLst/>
              </a:prstTxWarp>
              <a:spAutoFit/>
            </a:bodyPr>
            <a:lstStyle/>
            <a:p>
              <a:endParaRPr lang="en-US"/>
            </a:p>
          </p:txBody>
        </p:sp>
        <p:sp>
          <p:nvSpPr>
            <p:cNvPr id="32803" name="AutoShape 72"/>
            <p:cNvSpPr>
              <a:spLocks noChangeArrowheads="1"/>
            </p:cNvSpPr>
            <p:nvPr/>
          </p:nvSpPr>
          <p:spPr bwMode="auto">
            <a:xfrm>
              <a:off x="2389" y="2126"/>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Analyze Capabilities</a:t>
              </a:r>
            </a:p>
          </p:txBody>
        </p:sp>
        <p:sp>
          <p:nvSpPr>
            <p:cNvPr id="32804" name="AutoShape 73"/>
            <p:cNvSpPr>
              <a:spLocks noChangeArrowheads="1"/>
            </p:cNvSpPr>
            <p:nvPr/>
          </p:nvSpPr>
          <p:spPr bwMode="auto">
            <a:xfrm>
              <a:off x="2391" y="1714"/>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Analyze Services</a:t>
              </a:r>
            </a:p>
          </p:txBody>
        </p:sp>
        <p:sp>
          <p:nvSpPr>
            <p:cNvPr id="32805" name="Line 74"/>
            <p:cNvSpPr>
              <a:spLocks noChangeShapeType="1"/>
            </p:cNvSpPr>
            <p:nvPr/>
          </p:nvSpPr>
          <p:spPr bwMode="auto">
            <a:xfrm flipV="1">
              <a:off x="2096" y="2253"/>
              <a:ext cx="285" cy="2"/>
            </a:xfrm>
            <a:prstGeom prst="line">
              <a:avLst/>
            </a:prstGeom>
            <a:noFill/>
            <a:ln w="12700">
              <a:solidFill>
                <a:schemeClr val="tx1"/>
              </a:solidFill>
              <a:round/>
              <a:headEnd/>
              <a:tailEnd type="triangle" w="med" len="med"/>
            </a:ln>
          </p:spPr>
          <p:txBody>
            <a:bodyPr anchor="ctr">
              <a:prstTxWarp prst="textNoShape">
                <a:avLst/>
              </a:prstTxWarp>
              <a:spAutoFit/>
            </a:bodyPr>
            <a:lstStyle/>
            <a:p>
              <a:endParaRPr lang="en-US"/>
            </a:p>
          </p:txBody>
        </p:sp>
        <p:sp>
          <p:nvSpPr>
            <p:cNvPr id="32806" name="Line 75"/>
            <p:cNvSpPr>
              <a:spLocks noChangeShapeType="1"/>
            </p:cNvSpPr>
            <p:nvPr/>
          </p:nvSpPr>
          <p:spPr bwMode="auto">
            <a:xfrm flipV="1">
              <a:off x="2088" y="1843"/>
              <a:ext cx="315" cy="2"/>
            </a:xfrm>
            <a:prstGeom prst="line">
              <a:avLst/>
            </a:prstGeom>
            <a:noFill/>
            <a:ln w="12700">
              <a:solidFill>
                <a:schemeClr val="tx1"/>
              </a:solidFill>
              <a:round/>
              <a:headEnd/>
              <a:tailEnd type="triangle" w="med" len="med"/>
            </a:ln>
          </p:spPr>
          <p:txBody>
            <a:bodyPr anchor="ctr">
              <a:prstTxWarp prst="textNoShape">
                <a:avLst/>
              </a:prstTxWarp>
              <a:spAutoFit/>
            </a:bodyPr>
            <a:lstStyle/>
            <a:p>
              <a:endParaRPr lang="en-US"/>
            </a:p>
          </p:txBody>
        </p:sp>
        <p:sp>
          <p:nvSpPr>
            <p:cNvPr id="32807" name="AutoShape 76"/>
            <p:cNvSpPr>
              <a:spLocks noChangeArrowheads="1"/>
            </p:cNvSpPr>
            <p:nvPr/>
          </p:nvSpPr>
          <p:spPr bwMode="auto">
            <a:xfrm>
              <a:off x="1392" y="1296"/>
              <a:ext cx="669" cy="324"/>
            </a:xfrm>
            <a:prstGeom prst="flowChartAlternateProcess">
              <a:avLst/>
            </a:prstGeom>
            <a:solidFill>
              <a:srgbClr val="3366FF">
                <a:alpha val="50195"/>
              </a:srgbClr>
            </a:solidFill>
            <a:ln w="9525">
              <a:solidFill>
                <a:schemeClr val="bg1"/>
              </a:solidFill>
              <a:miter lim="800000"/>
              <a:headEnd/>
              <a:tailEnd/>
            </a:ln>
          </p:spPr>
          <p:txBody>
            <a:bodyPr lIns="91418" tIns="45708" rIns="91418" bIns="45708" anchor="ctr">
              <a:prstTxWarp prst="textNoShape">
                <a:avLst/>
              </a:prstTxWarp>
            </a:bodyPr>
            <a:lstStyle/>
            <a:p>
              <a:r>
                <a:rPr lang="en-US" sz="1000">
                  <a:solidFill>
                    <a:schemeClr val="bg1"/>
                  </a:solidFill>
                </a:rPr>
                <a:t>Define Project Scope</a:t>
              </a:r>
            </a:p>
          </p:txBody>
        </p:sp>
        <p:sp>
          <p:nvSpPr>
            <p:cNvPr id="32808" name="Line 77"/>
            <p:cNvSpPr>
              <a:spLocks noChangeShapeType="1"/>
            </p:cNvSpPr>
            <p:nvPr/>
          </p:nvSpPr>
          <p:spPr bwMode="auto">
            <a:xfrm flipV="1">
              <a:off x="1264" y="1342"/>
              <a:ext cx="177" cy="2"/>
            </a:xfrm>
            <a:prstGeom prst="line">
              <a:avLst/>
            </a:prstGeom>
            <a:noFill/>
            <a:ln w="12700">
              <a:solidFill>
                <a:schemeClr val="tx1"/>
              </a:solidFill>
              <a:round/>
              <a:headEnd/>
              <a:tailEnd type="triangle" w="med" len="med"/>
            </a:ln>
          </p:spPr>
          <p:txBody>
            <a:bodyPr anchor="ctr">
              <a:prstTxWarp prst="textNoShape">
                <a:avLst/>
              </a:prstTxWarp>
              <a:spAutoFit/>
            </a:bodyPr>
            <a:lstStyle/>
            <a:p>
              <a:endParaRPr lang="en-US"/>
            </a:p>
          </p:txBody>
        </p:sp>
        <p:sp>
          <p:nvSpPr>
            <p:cNvPr id="32809" name="Line 78"/>
            <p:cNvSpPr>
              <a:spLocks noChangeShapeType="1"/>
            </p:cNvSpPr>
            <p:nvPr/>
          </p:nvSpPr>
          <p:spPr bwMode="auto">
            <a:xfrm flipV="1">
              <a:off x="1268" y="1407"/>
              <a:ext cx="177" cy="2"/>
            </a:xfrm>
            <a:prstGeom prst="line">
              <a:avLst/>
            </a:prstGeom>
            <a:noFill/>
            <a:ln w="12700">
              <a:solidFill>
                <a:schemeClr val="tx1"/>
              </a:solidFill>
              <a:round/>
              <a:headEnd/>
              <a:tailEnd type="triangle" w="med" len="med"/>
            </a:ln>
          </p:spPr>
          <p:txBody>
            <a:bodyPr anchor="ctr">
              <a:prstTxWarp prst="textNoShape">
                <a:avLst/>
              </a:prstTxWarp>
              <a:spAutoFit/>
            </a:bodyPr>
            <a:lstStyle/>
            <a:p>
              <a:endParaRPr lang="en-US"/>
            </a:p>
          </p:txBody>
        </p:sp>
        <p:sp>
          <p:nvSpPr>
            <p:cNvPr id="32810" name="Line 79"/>
            <p:cNvSpPr>
              <a:spLocks noChangeShapeType="1"/>
            </p:cNvSpPr>
            <p:nvPr/>
          </p:nvSpPr>
          <p:spPr bwMode="auto">
            <a:xfrm flipH="1" flipV="1">
              <a:off x="2713" y="2003"/>
              <a:ext cx="3" cy="128"/>
            </a:xfrm>
            <a:prstGeom prst="line">
              <a:avLst/>
            </a:prstGeom>
            <a:noFill/>
            <a:ln w="12700">
              <a:solidFill>
                <a:schemeClr val="tx1"/>
              </a:solidFill>
              <a:round/>
              <a:headEnd type="triangle" w="med" len="med"/>
              <a:tailEnd type="triangle" w="med" len="med"/>
            </a:ln>
          </p:spPr>
          <p:txBody>
            <a:bodyPr anchor="ctr">
              <a:prstTxWarp prst="textNoShape">
                <a:avLst/>
              </a:prstTxWarp>
              <a:spAutoFit/>
            </a:bodyPr>
            <a:lstStyle/>
            <a:p>
              <a:endParaRPr lang="en-US"/>
            </a:p>
          </p:txBody>
        </p:sp>
        <p:sp>
          <p:nvSpPr>
            <p:cNvPr id="32811" name="Text Box 80"/>
            <p:cNvSpPr txBox="1">
              <a:spLocks noChangeArrowheads="1"/>
            </p:cNvSpPr>
            <p:nvPr/>
          </p:nvSpPr>
          <p:spPr bwMode="auto">
            <a:xfrm>
              <a:off x="1296" y="1152"/>
              <a:ext cx="864" cy="165"/>
            </a:xfrm>
            <a:prstGeom prst="rect">
              <a:avLst/>
            </a:prstGeom>
            <a:noFill/>
            <a:ln w="9525">
              <a:noFill/>
              <a:miter lim="800000"/>
              <a:headEnd/>
              <a:tailEnd/>
            </a:ln>
          </p:spPr>
          <p:txBody>
            <a:bodyPr lIns="91418" tIns="45708" rIns="91418" bIns="45708">
              <a:prstTxWarp prst="textNoShape">
                <a:avLst/>
              </a:prstTxWarp>
              <a:spAutoFit/>
            </a:bodyPr>
            <a:lstStyle/>
            <a:p>
              <a:r>
                <a:rPr lang="en-US" sz="1200">
                  <a:solidFill>
                    <a:schemeClr val="bg1"/>
                  </a:solidFill>
                </a:rPr>
                <a:t>Business User</a:t>
              </a:r>
            </a:p>
          </p:txBody>
        </p:sp>
        <p:grpSp>
          <p:nvGrpSpPr>
            <p:cNvPr id="32812" name="Group 81"/>
            <p:cNvGrpSpPr>
              <a:grpSpLocks/>
            </p:cNvGrpSpPr>
            <p:nvPr/>
          </p:nvGrpSpPr>
          <p:grpSpPr bwMode="auto">
            <a:xfrm>
              <a:off x="1699" y="881"/>
              <a:ext cx="118" cy="309"/>
              <a:chOff x="3024" y="816"/>
              <a:chExt cx="288" cy="687"/>
            </a:xfrm>
          </p:grpSpPr>
          <p:sp>
            <p:nvSpPr>
              <p:cNvPr id="32818" name="Freeform 82"/>
              <p:cNvSpPr>
                <a:spLocks/>
              </p:cNvSpPr>
              <p:nvPr/>
            </p:nvSpPr>
            <p:spPr bwMode="auto">
              <a:xfrm>
                <a:off x="3024" y="959"/>
                <a:ext cx="288" cy="544"/>
              </a:xfrm>
              <a:custGeom>
                <a:avLst/>
                <a:gdLst>
                  <a:gd name="T0" fmla="*/ 0 w 2343"/>
                  <a:gd name="T1" fmla="*/ 0 h 5013"/>
                  <a:gd name="T2" fmla="*/ 0 w 2343"/>
                  <a:gd name="T3" fmla="*/ 0 h 5013"/>
                  <a:gd name="T4" fmla="*/ 0 w 2343"/>
                  <a:gd name="T5" fmla="*/ 0 h 5013"/>
                  <a:gd name="T6" fmla="*/ 0 w 2343"/>
                  <a:gd name="T7" fmla="*/ 0 h 5013"/>
                  <a:gd name="T8" fmla="*/ 0 w 2343"/>
                  <a:gd name="T9" fmla="*/ 0 h 5013"/>
                  <a:gd name="T10" fmla="*/ 0 w 2343"/>
                  <a:gd name="T11" fmla="*/ 0 h 5013"/>
                  <a:gd name="T12" fmla="*/ 0 w 2343"/>
                  <a:gd name="T13" fmla="*/ 0 h 5013"/>
                  <a:gd name="T14" fmla="*/ 0 w 2343"/>
                  <a:gd name="T15" fmla="*/ 0 h 5013"/>
                  <a:gd name="T16" fmla="*/ 0 w 2343"/>
                  <a:gd name="T17" fmla="*/ 0 h 5013"/>
                  <a:gd name="T18" fmla="*/ 0 w 2343"/>
                  <a:gd name="T19" fmla="*/ 0 h 5013"/>
                  <a:gd name="T20" fmla="*/ 0 w 2343"/>
                  <a:gd name="T21" fmla="*/ 0 h 5013"/>
                  <a:gd name="T22" fmla="*/ 0 w 2343"/>
                  <a:gd name="T23" fmla="*/ 0 h 5013"/>
                  <a:gd name="T24" fmla="*/ 0 w 2343"/>
                  <a:gd name="T25" fmla="*/ 0 h 5013"/>
                  <a:gd name="T26" fmla="*/ 0 w 2343"/>
                  <a:gd name="T27" fmla="*/ 0 h 5013"/>
                  <a:gd name="T28" fmla="*/ 0 w 2343"/>
                  <a:gd name="T29" fmla="*/ 0 h 5013"/>
                  <a:gd name="T30" fmla="*/ 0 w 2343"/>
                  <a:gd name="T31" fmla="*/ 0 h 5013"/>
                  <a:gd name="T32" fmla="*/ 0 w 2343"/>
                  <a:gd name="T33" fmla="*/ 0 h 5013"/>
                  <a:gd name="T34" fmla="*/ 0 w 2343"/>
                  <a:gd name="T35" fmla="*/ 0 h 5013"/>
                  <a:gd name="T36" fmla="*/ 0 w 2343"/>
                  <a:gd name="T37" fmla="*/ 0 h 5013"/>
                  <a:gd name="T38" fmla="*/ 0 w 2343"/>
                  <a:gd name="T39" fmla="*/ 0 h 5013"/>
                  <a:gd name="T40" fmla="*/ 0 w 2343"/>
                  <a:gd name="T41" fmla="*/ 0 h 5013"/>
                  <a:gd name="T42" fmla="*/ 0 w 2343"/>
                  <a:gd name="T43" fmla="*/ 0 h 5013"/>
                  <a:gd name="T44" fmla="*/ 0 w 2343"/>
                  <a:gd name="T45" fmla="*/ 0 h 5013"/>
                  <a:gd name="T46" fmla="*/ 0 w 2343"/>
                  <a:gd name="T47" fmla="*/ 0 h 5013"/>
                  <a:gd name="T48" fmla="*/ 0 w 2343"/>
                  <a:gd name="T49" fmla="*/ 0 h 5013"/>
                  <a:gd name="T50" fmla="*/ 0 w 2343"/>
                  <a:gd name="T51" fmla="*/ 0 h 5013"/>
                  <a:gd name="T52" fmla="*/ 0 w 2343"/>
                  <a:gd name="T53" fmla="*/ 0 h 5013"/>
                  <a:gd name="T54" fmla="*/ 0 w 2343"/>
                  <a:gd name="T55" fmla="*/ 0 h 5013"/>
                  <a:gd name="T56" fmla="*/ 0 w 2343"/>
                  <a:gd name="T57" fmla="*/ 0 h 5013"/>
                  <a:gd name="T58" fmla="*/ 0 w 2343"/>
                  <a:gd name="T59" fmla="*/ 0 h 5013"/>
                  <a:gd name="T60" fmla="*/ 0 w 2343"/>
                  <a:gd name="T61" fmla="*/ 0 h 5013"/>
                  <a:gd name="T62" fmla="*/ 0 w 2343"/>
                  <a:gd name="T63" fmla="*/ 0 h 5013"/>
                  <a:gd name="T64" fmla="*/ 0 w 2343"/>
                  <a:gd name="T65" fmla="*/ 0 h 5013"/>
                  <a:gd name="T66" fmla="*/ 0 w 2343"/>
                  <a:gd name="T67" fmla="*/ 0 h 5013"/>
                  <a:gd name="T68" fmla="*/ 0 w 2343"/>
                  <a:gd name="T69" fmla="*/ 0 h 5013"/>
                  <a:gd name="T70" fmla="*/ 0 w 2343"/>
                  <a:gd name="T71" fmla="*/ 0 h 5013"/>
                  <a:gd name="T72" fmla="*/ 0 w 2343"/>
                  <a:gd name="T73" fmla="*/ 0 h 5013"/>
                  <a:gd name="T74" fmla="*/ 0 w 2343"/>
                  <a:gd name="T75" fmla="*/ 0 h 50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3"/>
                  <a:gd name="T115" fmla="*/ 0 h 5013"/>
                  <a:gd name="T116" fmla="*/ 2343 w 2343"/>
                  <a:gd name="T117" fmla="*/ 5013 h 50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3" h="5013">
                    <a:moveTo>
                      <a:pt x="1086" y="2439"/>
                    </a:moveTo>
                    <a:lnTo>
                      <a:pt x="1163" y="2414"/>
                    </a:lnTo>
                    <a:lnTo>
                      <a:pt x="1169" y="2407"/>
                    </a:lnTo>
                    <a:lnTo>
                      <a:pt x="1175" y="2407"/>
                    </a:lnTo>
                    <a:lnTo>
                      <a:pt x="1258" y="2433"/>
                    </a:lnTo>
                    <a:lnTo>
                      <a:pt x="1258" y="4763"/>
                    </a:lnTo>
                    <a:lnTo>
                      <a:pt x="1258" y="4782"/>
                    </a:lnTo>
                    <a:lnTo>
                      <a:pt x="1287" y="4882"/>
                    </a:lnTo>
                    <a:lnTo>
                      <a:pt x="1349" y="4955"/>
                    </a:lnTo>
                    <a:lnTo>
                      <a:pt x="1430" y="4998"/>
                    </a:lnTo>
                    <a:lnTo>
                      <a:pt x="1525" y="5013"/>
                    </a:lnTo>
                    <a:lnTo>
                      <a:pt x="1617" y="5000"/>
                    </a:lnTo>
                    <a:lnTo>
                      <a:pt x="1700" y="4957"/>
                    </a:lnTo>
                    <a:lnTo>
                      <a:pt x="1760" y="4885"/>
                    </a:lnTo>
                    <a:lnTo>
                      <a:pt x="1789" y="4782"/>
                    </a:lnTo>
                    <a:lnTo>
                      <a:pt x="1789" y="4744"/>
                    </a:lnTo>
                    <a:lnTo>
                      <a:pt x="1789" y="865"/>
                    </a:lnTo>
                    <a:lnTo>
                      <a:pt x="1897" y="859"/>
                    </a:lnTo>
                    <a:lnTo>
                      <a:pt x="1891" y="2274"/>
                    </a:lnTo>
                    <a:lnTo>
                      <a:pt x="1914" y="2352"/>
                    </a:lnTo>
                    <a:lnTo>
                      <a:pt x="1966" y="2407"/>
                    </a:lnTo>
                    <a:lnTo>
                      <a:pt x="2036" y="2440"/>
                    </a:lnTo>
                    <a:lnTo>
                      <a:pt x="2076" y="2448"/>
                    </a:lnTo>
                    <a:lnTo>
                      <a:pt x="2095" y="2449"/>
                    </a:lnTo>
                    <a:lnTo>
                      <a:pt x="2117" y="2450"/>
                    </a:lnTo>
                    <a:lnTo>
                      <a:pt x="2196" y="2439"/>
                    </a:lnTo>
                    <a:lnTo>
                      <a:pt x="2267" y="2402"/>
                    </a:lnTo>
                    <a:lnTo>
                      <a:pt x="2318" y="2344"/>
                    </a:lnTo>
                    <a:lnTo>
                      <a:pt x="2343" y="2261"/>
                    </a:lnTo>
                    <a:lnTo>
                      <a:pt x="2337" y="569"/>
                    </a:lnTo>
                    <a:lnTo>
                      <a:pt x="2325" y="465"/>
                    </a:lnTo>
                    <a:lnTo>
                      <a:pt x="2298" y="365"/>
                    </a:lnTo>
                    <a:lnTo>
                      <a:pt x="2256" y="274"/>
                    </a:lnTo>
                    <a:lnTo>
                      <a:pt x="2200" y="193"/>
                    </a:lnTo>
                    <a:lnTo>
                      <a:pt x="2132" y="127"/>
                    </a:lnTo>
                    <a:lnTo>
                      <a:pt x="2049" y="72"/>
                    </a:lnTo>
                    <a:lnTo>
                      <a:pt x="1954" y="35"/>
                    </a:lnTo>
                    <a:lnTo>
                      <a:pt x="1846" y="13"/>
                    </a:lnTo>
                    <a:lnTo>
                      <a:pt x="1769" y="0"/>
                    </a:lnTo>
                    <a:lnTo>
                      <a:pt x="1239" y="0"/>
                    </a:lnTo>
                    <a:lnTo>
                      <a:pt x="568" y="0"/>
                    </a:lnTo>
                    <a:lnTo>
                      <a:pt x="549" y="6"/>
                    </a:lnTo>
                    <a:lnTo>
                      <a:pt x="444" y="25"/>
                    </a:lnTo>
                    <a:lnTo>
                      <a:pt x="343" y="63"/>
                    </a:lnTo>
                    <a:lnTo>
                      <a:pt x="253" y="118"/>
                    </a:lnTo>
                    <a:lnTo>
                      <a:pt x="173" y="187"/>
                    </a:lnTo>
                    <a:lnTo>
                      <a:pt x="107" y="268"/>
                    </a:lnTo>
                    <a:lnTo>
                      <a:pt x="54" y="360"/>
                    </a:lnTo>
                    <a:lnTo>
                      <a:pt x="19" y="460"/>
                    </a:lnTo>
                    <a:lnTo>
                      <a:pt x="0" y="569"/>
                    </a:lnTo>
                    <a:lnTo>
                      <a:pt x="0" y="2261"/>
                    </a:lnTo>
                    <a:lnTo>
                      <a:pt x="24" y="2341"/>
                    </a:lnTo>
                    <a:lnTo>
                      <a:pt x="77" y="2400"/>
                    </a:lnTo>
                    <a:lnTo>
                      <a:pt x="147" y="2436"/>
                    </a:lnTo>
                    <a:lnTo>
                      <a:pt x="225" y="2450"/>
                    </a:lnTo>
                    <a:lnTo>
                      <a:pt x="303" y="2442"/>
                    </a:lnTo>
                    <a:lnTo>
                      <a:pt x="372" y="2409"/>
                    </a:lnTo>
                    <a:lnTo>
                      <a:pt x="422" y="2355"/>
                    </a:lnTo>
                    <a:lnTo>
                      <a:pt x="447" y="2274"/>
                    </a:lnTo>
                    <a:lnTo>
                      <a:pt x="441" y="859"/>
                    </a:lnTo>
                    <a:lnTo>
                      <a:pt x="549" y="865"/>
                    </a:lnTo>
                    <a:lnTo>
                      <a:pt x="549" y="4744"/>
                    </a:lnTo>
                    <a:lnTo>
                      <a:pt x="549" y="4782"/>
                    </a:lnTo>
                    <a:lnTo>
                      <a:pt x="577" y="4882"/>
                    </a:lnTo>
                    <a:lnTo>
                      <a:pt x="639" y="4955"/>
                    </a:lnTo>
                    <a:lnTo>
                      <a:pt x="720" y="4998"/>
                    </a:lnTo>
                    <a:lnTo>
                      <a:pt x="814" y="5013"/>
                    </a:lnTo>
                    <a:lnTo>
                      <a:pt x="905" y="5000"/>
                    </a:lnTo>
                    <a:lnTo>
                      <a:pt x="988" y="4957"/>
                    </a:lnTo>
                    <a:lnTo>
                      <a:pt x="1050" y="4885"/>
                    </a:lnTo>
                    <a:lnTo>
                      <a:pt x="1080" y="4782"/>
                    </a:lnTo>
                    <a:lnTo>
                      <a:pt x="1080" y="4763"/>
                    </a:lnTo>
                    <a:lnTo>
                      <a:pt x="1080" y="2433"/>
                    </a:lnTo>
                    <a:lnTo>
                      <a:pt x="1163" y="2407"/>
                    </a:lnTo>
                    <a:lnTo>
                      <a:pt x="1080" y="2433"/>
                    </a:lnTo>
                    <a:lnTo>
                      <a:pt x="1080" y="4763"/>
                    </a:lnTo>
                    <a:lnTo>
                      <a:pt x="1086" y="2439"/>
                    </a:lnTo>
                    <a:close/>
                  </a:path>
                </a:pathLst>
              </a:cu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sp>
            <p:nvSpPr>
              <p:cNvPr id="32819" name="Oval 83"/>
              <p:cNvSpPr>
                <a:spLocks noChangeArrowheads="1"/>
              </p:cNvSpPr>
              <p:nvPr/>
            </p:nvSpPr>
            <p:spPr bwMode="auto">
              <a:xfrm>
                <a:off x="3112" y="816"/>
                <a:ext cx="117" cy="135"/>
              </a:xfrm>
              <a:prstGeom prst="ellipse">
                <a:avLst/>
              </a:pr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grpSp>
        <p:grpSp>
          <p:nvGrpSpPr>
            <p:cNvPr id="32813" name="Group 84"/>
            <p:cNvGrpSpPr>
              <a:grpSpLocks/>
            </p:cNvGrpSpPr>
            <p:nvPr/>
          </p:nvGrpSpPr>
          <p:grpSpPr bwMode="auto">
            <a:xfrm>
              <a:off x="2234" y="899"/>
              <a:ext cx="849" cy="440"/>
              <a:chOff x="375" y="637"/>
              <a:chExt cx="914" cy="503"/>
            </a:xfrm>
          </p:grpSpPr>
          <p:sp>
            <p:nvSpPr>
              <p:cNvPr id="32814" name="Text Box 85"/>
              <p:cNvSpPr txBox="1">
                <a:spLocks noChangeArrowheads="1"/>
              </p:cNvSpPr>
              <p:nvPr/>
            </p:nvSpPr>
            <p:spPr bwMode="auto">
              <a:xfrm>
                <a:off x="375" y="952"/>
                <a:ext cx="914" cy="188"/>
              </a:xfrm>
              <a:prstGeom prst="rect">
                <a:avLst/>
              </a:prstGeom>
              <a:noFill/>
              <a:ln w="9525">
                <a:noFill/>
                <a:miter lim="800000"/>
                <a:headEnd/>
                <a:tailEnd/>
              </a:ln>
            </p:spPr>
            <p:txBody>
              <a:bodyPr wrap="none" lIns="91418" tIns="45708" rIns="91418" bIns="45708">
                <a:prstTxWarp prst="textNoShape">
                  <a:avLst/>
                </a:prstTxWarp>
                <a:spAutoFit/>
              </a:bodyPr>
              <a:lstStyle/>
              <a:p>
                <a:r>
                  <a:rPr lang="en-US" sz="1200">
                    <a:solidFill>
                      <a:schemeClr val="bg1"/>
                    </a:solidFill>
                  </a:rPr>
                  <a:t>Business Analyst</a:t>
                </a:r>
              </a:p>
            </p:txBody>
          </p:sp>
          <p:grpSp>
            <p:nvGrpSpPr>
              <p:cNvPr id="32815" name="Group 86"/>
              <p:cNvGrpSpPr>
                <a:grpSpLocks/>
              </p:cNvGrpSpPr>
              <p:nvPr/>
            </p:nvGrpSpPr>
            <p:grpSpPr bwMode="auto">
              <a:xfrm>
                <a:off x="760" y="637"/>
                <a:ext cx="126" cy="354"/>
                <a:chOff x="3024" y="816"/>
                <a:chExt cx="288" cy="687"/>
              </a:xfrm>
            </p:grpSpPr>
            <p:sp>
              <p:nvSpPr>
                <p:cNvPr id="32816" name="Freeform 87"/>
                <p:cNvSpPr>
                  <a:spLocks/>
                </p:cNvSpPr>
                <p:nvPr/>
              </p:nvSpPr>
              <p:spPr bwMode="auto">
                <a:xfrm>
                  <a:off x="3024" y="959"/>
                  <a:ext cx="288" cy="544"/>
                </a:xfrm>
                <a:custGeom>
                  <a:avLst/>
                  <a:gdLst>
                    <a:gd name="T0" fmla="*/ 0 w 2343"/>
                    <a:gd name="T1" fmla="*/ 0 h 5013"/>
                    <a:gd name="T2" fmla="*/ 0 w 2343"/>
                    <a:gd name="T3" fmla="*/ 0 h 5013"/>
                    <a:gd name="T4" fmla="*/ 0 w 2343"/>
                    <a:gd name="T5" fmla="*/ 0 h 5013"/>
                    <a:gd name="T6" fmla="*/ 0 w 2343"/>
                    <a:gd name="T7" fmla="*/ 0 h 5013"/>
                    <a:gd name="T8" fmla="*/ 0 w 2343"/>
                    <a:gd name="T9" fmla="*/ 0 h 5013"/>
                    <a:gd name="T10" fmla="*/ 0 w 2343"/>
                    <a:gd name="T11" fmla="*/ 0 h 5013"/>
                    <a:gd name="T12" fmla="*/ 0 w 2343"/>
                    <a:gd name="T13" fmla="*/ 0 h 5013"/>
                    <a:gd name="T14" fmla="*/ 0 w 2343"/>
                    <a:gd name="T15" fmla="*/ 0 h 5013"/>
                    <a:gd name="T16" fmla="*/ 0 w 2343"/>
                    <a:gd name="T17" fmla="*/ 0 h 5013"/>
                    <a:gd name="T18" fmla="*/ 0 w 2343"/>
                    <a:gd name="T19" fmla="*/ 0 h 5013"/>
                    <a:gd name="T20" fmla="*/ 0 w 2343"/>
                    <a:gd name="T21" fmla="*/ 0 h 5013"/>
                    <a:gd name="T22" fmla="*/ 0 w 2343"/>
                    <a:gd name="T23" fmla="*/ 0 h 5013"/>
                    <a:gd name="T24" fmla="*/ 0 w 2343"/>
                    <a:gd name="T25" fmla="*/ 0 h 5013"/>
                    <a:gd name="T26" fmla="*/ 0 w 2343"/>
                    <a:gd name="T27" fmla="*/ 0 h 5013"/>
                    <a:gd name="T28" fmla="*/ 0 w 2343"/>
                    <a:gd name="T29" fmla="*/ 0 h 5013"/>
                    <a:gd name="T30" fmla="*/ 0 w 2343"/>
                    <a:gd name="T31" fmla="*/ 0 h 5013"/>
                    <a:gd name="T32" fmla="*/ 0 w 2343"/>
                    <a:gd name="T33" fmla="*/ 0 h 5013"/>
                    <a:gd name="T34" fmla="*/ 0 w 2343"/>
                    <a:gd name="T35" fmla="*/ 0 h 5013"/>
                    <a:gd name="T36" fmla="*/ 0 w 2343"/>
                    <a:gd name="T37" fmla="*/ 0 h 5013"/>
                    <a:gd name="T38" fmla="*/ 0 w 2343"/>
                    <a:gd name="T39" fmla="*/ 0 h 5013"/>
                    <a:gd name="T40" fmla="*/ 0 w 2343"/>
                    <a:gd name="T41" fmla="*/ 0 h 5013"/>
                    <a:gd name="T42" fmla="*/ 0 w 2343"/>
                    <a:gd name="T43" fmla="*/ 0 h 5013"/>
                    <a:gd name="T44" fmla="*/ 0 w 2343"/>
                    <a:gd name="T45" fmla="*/ 0 h 5013"/>
                    <a:gd name="T46" fmla="*/ 0 w 2343"/>
                    <a:gd name="T47" fmla="*/ 0 h 5013"/>
                    <a:gd name="T48" fmla="*/ 0 w 2343"/>
                    <a:gd name="T49" fmla="*/ 0 h 5013"/>
                    <a:gd name="T50" fmla="*/ 0 w 2343"/>
                    <a:gd name="T51" fmla="*/ 0 h 5013"/>
                    <a:gd name="T52" fmla="*/ 0 w 2343"/>
                    <a:gd name="T53" fmla="*/ 0 h 5013"/>
                    <a:gd name="T54" fmla="*/ 0 w 2343"/>
                    <a:gd name="T55" fmla="*/ 0 h 5013"/>
                    <a:gd name="T56" fmla="*/ 0 w 2343"/>
                    <a:gd name="T57" fmla="*/ 0 h 5013"/>
                    <a:gd name="T58" fmla="*/ 0 w 2343"/>
                    <a:gd name="T59" fmla="*/ 0 h 5013"/>
                    <a:gd name="T60" fmla="*/ 0 w 2343"/>
                    <a:gd name="T61" fmla="*/ 0 h 5013"/>
                    <a:gd name="T62" fmla="*/ 0 w 2343"/>
                    <a:gd name="T63" fmla="*/ 0 h 5013"/>
                    <a:gd name="T64" fmla="*/ 0 w 2343"/>
                    <a:gd name="T65" fmla="*/ 0 h 5013"/>
                    <a:gd name="T66" fmla="*/ 0 w 2343"/>
                    <a:gd name="T67" fmla="*/ 0 h 5013"/>
                    <a:gd name="T68" fmla="*/ 0 w 2343"/>
                    <a:gd name="T69" fmla="*/ 0 h 5013"/>
                    <a:gd name="T70" fmla="*/ 0 w 2343"/>
                    <a:gd name="T71" fmla="*/ 0 h 5013"/>
                    <a:gd name="T72" fmla="*/ 0 w 2343"/>
                    <a:gd name="T73" fmla="*/ 0 h 5013"/>
                    <a:gd name="T74" fmla="*/ 0 w 2343"/>
                    <a:gd name="T75" fmla="*/ 0 h 50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3"/>
                    <a:gd name="T115" fmla="*/ 0 h 5013"/>
                    <a:gd name="T116" fmla="*/ 2343 w 2343"/>
                    <a:gd name="T117" fmla="*/ 5013 h 50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3" h="5013">
                      <a:moveTo>
                        <a:pt x="1086" y="2439"/>
                      </a:moveTo>
                      <a:lnTo>
                        <a:pt x="1163" y="2414"/>
                      </a:lnTo>
                      <a:lnTo>
                        <a:pt x="1169" y="2407"/>
                      </a:lnTo>
                      <a:lnTo>
                        <a:pt x="1175" y="2407"/>
                      </a:lnTo>
                      <a:lnTo>
                        <a:pt x="1258" y="2433"/>
                      </a:lnTo>
                      <a:lnTo>
                        <a:pt x="1258" y="4763"/>
                      </a:lnTo>
                      <a:lnTo>
                        <a:pt x="1258" y="4782"/>
                      </a:lnTo>
                      <a:lnTo>
                        <a:pt x="1287" y="4882"/>
                      </a:lnTo>
                      <a:lnTo>
                        <a:pt x="1349" y="4955"/>
                      </a:lnTo>
                      <a:lnTo>
                        <a:pt x="1430" y="4998"/>
                      </a:lnTo>
                      <a:lnTo>
                        <a:pt x="1525" y="5013"/>
                      </a:lnTo>
                      <a:lnTo>
                        <a:pt x="1617" y="5000"/>
                      </a:lnTo>
                      <a:lnTo>
                        <a:pt x="1700" y="4957"/>
                      </a:lnTo>
                      <a:lnTo>
                        <a:pt x="1760" y="4885"/>
                      </a:lnTo>
                      <a:lnTo>
                        <a:pt x="1789" y="4782"/>
                      </a:lnTo>
                      <a:lnTo>
                        <a:pt x="1789" y="4744"/>
                      </a:lnTo>
                      <a:lnTo>
                        <a:pt x="1789" y="865"/>
                      </a:lnTo>
                      <a:lnTo>
                        <a:pt x="1897" y="859"/>
                      </a:lnTo>
                      <a:lnTo>
                        <a:pt x="1891" y="2274"/>
                      </a:lnTo>
                      <a:lnTo>
                        <a:pt x="1914" y="2352"/>
                      </a:lnTo>
                      <a:lnTo>
                        <a:pt x="1966" y="2407"/>
                      </a:lnTo>
                      <a:lnTo>
                        <a:pt x="2036" y="2440"/>
                      </a:lnTo>
                      <a:lnTo>
                        <a:pt x="2076" y="2448"/>
                      </a:lnTo>
                      <a:lnTo>
                        <a:pt x="2095" y="2449"/>
                      </a:lnTo>
                      <a:lnTo>
                        <a:pt x="2117" y="2450"/>
                      </a:lnTo>
                      <a:lnTo>
                        <a:pt x="2196" y="2439"/>
                      </a:lnTo>
                      <a:lnTo>
                        <a:pt x="2267" y="2402"/>
                      </a:lnTo>
                      <a:lnTo>
                        <a:pt x="2318" y="2344"/>
                      </a:lnTo>
                      <a:lnTo>
                        <a:pt x="2343" y="2261"/>
                      </a:lnTo>
                      <a:lnTo>
                        <a:pt x="2337" y="569"/>
                      </a:lnTo>
                      <a:lnTo>
                        <a:pt x="2325" y="465"/>
                      </a:lnTo>
                      <a:lnTo>
                        <a:pt x="2298" y="365"/>
                      </a:lnTo>
                      <a:lnTo>
                        <a:pt x="2256" y="274"/>
                      </a:lnTo>
                      <a:lnTo>
                        <a:pt x="2200" y="193"/>
                      </a:lnTo>
                      <a:lnTo>
                        <a:pt x="2132" y="127"/>
                      </a:lnTo>
                      <a:lnTo>
                        <a:pt x="2049" y="72"/>
                      </a:lnTo>
                      <a:lnTo>
                        <a:pt x="1954" y="35"/>
                      </a:lnTo>
                      <a:lnTo>
                        <a:pt x="1846" y="13"/>
                      </a:lnTo>
                      <a:lnTo>
                        <a:pt x="1769" y="0"/>
                      </a:lnTo>
                      <a:lnTo>
                        <a:pt x="1239" y="0"/>
                      </a:lnTo>
                      <a:lnTo>
                        <a:pt x="568" y="0"/>
                      </a:lnTo>
                      <a:lnTo>
                        <a:pt x="549" y="6"/>
                      </a:lnTo>
                      <a:lnTo>
                        <a:pt x="444" y="25"/>
                      </a:lnTo>
                      <a:lnTo>
                        <a:pt x="343" y="63"/>
                      </a:lnTo>
                      <a:lnTo>
                        <a:pt x="253" y="118"/>
                      </a:lnTo>
                      <a:lnTo>
                        <a:pt x="173" y="187"/>
                      </a:lnTo>
                      <a:lnTo>
                        <a:pt x="107" y="268"/>
                      </a:lnTo>
                      <a:lnTo>
                        <a:pt x="54" y="360"/>
                      </a:lnTo>
                      <a:lnTo>
                        <a:pt x="19" y="460"/>
                      </a:lnTo>
                      <a:lnTo>
                        <a:pt x="0" y="569"/>
                      </a:lnTo>
                      <a:lnTo>
                        <a:pt x="0" y="2261"/>
                      </a:lnTo>
                      <a:lnTo>
                        <a:pt x="24" y="2341"/>
                      </a:lnTo>
                      <a:lnTo>
                        <a:pt x="77" y="2400"/>
                      </a:lnTo>
                      <a:lnTo>
                        <a:pt x="147" y="2436"/>
                      </a:lnTo>
                      <a:lnTo>
                        <a:pt x="225" y="2450"/>
                      </a:lnTo>
                      <a:lnTo>
                        <a:pt x="303" y="2442"/>
                      </a:lnTo>
                      <a:lnTo>
                        <a:pt x="372" y="2409"/>
                      </a:lnTo>
                      <a:lnTo>
                        <a:pt x="422" y="2355"/>
                      </a:lnTo>
                      <a:lnTo>
                        <a:pt x="447" y="2274"/>
                      </a:lnTo>
                      <a:lnTo>
                        <a:pt x="441" y="859"/>
                      </a:lnTo>
                      <a:lnTo>
                        <a:pt x="549" y="865"/>
                      </a:lnTo>
                      <a:lnTo>
                        <a:pt x="549" y="4744"/>
                      </a:lnTo>
                      <a:lnTo>
                        <a:pt x="549" y="4782"/>
                      </a:lnTo>
                      <a:lnTo>
                        <a:pt x="577" y="4882"/>
                      </a:lnTo>
                      <a:lnTo>
                        <a:pt x="639" y="4955"/>
                      </a:lnTo>
                      <a:lnTo>
                        <a:pt x="720" y="4998"/>
                      </a:lnTo>
                      <a:lnTo>
                        <a:pt x="814" y="5013"/>
                      </a:lnTo>
                      <a:lnTo>
                        <a:pt x="905" y="5000"/>
                      </a:lnTo>
                      <a:lnTo>
                        <a:pt x="988" y="4957"/>
                      </a:lnTo>
                      <a:lnTo>
                        <a:pt x="1050" y="4885"/>
                      </a:lnTo>
                      <a:lnTo>
                        <a:pt x="1080" y="4782"/>
                      </a:lnTo>
                      <a:lnTo>
                        <a:pt x="1080" y="4763"/>
                      </a:lnTo>
                      <a:lnTo>
                        <a:pt x="1080" y="2433"/>
                      </a:lnTo>
                      <a:lnTo>
                        <a:pt x="1163" y="2407"/>
                      </a:lnTo>
                      <a:lnTo>
                        <a:pt x="1080" y="2433"/>
                      </a:lnTo>
                      <a:lnTo>
                        <a:pt x="1080" y="4763"/>
                      </a:lnTo>
                      <a:lnTo>
                        <a:pt x="1086" y="2439"/>
                      </a:lnTo>
                      <a:close/>
                    </a:path>
                  </a:pathLst>
                </a:cu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sp>
              <p:nvSpPr>
                <p:cNvPr id="32817" name="Oval 88"/>
                <p:cNvSpPr>
                  <a:spLocks noChangeArrowheads="1"/>
                </p:cNvSpPr>
                <p:nvPr/>
              </p:nvSpPr>
              <p:spPr bwMode="auto">
                <a:xfrm>
                  <a:off x="3112" y="816"/>
                  <a:ext cx="117" cy="135"/>
                </a:xfrm>
                <a:prstGeom prst="ellipse">
                  <a:avLst/>
                </a:prstGeom>
                <a:solidFill>
                  <a:srgbClr val="3333FF"/>
                </a:solidFill>
                <a:ln w="9525">
                  <a:solidFill>
                    <a:srgbClr val="000000"/>
                  </a:solidFill>
                  <a:round/>
                  <a:headEnd/>
                  <a:tailEnd/>
                </a:ln>
              </p:spPr>
              <p:txBody>
                <a:bodyPr>
                  <a:prstTxWarp prst="textNoShape">
                    <a:avLst/>
                  </a:prstTxWarp>
                </a:bodyPr>
                <a:lstStyle/>
                <a:p>
                  <a:endParaRPr lang="en-US" b="1">
                    <a:solidFill>
                      <a:schemeClr val="bg1"/>
                    </a:solidFill>
                  </a:endParaRPr>
                </a:p>
              </p:txBody>
            </p:sp>
          </p:grpSp>
        </p:grpSp>
      </p:grpSp>
      <p:sp>
        <p:nvSpPr>
          <p:cNvPr id="32774" name="Freeform 90"/>
          <p:cNvSpPr>
            <a:spLocks/>
          </p:cNvSpPr>
          <p:nvPr/>
        </p:nvSpPr>
        <p:spPr bwMode="auto">
          <a:xfrm>
            <a:off x="5105400" y="3276600"/>
            <a:ext cx="196850" cy="352425"/>
          </a:xfrm>
          <a:custGeom>
            <a:avLst/>
            <a:gdLst>
              <a:gd name="T0" fmla="*/ 0 w 210"/>
              <a:gd name="T1" fmla="*/ 2147483647 h 678"/>
              <a:gd name="T2" fmla="*/ 0 w 210"/>
              <a:gd name="T3" fmla="*/ 0 h 678"/>
              <a:gd name="T4" fmla="*/ 823326062 w 210"/>
              <a:gd name="T5" fmla="*/ 0 h 678"/>
              <a:gd name="T6" fmla="*/ 0 60000 65536"/>
              <a:gd name="T7" fmla="*/ 0 60000 65536"/>
              <a:gd name="T8" fmla="*/ 0 60000 65536"/>
              <a:gd name="T9" fmla="*/ 0 w 210"/>
              <a:gd name="T10" fmla="*/ 0 h 678"/>
              <a:gd name="T11" fmla="*/ 210 w 210"/>
              <a:gd name="T12" fmla="*/ 678 h 678"/>
            </a:gdLst>
            <a:ahLst/>
            <a:cxnLst>
              <a:cxn ang="T6">
                <a:pos x="T0" y="T1"/>
              </a:cxn>
              <a:cxn ang="T7">
                <a:pos x="T2" y="T3"/>
              </a:cxn>
              <a:cxn ang="T8">
                <a:pos x="T4" y="T5"/>
              </a:cxn>
            </a:cxnLst>
            <a:rect l="T9" t="T10" r="T11" b="T12"/>
            <a:pathLst>
              <a:path w="210" h="678">
                <a:moveTo>
                  <a:pt x="0" y="678"/>
                </a:moveTo>
                <a:lnTo>
                  <a:pt x="0" y="0"/>
                </a:lnTo>
                <a:lnTo>
                  <a:pt x="210" y="0"/>
                </a:lnTo>
              </a:path>
            </a:pathLst>
          </a:custGeom>
          <a:noFill/>
          <a:ln w="12700">
            <a:solidFill>
              <a:schemeClr val="tx1"/>
            </a:solidFill>
            <a:round/>
            <a:headEnd type="triangle" w="med" len="med"/>
            <a:tailEnd type="triangle" w="med" len="med"/>
          </a:ln>
        </p:spPr>
        <p:txBody>
          <a:bodyPr anchor="ctr">
            <a:prstTxWarp prst="textNoShape">
              <a:avLst/>
            </a:prstTxWarp>
            <a:spAutoFit/>
          </a:bodyPr>
          <a:lstStyle/>
          <a:p>
            <a:endParaRPr lang="en-US" b="1"/>
          </a:p>
        </p:txBody>
      </p:sp>
      <p:sp>
        <p:nvSpPr>
          <p:cNvPr id="32775" name="Freeform 91"/>
          <p:cNvSpPr>
            <a:spLocks/>
          </p:cNvSpPr>
          <p:nvPr/>
        </p:nvSpPr>
        <p:spPr bwMode="auto">
          <a:xfrm>
            <a:off x="5105400" y="3657600"/>
            <a:ext cx="228600" cy="352425"/>
          </a:xfrm>
          <a:custGeom>
            <a:avLst/>
            <a:gdLst>
              <a:gd name="T0" fmla="*/ 0 w 210"/>
              <a:gd name="T1" fmla="*/ 0 h 678"/>
              <a:gd name="T2" fmla="*/ 0 w 210"/>
              <a:gd name="T3" fmla="*/ 0 h 678"/>
              <a:gd name="T4" fmla="*/ 2147483647 w 210"/>
              <a:gd name="T5" fmla="*/ 0 h 678"/>
              <a:gd name="T6" fmla="*/ 0 60000 65536"/>
              <a:gd name="T7" fmla="*/ 0 60000 65536"/>
              <a:gd name="T8" fmla="*/ 0 60000 65536"/>
              <a:gd name="T9" fmla="*/ 0 w 210"/>
              <a:gd name="T10" fmla="*/ 0 h 678"/>
              <a:gd name="T11" fmla="*/ 210 w 210"/>
              <a:gd name="T12" fmla="*/ 678 h 678"/>
            </a:gdLst>
            <a:ahLst/>
            <a:cxnLst>
              <a:cxn ang="T6">
                <a:pos x="T0" y="T1"/>
              </a:cxn>
              <a:cxn ang="T7">
                <a:pos x="T2" y="T3"/>
              </a:cxn>
              <a:cxn ang="T8">
                <a:pos x="T4" y="T5"/>
              </a:cxn>
            </a:cxnLst>
            <a:rect l="T9" t="T10" r="T11" b="T12"/>
            <a:pathLst>
              <a:path w="210" h="678">
                <a:moveTo>
                  <a:pt x="0" y="678"/>
                </a:moveTo>
                <a:lnTo>
                  <a:pt x="0" y="0"/>
                </a:lnTo>
                <a:lnTo>
                  <a:pt x="210" y="0"/>
                </a:lnTo>
              </a:path>
            </a:pathLst>
          </a:custGeom>
          <a:noFill/>
          <a:ln w="12700">
            <a:solidFill>
              <a:schemeClr val="tx1"/>
            </a:solidFill>
            <a:round/>
            <a:headEnd type="triangle" w="med" len="med"/>
            <a:tailEnd type="triangle" w="med" len="med"/>
          </a:ln>
        </p:spPr>
        <p:txBody>
          <a:bodyPr anchor="ctr">
            <a:prstTxWarp prst="textNoShape">
              <a:avLst/>
            </a:prstTxWarp>
            <a:spAutoFit/>
          </a:bodyPr>
          <a:lstStyle/>
          <a:p>
            <a:endParaRPr lang="en-US" b="1"/>
          </a:p>
        </p:txBody>
      </p:sp>
      <p:sp>
        <p:nvSpPr>
          <p:cNvPr id="32776" name="Freeform 92"/>
          <p:cNvSpPr>
            <a:spLocks/>
          </p:cNvSpPr>
          <p:nvPr/>
        </p:nvSpPr>
        <p:spPr bwMode="auto">
          <a:xfrm>
            <a:off x="3581400" y="3276600"/>
            <a:ext cx="211138" cy="352425"/>
          </a:xfrm>
          <a:custGeom>
            <a:avLst/>
            <a:gdLst>
              <a:gd name="T0" fmla="*/ 0 w 210"/>
              <a:gd name="T1" fmla="*/ 2147483647 h 678"/>
              <a:gd name="T2" fmla="*/ 0 w 210"/>
              <a:gd name="T3" fmla="*/ 0 h 678"/>
              <a:gd name="T4" fmla="*/ 1015921655 w 210"/>
              <a:gd name="T5" fmla="*/ 0 h 678"/>
              <a:gd name="T6" fmla="*/ 0 60000 65536"/>
              <a:gd name="T7" fmla="*/ 0 60000 65536"/>
              <a:gd name="T8" fmla="*/ 0 60000 65536"/>
              <a:gd name="T9" fmla="*/ 0 w 210"/>
              <a:gd name="T10" fmla="*/ 0 h 678"/>
              <a:gd name="T11" fmla="*/ 210 w 210"/>
              <a:gd name="T12" fmla="*/ 678 h 678"/>
            </a:gdLst>
            <a:ahLst/>
            <a:cxnLst>
              <a:cxn ang="T6">
                <a:pos x="T0" y="T1"/>
              </a:cxn>
              <a:cxn ang="T7">
                <a:pos x="T2" y="T3"/>
              </a:cxn>
              <a:cxn ang="T8">
                <a:pos x="T4" y="T5"/>
              </a:cxn>
            </a:cxnLst>
            <a:rect l="T9" t="T10" r="T11" b="T12"/>
            <a:pathLst>
              <a:path w="210" h="678">
                <a:moveTo>
                  <a:pt x="0" y="678"/>
                </a:moveTo>
                <a:lnTo>
                  <a:pt x="0" y="0"/>
                </a:lnTo>
                <a:lnTo>
                  <a:pt x="210" y="0"/>
                </a:lnTo>
              </a:path>
            </a:pathLst>
          </a:custGeom>
          <a:noFill/>
          <a:ln w="12700">
            <a:solidFill>
              <a:schemeClr val="tx1"/>
            </a:solidFill>
            <a:round/>
            <a:headEnd type="triangle" w="med" len="med"/>
            <a:tailEnd type="triangle" w="med" len="med"/>
          </a:ln>
        </p:spPr>
        <p:txBody>
          <a:bodyPr anchor="ctr">
            <a:prstTxWarp prst="textNoShape">
              <a:avLst/>
            </a:prstTxWarp>
            <a:spAutoFit/>
          </a:bodyPr>
          <a:lstStyle/>
          <a:p>
            <a:endParaRPr lang="en-US" b="1"/>
          </a:p>
        </p:txBody>
      </p:sp>
      <p:sp>
        <p:nvSpPr>
          <p:cNvPr id="32777" name="Freeform 93"/>
          <p:cNvSpPr>
            <a:spLocks/>
          </p:cNvSpPr>
          <p:nvPr/>
        </p:nvSpPr>
        <p:spPr bwMode="auto">
          <a:xfrm>
            <a:off x="2057400" y="3657600"/>
            <a:ext cx="228600" cy="352425"/>
          </a:xfrm>
          <a:custGeom>
            <a:avLst/>
            <a:gdLst>
              <a:gd name="T0" fmla="*/ 0 w 210"/>
              <a:gd name="T1" fmla="*/ 0 h 678"/>
              <a:gd name="T2" fmla="*/ 0 w 210"/>
              <a:gd name="T3" fmla="*/ 0 h 678"/>
              <a:gd name="T4" fmla="*/ 2147483647 w 210"/>
              <a:gd name="T5" fmla="*/ 0 h 678"/>
              <a:gd name="T6" fmla="*/ 0 60000 65536"/>
              <a:gd name="T7" fmla="*/ 0 60000 65536"/>
              <a:gd name="T8" fmla="*/ 0 60000 65536"/>
              <a:gd name="T9" fmla="*/ 0 w 210"/>
              <a:gd name="T10" fmla="*/ 0 h 678"/>
              <a:gd name="T11" fmla="*/ 210 w 210"/>
              <a:gd name="T12" fmla="*/ 678 h 678"/>
            </a:gdLst>
            <a:ahLst/>
            <a:cxnLst>
              <a:cxn ang="T6">
                <a:pos x="T0" y="T1"/>
              </a:cxn>
              <a:cxn ang="T7">
                <a:pos x="T2" y="T3"/>
              </a:cxn>
              <a:cxn ang="T8">
                <a:pos x="T4" y="T5"/>
              </a:cxn>
            </a:cxnLst>
            <a:rect l="T9" t="T10" r="T11" b="T12"/>
            <a:pathLst>
              <a:path w="210" h="678">
                <a:moveTo>
                  <a:pt x="0" y="678"/>
                </a:moveTo>
                <a:lnTo>
                  <a:pt x="0" y="0"/>
                </a:lnTo>
                <a:lnTo>
                  <a:pt x="210" y="0"/>
                </a:lnTo>
              </a:path>
            </a:pathLst>
          </a:custGeom>
          <a:noFill/>
          <a:ln w="12700">
            <a:solidFill>
              <a:schemeClr val="tx1"/>
            </a:solidFill>
            <a:round/>
            <a:headEnd type="triangle" w="med" len="med"/>
            <a:tailEnd type="triangle" w="med" len="med"/>
          </a:ln>
        </p:spPr>
        <p:txBody>
          <a:bodyPr anchor="ctr">
            <a:prstTxWarp prst="textNoShape">
              <a:avLst/>
            </a:prstTxWarp>
            <a:spAutoFit/>
          </a:bodyPr>
          <a:lstStyle/>
          <a:p>
            <a:endParaRPr lang="en-US" b="1"/>
          </a:p>
        </p:txBody>
      </p:sp>
      <p:sp>
        <p:nvSpPr>
          <p:cNvPr id="32778" name="Freeform 94"/>
          <p:cNvSpPr>
            <a:spLocks/>
          </p:cNvSpPr>
          <p:nvPr/>
        </p:nvSpPr>
        <p:spPr bwMode="auto">
          <a:xfrm>
            <a:off x="2057400" y="3276600"/>
            <a:ext cx="228600" cy="352425"/>
          </a:xfrm>
          <a:custGeom>
            <a:avLst/>
            <a:gdLst>
              <a:gd name="T0" fmla="*/ 0 w 210"/>
              <a:gd name="T1" fmla="*/ 2147483647 h 678"/>
              <a:gd name="T2" fmla="*/ 0 w 210"/>
              <a:gd name="T3" fmla="*/ 0 h 678"/>
              <a:gd name="T4" fmla="*/ 2147483647 w 210"/>
              <a:gd name="T5" fmla="*/ 0 h 678"/>
              <a:gd name="T6" fmla="*/ 0 60000 65536"/>
              <a:gd name="T7" fmla="*/ 0 60000 65536"/>
              <a:gd name="T8" fmla="*/ 0 60000 65536"/>
              <a:gd name="T9" fmla="*/ 0 w 210"/>
              <a:gd name="T10" fmla="*/ 0 h 678"/>
              <a:gd name="T11" fmla="*/ 210 w 210"/>
              <a:gd name="T12" fmla="*/ 678 h 678"/>
            </a:gdLst>
            <a:ahLst/>
            <a:cxnLst>
              <a:cxn ang="T6">
                <a:pos x="T0" y="T1"/>
              </a:cxn>
              <a:cxn ang="T7">
                <a:pos x="T2" y="T3"/>
              </a:cxn>
              <a:cxn ang="T8">
                <a:pos x="T4" y="T5"/>
              </a:cxn>
            </a:cxnLst>
            <a:rect l="T9" t="T10" r="T11" b="T12"/>
            <a:pathLst>
              <a:path w="210" h="678">
                <a:moveTo>
                  <a:pt x="0" y="678"/>
                </a:moveTo>
                <a:lnTo>
                  <a:pt x="0" y="0"/>
                </a:lnTo>
                <a:lnTo>
                  <a:pt x="210" y="0"/>
                </a:lnTo>
              </a:path>
            </a:pathLst>
          </a:custGeom>
          <a:noFill/>
          <a:ln w="12700">
            <a:solidFill>
              <a:schemeClr val="tx1"/>
            </a:solidFill>
            <a:round/>
            <a:headEnd type="triangle" w="med" len="med"/>
            <a:tailEnd type="triangle" w="med" len="med"/>
          </a:ln>
        </p:spPr>
        <p:txBody>
          <a:bodyPr anchor="ctr">
            <a:prstTxWarp prst="textNoShape">
              <a:avLst/>
            </a:prstTxWarp>
            <a:spAutoFit/>
          </a:bodyPr>
          <a:lstStyle/>
          <a:p>
            <a:endParaRPr lang="en-US" b="1"/>
          </a:p>
        </p:txBody>
      </p:sp>
      <p:sp>
        <p:nvSpPr>
          <p:cNvPr id="32779" name="Freeform 96"/>
          <p:cNvSpPr>
            <a:spLocks/>
          </p:cNvSpPr>
          <p:nvPr/>
        </p:nvSpPr>
        <p:spPr bwMode="auto">
          <a:xfrm>
            <a:off x="3581400" y="3657600"/>
            <a:ext cx="222250" cy="355600"/>
          </a:xfrm>
          <a:custGeom>
            <a:avLst/>
            <a:gdLst>
              <a:gd name="T0" fmla="*/ 0 w 210"/>
              <a:gd name="T1" fmla="*/ 0 h 678"/>
              <a:gd name="T2" fmla="*/ 0 w 210"/>
              <a:gd name="T3" fmla="*/ 0 h 678"/>
              <a:gd name="T4" fmla="*/ 1185033825 w 210"/>
              <a:gd name="T5" fmla="*/ 0 h 678"/>
              <a:gd name="T6" fmla="*/ 0 60000 65536"/>
              <a:gd name="T7" fmla="*/ 0 60000 65536"/>
              <a:gd name="T8" fmla="*/ 0 60000 65536"/>
              <a:gd name="T9" fmla="*/ 0 w 210"/>
              <a:gd name="T10" fmla="*/ 0 h 678"/>
              <a:gd name="T11" fmla="*/ 210 w 210"/>
              <a:gd name="T12" fmla="*/ 678 h 678"/>
            </a:gdLst>
            <a:ahLst/>
            <a:cxnLst>
              <a:cxn ang="T6">
                <a:pos x="T0" y="T1"/>
              </a:cxn>
              <a:cxn ang="T7">
                <a:pos x="T2" y="T3"/>
              </a:cxn>
              <a:cxn ang="T8">
                <a:pos x="T4" y="T5"/>
              </a:cxn>
            </a:cxnLst>
            <a:rect l="T9" t="T10" r="T11" b="T12"/>
            <a:pathLst>
              <a:path w="210" h="678">
                <a:moveTo>
                  <a:pt x="0" y="678"/>
                </a:moveTo>
                <a:lnTo>
                  <a:pt x="0" y="0"/>
                </a:lnTo>
                <a:lnTo>
                  <a:pt x="210" y="0"/>
                </a:lnTo>
              </a:path>
            </a:pathLst>
          </a:custGeom>
          <a:noFill/>
          <a:ln w="12700">
            <a:solidFill>
              <a:schemeClr val="tx1"/>
            </a:solidFill>
            <a:round/>
            <a:headEnd type="triangle" w="med" len="med"/>
            <a:tailEnd type="triangle" w="med" len="med"/>
          </a:ln>
        </p:spPr>
        <p:txBody>
          <a:bodyPr anchor="ctr">
            <a:prstTxWarp prst="textNoShape">
              <a:avLst/>
            </a:prstTxWarp>
            <a:spAutoFit/>
          </a:bodyPr>
          <a:lstStyle/>
          <a:p>
            <a:endParaRPr lang="en-US" b="1"/>
          </a:p>
        </p:txBody>
      </p:sp>
      <p:sp>
        <p:nvSpPr>
          <p:cNvPr id="32780" name="Title 98"/>
          <p:cNvSpPr>
            <a:spLocks/>
          </p:cNvSpPr>
          <p:nvPr/>
        </p:nvSpPr>
        <p:spPr bwMode="auto">
          <a:xfrm>
            <a:off x="179388" y="527050"/>
            <a:ext cx="8839200" cy="544513"/>
          </a:xfrm>
          <a:prstGeom prst="rect">
            <a:avLst/>
          </a:prstGeom>
          <a:noFill/>
          <a:ln w="9525">
            <a:noFill/>
            <a:miter lim="800000"/>
            <a:headEnd/>
            <a:tailEnd/>
          </a:ln>
        </p:spPr>
        <p:txBody>
          <a:bodyPr lIns="0" tIns="0" rIns="0" bIns="0">
            <a:prstTxWarp prst="textNoShape">
              <a:avLst/>
            </a:prstTxWarp>
          </a:bodyPr>
          <a:lstStyle/>
          <a:p>
            <a:pPr algn="l">
              <a:lnSpc>
                <a:spcPct val="80000"/>
              </a:lnSpc>
              <a:buClrTx/>
              <a:buFontTx/>
              <a:buNone/>
            </a:pPr>
            <a:r>
              <a:rPr lang="en-US" sz="2800">
                <a:solidFill>
                  <a:schemeClr val="tx2"/>
                </a:solidFill>
              </a:rPr>
              <a:t>Model Driven Business / IT Strategy and Design </a:t>
            </a:r>
            <a:endParaRPr lang="en-US" sz="28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794" name="AutoShape 2"/>
          <p:cNvCxnSpPr>
            <a:cxnSpLocks noChangeShapeType="1"/>
          </p:cNvCxnSpPr>
          <p:nvPr/>
        </p:nvCxnSpPr>
        <p:spPr bwMode="auto">
          <a:xfrm>
            <a:off x="1382713" y="3827463"/>
            <a:ext cx="6318250" cy="15875"/>
          </a:xfrm>
          <a:prstGeom prst="straightConnector1">
            <a:avLst/>
          </a:prstGeom>
          <a:noFill/>
          <a:ln w="9525">
            <a:solidFill>
              <a:schemeClr val="hlink"/>
            </a:solidFill>
            <a:round/>
            <a:headEnd/>
            <a:tailEnd/>
          </a:ln>
        </p:spPr>
      </p:cxnSp>
      <p:cxnSp>
        <p:nvCxnSpPr>
          <p:cNvPr id="33795" name="AutoShape 3"/>
          <p:cNvCxnSpPr>
            <a:cxnSpLocks noChangeShapeType="1"/>
          </p:cNvCxnSpPr>
          <p:nvPr/>
        </p:nvCxnSpPr>
        <p:spPr bwMode="auto">
          <a:xfrm>
            <a:off x="4476750" y="2120900"/>
            <a:ext cx="109538" cy="2801938"/>
          </a:xfrm>
          <a:prstGeom prst="straightConnector1">
            <a:avLst/>
          </a:prstGeom>
          <a:noFill/>
          <a:ln w="9525">
            <a:solidFill>
              <a:schemeClr val="hlink"/>
            </a:solidFill>
            <a:round/>
            <a:headEnd/>
            <a:tailEnd/>
          </a:ln>
        </p:spPr>
      </p:cxnSp>
      <p:cxnSp>
        <p:nvCxnSpPr>
          <p:cNvPr id="33796" name="AutoShape 4"/>
          <p:cNvCxnSpPr>
            <a:cxnSpLocks noChangeShapeType="1"/>
          </p:cNvCxnSpPr>
          <p:nvPr/>
        </p:nvCxnSpPr>
        <p:spPr bwMode="auto">
          <a:xfrm>
            <a:off x="2654300" y="2074863"/>
            <a:ext cx="3683000" cy="3182937"/>
          </a:xfrm>
          <a:prstGeom prst="straightConnector1">
            <a:avLst/>
          </a:prstGeom>
          <a:noFill/>
          <a:ln w="9525">
            <a:solidFill>
              <a:schemeClr val="hlink"/>
            </a:solidFill>
            <a:round/>
            <a:headEnd/>
            <a:tailEnd/>
          </a:ln>
        </p:spPr>
      </p:cxnSp>
      <p:cxnSp>
        <p:nvCxnSpPr>
          <p:cNvPr id="33797" name="AutoShape 5"/>
          <p:cNvCxnSpPr>
            <a:cxnSpLocks noChangeShapeType="1"/>
          </p:cNvCxnSpPr>
          <p:nvPr/>
        </p:nvCxnSpPr>
        <p:spPr bwMode="auto">
          <a:xfrm flipV="1">
            <a:off x="2719388" y="2109788"/>
            <a:ext cx="3640137" cy="3192462"/>
          </a:xfrm>
          <a:prstGeom prst="straightConnector1">
            <a:avLst/>
          </a:prstGeom>
          <a:noFill/>
          <a:ln w="9525">
            <a:solidFill>
              <a:schemeClr val="hlink"/>
            </a:solidFill>
            <a:round/>
            <a:headEnd/>
            <a:tailEnd/>
          </a:ln>
        </p:spPr>
      </p:cxnSp>
      <p:grpSp>
        <p:nvGrpSpPr>
          <p:cNvPr id="33798" name="Group 6"/>
          <p:cNvGrpSpPr>
            <a:grpSpLocks/>
          </p:cNvGrpSpPr>
          <p:nvPr/>
        </p:nvGrpSpPr>
        <p:grpSpPr bwMode="auto">
          <a:xfrm>
            <a:off x="1389063" y="1541463"/>
            <a:ext cx="1481137" cy="1547812"/>
            <a:chOff x="875" y="971"/>
            <a:chExt cx="933" cy="975"/>
          </a:xfrm>
        </p:grpSpPr>
        <p:pic>
          <p:nvPicPr>
            <p:cNvPr id="33830" name="Picture 11" descr="cercle people copy8.png"/>
            <p:cNvPicPr>
              <a:picLocks noChangeAspect="1"/>
            </p:cNvPicPr>
            <p:nvPr/>
          </p:nvPicPr>
          <p:blipFill>
            <a:blip r:embed="rId3"/>
            <a:srcRect/>
            <a:stretch>
              <a:fillRect/>
            </a:stretch>
          </p:blipFill>
          <p:spPr bwMode="auto">
            <a:xfrm>
              <a:off x="981" y="971"/>
              <a:ext cx="691" cy="672"/>
            </a:xfrm>
            <a:prstGeom prst="rect">
              <a:avLst/>
            </a:prstGeom>
            <a:noFill/>
            <a:ln w="9525">
              <a:noFill/>
              <a:miter lim="800000"/>
              <a:headEnd/>
              <a:tailEnd/>
            </a:ln>
          </p:spPr>
        </p:pic>
        <p:sp>
          <p:nvSpPr>
            <p:cNvPr id="164872" name="Rectangle 8"/>
            <p:cNvSpPr>
              <a:spLocks noChangeArrowheads="1"/>
            </p:cNvSpPr>
            <p:nvPr/>
          </p:nvSpPr>
          <p:spPr bwMode="auto">
            <a:xfrm>
              <a:off x="875" y="1547"/>
              <a:ext cx="933"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spcBef>
                  <a:spcPct val="50000"/>
                </a:spcBef>
                <a:defRPr/>
              </a:pPr>
              <a:r>
                <a:rPr lang="en-US" sz="1600" b="1">
                  <a:solidFill>
                    <a:srgbClr val="CC0000"/>
                  </a:solidFill>
                  <a:ea typeface="Arial Unicode MS" charset="0"/>
                  <a:cs typeface="Arial Unicode MS" charset="0"/>
                </a:rPr>
                <a:t>Budgeting &amp; Finance</a:t>
              </a:r>
              <a:endParaRPr lang="en-US" sz="1600" b="1">
                <a:ea typeface="Arial Unicode MS" charset="0"/>
                <a:cs typeface="Arial Unicode MS" charset="0"/>
              </a:endParaRPr>
            </a:p>
          </p:txBody>
        </p:sp>
      </p:grpSp>
      <p:grpSp>
        <p:nvGrpSpPr>
          <p:cNvPr id="33799" name="Group 9"/>
          <p:cNvGrpSpPr>
            <a:grpSpLocks/>
          </p:cNvGrpSpPr>
          <p:nvPr/>
        </p:nvGrpSpPr>
        <p:grpSpPr bwMode="auto">
          <a:xfrm>
            <a:off x="127000" y="3292475"/>
            <a:ext cx="1484313" cy="1549400"/>
            <a:chOff x="80" y="2074"/>
            <a:chExt cx="935" cy="976"/>
          </a:xfrm>
        </p:grpSpPr>
        <p:pic>
          <p:nvPicPr>
            <p:cNvPr id="33828" name="Picture 9" descr="cercle people copy6.png"/>
            <p:cNvPicPr>
              <a:picLocks noChangeAspect="1"/>
            </p:cNvPicPr>
            <p:nvPr/>
          </p:nvPicPr>
          <p:blipFill>
            <a:blip r:embed="rId4"/>
            <a:srcRect/>
            <a:stretch>
              <a:fillRect/>
            </a:stretch>
          </p:blipFill>
          <p:spPr bwMode="auto">
            <a:xfrm>
              <a:off x="179" y="2074"/>
              <a:ext cx="692" cy="673"/>
            </a:xfrm>
            <a:prstGeom prst="rect">
              <a:avLst/>
            </a:prstGeom>
            <a:noFill/>
            <a:ln w="9525">
              <a:noFill/>
              <a:miter lim="800000"/>
              <a:headEnd/>
              <a:tailEnd/>
            </a:ln>
          </p:spPr>
        </p:pic>
        <p:sp>
          <p:nvSpPr>
            <p:cNvPr id="164875" name="Rectangle 11"/>
            <p:cNvSpPr>
              <a:spLocks noChangeArrowheads="1"/>
            </p:cNvSpPr>
            <p:nvPr/>
          </p:nvSpPr>
          <p:spPr bwMode="auto">
            <a:xfrm>
              <a:off x="80" y="265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spcBef>
                  <a:spcPct val="50000"/>
                </a:spcBef>
                <a:defRPr/>
              </a:pPr>
              <a:r>
                <a:rPr lang="en-US" sz="1600" b="1">
                  <a:solidFill>
                    <a:srgbClr val="CC0000"/>
                  </a:solidFill>
                  <a:ea typeface="Arial Unicode MS" charset="0"/>
                  <a:cs typeface="Arial Unicode MS" charset="0"/>
                </a:rPr>
                <a:t>Executive Management</a:t>
              </a:r>
              <a:endParaRPr lang="en-US" sz="1600" b="1">
                <a:ea typeface="Arial Unicode MS" charset="0"/>
                <a:cs typeface="Arial Unicode MS" charset="0"/>
              </a:endParaRPr>
            </a:p>
          </p:txBody>
        </p:sp>
      </p:grpSp>
      <p:grpSp>
        <p:nvGrpSpPr>
          <p:cNvPr id="33800" name="Group 12"/>
          <p:cNvGrpSpPr>
            <a:grpSpLocks/>
          </p:cNvGrpSpPr>
          <p:nvPr/>
        </p:nvGrpSpPr>
        <p:grpSpPr bwMode="auto">
          <a:xfrm>
            <a:off x="1449388" y="4768850"/>
            <a:ext cx="1484312" cy="1519238"/>
            <a:chOff x="913" y="3004"/>
            <a:chExt cx="935" cy="957"/>
          </a:xfrm>
        </p:grpSpPr>
        <p:pic>
          <p:nvPicPr>
            <p:cNvPr id="33826" name="Picture 8" descr="cercle people copy5.png"/>
            <p:cNvPicPr>
              <a:picLocks noChangeAspect="1"/>
            </p:cNvPicPr>
            <p:nvPr/>
          </p:nvPicPr>
          <p:blipFill>
            <a:blip r:embed="rId5"/>
            <a:srcRect/>
            <a:stretch>
              <a:fillRect/>
            </a:stretch>
          </p:blipFill>
          <p:spPr bwMode="auto">
            <a:xfrm>
              <a:off x="1021" y="3004"/>
              <a:ext cx="692" cy="671"/>
            </a:xfrm>
            <a:prstGeom prst="rect">
              <a:avLst/>
            </a:prstGeom>
            <a:noFill/>
            <a:ln w="9525">
              <a:noFill/>
              <a:miter lim="800000"/>
              <a:headEnd/>
              <a:tailEnd/>
            </a:ln>
          </p:spPr>
        </p:pic>
        <p:sp>
          <p:nvSpPr>
            <p:cNvPr id="164878" name="Rectangle 14"/>
            <p:cNvSpPr>
              <a:spLocks noChangeArrowheads="1"/>
            </p:cNvSpPr>
            <p:nvPr/>
          </p:nvSpPr>
          <p:spPr bwMode="auto">
            <a:xfrm>
              <a:off x="913" y="3562"/>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spcBef>
                  <a:spcPct val="50000"/>
                </a:spcBef>
                <a:defRPr/>
              </a:pPr>
              <a:r>
                <a:rPr lang="en-US" sz="1600" b="1">
                  <a:solidFill>
                    <a:srgbClr val="CC0000"/>
                  </a:solidFill>
                  <a:ea typeface="Arial Unicode MS" charset="0"/>
                  <a:cs typeface="Arial Unicode MS" charset="0"/>
                </a:rPr>
                <a:t>Operations/ Readiness</a:t>
              </a:r>
              <a:endParaRPr lang="en-US" sz="1600" b="1">
                <a:ea typeface="Arial Unicode MS" charset="0"/>
                <a:cs typeface="Arial Unicode MS" charset="0"/>
              </a:endParaRPr>
            </a:p>
          </p:txBody>
        </p:sp>
      </p:grpSp>
      <p:grpSp>
        <p:nvGrpSpPr>
          <p:cNvPr id="33801" name="Group 15"/>
          <p:cNvGrpSpPr>
            <a:grpSpLocks/>
          </p:cNvGrpSpPr>
          <p:nvPr/>
        </p:nvGrpSpPr>
        <p:grpSpPr bwMode="auto">
          <a:xfrm>
            <a:off x="3835400" y="4922838"/>
            <a:ext cx="1484313" cy="1514475"/>
            <a:chOff x="2416" y="3101"/>
            <a:chExt cx="935" cy="954"/>
          </a:xfrm>
        </p:grpSpPr>
        <p:pic>
          <p:nvPicPr>
            <p:cNvPr id="33824" name="Picture 6" descr="cercle people copy3.png"/>
            <p:cNvPicPr>
              <a:picLocks noChangeAspect="1"/>
            </p:cNvPicPr>
            <p:nvPr/>
          </p:nvPicPr>
          <p:blipFill>
            <a:blip r:embed="rId6"/>
            <a:srcRect/>
            <a:stretch>
              <a:fillRect/>
            </a:stretch>
          </p:blipFill>
          <p:spPr bwMode="auto">
            <a:xfrm>
              <a:off x="2543" y="3101"/>
              <a:ext cx="692" cy="672"/>
            </a:xfrm>
            <a:prstGeom prst="rect">
              <a:avLst/>
            </a:prstGeom>
            <a:noFill/>
            <a:ln w="9525">
              <a:noFill/>
              <a:miter lim="800000"/>
              <a:headEnd/>
              <a:tailEnd/>
            </a:ln>
          </p:spPr>
        </p:pic>
        <p:sp>
          <p:nvSpPr>
            <p:cNvPr id="164881" name="Rectangle 17"/>
            <p:cNvSpPr>
              <a:spLocks noChangeArrowheads="1"/>
            </p:cNvSpPr>
            <p:nvPr/>
          </p:nvSpPr>
          <p:spPr bwMode="auto">
            <a:xfrm>
              <a:off x="2416" y="3656"/>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spcBef>
                  <a:spcPct val="50000"/>
                </a:spcBef>
                <a:defRPr/>
              </a:pPr>
              <a:r>
                <a:rPr lang="en-US" sz="1600" b="1">
                  <a:solidFill>
                    <a:srgbClr val="CC0000"/>
                  </a:solidFill>
                  <a:ea typeface="Arial Unicode MS" charset="0"/>
                  <a:cs typeface="Arial Unicode MS" charset="0"/>
                </a:rPr>
                <a:t>Program Execution</a:t>
              </a:r>
              <a:endParaRPr lang="en-US" sz="1600" b="1">
                <a:ea typeface="Arial Unicode MS" charset="0"/>
                <a:cs typeface="Arial Unicode MS" charset="0"/>
              </a:endParaRPr>
            </a:p>
          </p:txBody>
        </p:sp>
      </p:grpSp>
      <p:grpSp>
        <p:nvGrpSpPr>
          <p:cNvPr id="33802" name="Group 18"/>
          <p:cNvGrpSpPr>
            <a:grpSpLocks/>
          </p:cNvGrpSpPr>
          <p:nvPr/>
        </p:nvGrpSpPr>
        <p:grpSpPr bwMode="auto">
          <a:xfrm>
            <a:off x="6178550" y="4724400"/>
            <a:ext cx="1484313" cy="1557338"/>
            <a:chOff x="3892" y="2976"/>
            <a:chExt cx="935" cy="981"/>
          </a:xfrm>
        </p:grpSpPr>
        <p:pic>
          <p:nvPicPr>
            <p:cNvPr id="33822" name="Picture 4" descr="cercle people copy1.png"/>
            <p:cNvPicPr>
              <a:picLocks noChangeAspect="1"/>
            </p:cNvPicPr>
            <p:nvPr/>
          </p:nvPicPr>
          <p:blipFill>
            <a:blip r:embed="rId7"/>
            <a:srcRect/>
            <a:stretch>
              <a:fillRect/>
            </a:stretch>
          </p:blipFill>
          <p:spPr bwMode="auto">
            <a:xfrm>
              <a:off x="3992" y="2976"/>
              <a:ext cx="692" cy="672"/>
            </a:xfrm>
            <a:prstGeom prst="rect">
              <a:avLst/>
            </a:prstGeom>
            <a:noFill/>
            <a:ln w="9525">
              <a:noFill/>
              <a:miter lim="800000"/>
              <a:headEnd/>
              <a:tailEnd/>
            </a:ln>
          </p:spPr>
        </p:pic>
        <p:sp>
          <p:nvSpPr>
            <p:cNvPr id="164884" name="Rectangle 20"/>
            <p:cNvSpPr>
              <a:spLocks noChangeArrowheads="1"/>
            </p:cNvSpPr>
            <p:nvPr/>
          </p:nvSpPr>
          <p:spPr bwMode="auto">
            <a:xfrm>
              <a:off x="3892" y="3558"/>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spcBef>
                  <a:spcPct val="50000"/>
                </a:spcBef>
                <a:defRPr/>
              </a:pPr>
              <a:r>
                <a:rPr lang="en-US" sz="1600" b="1">
                  <a:solidFill>
                    <a:srgbClr val="CC0000"/>
                  </a:solidFill>
                  <a:ea typeface="Arial Unicode MS" charset="0"/>
                  <a:cs typeface="Arial Unicode MS" charset="0"/>
                </a:rPr>
                <a:t>Services Delivery</a:t>
              </a:r>
              <a:endParaRPr lang="en-US" sz="1600" b="1">
                <a:ea typeface="Arial Unicode MS" charset="0"/>
                <a:cs typeface="Arial Unicode MS" charset="0"/>
              </a:endParaRPr>
            </a:p>
          </p:txBody>
        </p:sp>
      </p:grpSp>
      <p:grpSp>
        <p:nvGrpSpPr>
          <p:cNvPr id="33803" name="Group 21"/>
          <p:cNvGrpSpPr>
            <a:grpSpLocks/>
          </p:cNvGrpSpPr>
          <p:nvPr/>
        </p:nvGrpSpPr>
        <p:grpSpPr bwMode="auto">
          <a:xfrm>
            <a:off x="7526338" y="3309938"/>
            <a:ext cx="1484312" cy="1528762"/>
            <a:chOff x="4741" y="2085"/>
            <a:chExt cx="935" cy="963"/>
          </a:xfrm>
        </p:grpSpPr>
        <p:pic>
          <p:nvPicPr>
            <p:cNvPr id="33820" name="Picture 7" descr="cercle people copy4.png"/>
            <p:cNvPicPr>
              <a:picLocks noChangeAspect="1"/>
            </p:cNvPicPr>
            <p:nvPr/>
          </p:nvPicPr>
          <p:blipFill>
            <a:blip r:embed="rId8"/>
            <a:srcRect/>
            <a:stretch>
              <a:fillRect/>
            </a:stretch>
          </p:blipFill>
          <p:spPr bwMode="auto">
            <a:xfrm>
              <a:off x="4851" y="2085"/>
              <a:ext cx="691" cy="671"/>
            </a:xfrm>
            <a:prstGeom prst="rect">
              <a:avLst/>
            </a:prstGeom>
            <a:noFill/>
            <a:ln w="9525">
              <a:noFill/>
              <a:miter lim="800000"/>
              <a:headEnd/>
              <a:tailEnd/>
            </a:ln>
          </p:spPr>
        </p:pic>
        <p:sp>
          <p:nvSpPr>
            <p:cNvPr id="164887" name="Rectangle 23"/>
            <p:cNvSpPr>
              <a:spLocks noChangeArrowheads="1"/>
            </p:cNvSpPr>
            <p:nvPr/>
          </p:nvSpPr>
          <p:spPr bwMode="auto">
            <a:xfrm>
              <a:off x="4741" y="2649"/>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spcBef>
                  <a:spcPct val="50000"/>
                </a:spcBef>
                <a:defRPr/>
              </a:pPr>
              <a:r>
                <a:rPr lang="en-US" sz="1600" b="1">
                  <a:solidFill>
                    <a:srgbClr val="CC0000"/>
                  </a:solidFill>
                  <a:ea typeface="Arial Unicode MS" charset="0"/>
                  <a:cs typeface="Arial Unicode MS" charset="0"/>
                </a:rPr>
                <a:t>Supply Chain</a:t>
              </a:r>
              <a:endParaRPr lang="en-US" sz="1600" b="1">
                <a:ea typeface="Arial Unicode MS" charset="0"/>
                <a:cs typeface="Arial Unicode MS" charset="0"/>
              </a:endParaRPr>
            </a:p>
          </p:txBody>
        </p:sp>
      </p:grpSp>
      <p:grpSp>
        <p:nvGrpSpPr>
          <p:cNvPr id="33804" name="Group 24"/>
          <p:cNvGrpSpPr>
            <a:grpSpLocks/>
          </p:cNvGrpSpPr>
          <p:nvPr/>
        </p:nvGrpSpPr>
        <p:grpSpPr bwMode="auto">
          <a:xfrm>
            <a:off x="6145213" y="1576388"/>
            <a:ext cx="1484312" cy="1519237"/>
            <a:chOff x="3871" y="993"/>
            <a:chExt cx="935" cy="957"/>
          </a:xfrm>
        </p:grpSpPr>
        <p:pic>
          <p:nvPicPr>
            <p:cNvPr id="33818" name="Picture 5" descr="cercle people copy2.png"/>
            <p:cNvPicPr>
              <a:picLocks noChangeAspect="1"/>
            </p:cNvPicPr>
            <p:nvPr/>
          </p:nvPicPr>
          <p:blipFill>
            <a:blip r:embed="rId9"/>
            <a:srcRect/>
            <a:stretch>
              <a:fillRect/>
            </a:stretch>
          </p:blipFill>
          <p:spPr bwMode="auto">
            <a:xfrm>
              <a:off x="4006" y="993"/>
              <a:ext cx="691" cy="672"/>
            </a:xfrm>
            <a:prstGeom prst="rect">
              <a:avLst/>
            </a:prstGeom>
            <a:noFill/>
            <a:ln w="9525">
              <a:noFill/>
              <a:miter lim="800000"/>
              <a:headEnd/>
              <a:tailEnd/>
            </a:ln>
          </p:spPr>
        </p:pic>
        <p:sp>
          <p:nvSpPr>
            <p:cNvPr id="164890" name="Rectangle 26"/>
            <p:cNvSpPr>
              <a:spLocks noChangeArrowheads="1"/>
            </p:cNvSpPr>
            <p:nvPr/>
          </p:nvSpPr>
          <p:spPr bwMode="auto">
            <a:xfrm>
              <a:off x="3871" y="155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spcBef>
                  <a:spcPct val="50000"/>
                </a:spcBef>
                <a:defRPr/>
              </a:pPr>
              <a:r>
                <a:rPr lang="en-US" sz="1600" b="1">
                  <a:solidFill>
                    <a:srgbClr val="CC0000"/>
                  </a:solidFill>
                  <a:ea typeface="Arial Unicode MS" charset="0"/>
                  <a:cs typeface="Arial Unicode MS" charset="0"/>
                </a:rPr>
                <a:t>Workforce/ HR</a:t>
              </a:r>
              <a:endParaRPr lang="en-US" sz="1600" b="1">
                <a:ea typeface="Arial Unicode MS" charset="0"/>
                <a:cs typeface="Arial Unicode MS" charset="0"/>
              </a:endParaRPr>
            </a:p>
          </p:txBody>
        </p:sp>
      </p:grpSp>
      <p:grpSp>
        <p:nvGrpSpPr>
          <p:cNvPr id="33805" name="Group 27"/>
          <p:cNvGrpSpPr>
            <a:grpSpLocks/>
          </p:cNvGrpSpPr>
          <p:nvPr/>
        </p:nvGrpSpPr>
        <p:grpSpPr bwMode="auto">
          <a:xfrm>
            <a:off x="3759200" y="1054100"/>
            <a:ext cx="1484313" cy="1549400"/>
            <a:chOff x="2368" y="664"/>
            <a:chExt cx="935" cy="976"/>
          </a:xfrm>
        </p:grpSpPr>
        <p:pic>
          <p:nvPicPr>
            <p:cNvPr id="33816" name="Picture 3" descr="cercle people copy.png"/>
            <p:cNvPicPr>
              <a:picLocks noChangeAspect="1"/>
            </p:cNvPicPr>
            <p:nvPr/>
          </p:nvPicPr>
          <p:blipFill>
            <a:blip r:embed="rId10"/>
            <a:srcRect/>
            <a:stretch>
              <a:fillRect/>
            </a:stretch>
          </p:blipFill>
          <p:spPr bwMode="auto">
            <a:xfrm>
              <a:off x="2474" y="664"/>
              <a:ext cx="692" cy="672"/>
            </a:xfrm>
            <a:prstGeom prst="rect">
              <a:avLst/>
            </a:prstGeom>
            <a:noFill/>
            <a:ln w="9525">
              <a:noFill/>
              <a:miter lim="800000"/>
              <a:headEnd/>
              <a:tailEnd/>
            </a:ln>
          </p:spPr>
        </p:pic>
        <p:sp>
          <p:nvSpPr>
            <p:cNvPr id="164893" name="Rectangle 29"/>
            <p:cNvSpPr>
              <a:spLocks noChangeArrowheads="1"/>
            </p:cNvSpPr>
            <p:nvPr/>
          </p:nvSpPr>
          <p:spPr bwMode="auto">
            <a:xfrm>
              <a:off x="2368" y="1241"/>
              <a:ext cx="935" cy="399"/>
            </a:xfrm>
            <a:prstGeom prst="rect">
              <a:avLst/>
            </a:prstGeom>
            <a:solidFill>
              <a:schemeClr val="bg1"/>
            </a:solidFill>
            <a:ln w="9525">
              <a:solidFill>
                <a:schemeClr val="bg2"/>
              </a:solidFill>
              <a:miter lim="800000"/>
              <a:headEnd/>
              <a:tailEnd/>
            </a:ln>
            <a:effectLst>
              <a:outerShdw blurRad="63500" dist="38099" dir="2700000" algn="ctr" rotWithShape="0">
                <a:schemeClr val="bg2">
                  <a:alpha val="74998"/>
                </a:schemeClr>
              </a:outerShdw>
            </a:effectLst>
          </p:spPr>
          <p:txBody>
            <a:bodyPr anchor="ctr">
              <a:prstTxWarp prst="textNoShape">
                <a:avLst/>
              </a:prstTxWarp>
            </a:bodyPr>
            <a:lstStyle/>
            <a:p>
              <a:pPr>
                <a:lnSpc>
                  <a:spcPct val="100000"/>
                </a:lnSpc>
                <a:spcBef>
                  <a:spcPct val="50000"/>
                </a:spcBef>
                <a:defRPr/>
              </a:pPr>
              <a:r>
                <a:rPr lang="en-US" sz="1600" b="1">
                  <a:solidFill>
                    <a:srgbClr val="CC0000"/>
                  </a:solidFill>
                  <a:ea typeface="Arial Unicode MS" charset="0"/>
                  <a:cs typeface="Arial Unicode MS" charset="0"/>
                </a:rPr>
                <a:t>Information Technology</a:t>
              </a:r>
              <a:endParaRPr lang="en-US" sz="1600" b="1">
                <a:ea typeface="Arial Unicode MS" charset="0"/>
                <a:cs typeface="Arial Unicode MS" charset="0"/>
              </a:endParaRPr>
            </a:p>
          </p:txBody>
        </p:sp>
      </p:grpSp>
      <p:sp>
        <p:nvSpPr>
          <p:cNvPr id="33806" name="Rectangle 30"/>
          <p:cNvSpPr>
            <a:spLocks noGrp="1" noChangeArrowheads="1"/>
          </p:cNvSpPr>
          <p:nvPr>
            <p:ph type="title"/>
          </p:nvPr>
        </p:nvSpPr>
        <p:spPr>
          <a:xfrm>
            <a:off x="34925" y="481013"/>
            <a:ext cx="9109075" cy="835025"/>
          </a:xfrm>
        </p:spPr>
        <p:txBody>
          <a:bodyPr/>
          <a:lstStyle/>
          <a:p>
            <a:r>
              <a:rPr lang="en-US" sz="1800" b="1"/>
              <a:t>ITR validated and further detailed the functional roles that will develop use of the MRMv2 definitions and measures in each municipality, based on a common metamodel and definitions</a:t>
            </a:r>
          </a:p>
        </p:txBody>
      </p:sp>
      <p:sp>
        <p:nvSpPr>
          <p:cNvPr id="33807" name="Rectangle 31"/>
          <p:cNvSpPr>
            <a:spLocks noChangeArrowheads="1"/>
          </p:cNvSpPr>
          <p:nvPr/>
        </p:nvSpPr>
        <p:spPr bwMode="auto">
          <a:xfrm>
            <a:off x="2278063" y="3238500"/>
            <a:ext cx="4483100" cy="1573213"/>
          </a:xfrm>
          <a:prstGeom prst="rect">
            <a:avLst/>
          </a:prstGeom>
          <a:solidFill>
            <a:schemeClr val="bg1"/>
          </a:solidFill>
          <a:ln w="9525">
            <a:noFill/>
            <a:miter lim="800000"/>
            <a:headEnd/>
            <a:tailEnd/>
          </a:ln>
        </p:spPr>
        <p:txBody>
          <a:bodyPr anchor="ctr">
            <a:prstTxWarp prst="textNoShape">
              <a:avLst/>
            </a:prstTxWarp>
            <a:spAutoFit/>
          </a:bodyPr>
          <a:lstStyle/>
          <a:p>
            <a:endParaRPr lang="en-US"/>
          </a:p>
        </p:txBody>
      </p:sp>
      <p:sp>
        <p:nvSpPr>
          <p:cNvPr id="33808" name="Rectangle 32"/>
          <p:cNvSpPr>
            <a:spLocks noChangeArrowheads="1"/>
          </p:cNvSpPr>
          <p:nvPr/>
        </p:nvSpPr>
        <p:spPr bwMode="auto">
          <a:xfrm>
            <a:off x="2278063" y="3238500"/>
            <a:ext cx="4483100" cy="1573213"/>
          </a:xfrm>
          <a:prstGeom prst="rect">
            <a:avLst/>
          </a:prstGeom>
          <a:solidFill>
            <a:schemeClr val="bg1"/>
          </a:solidFill>
          <a:ln w="9525">
            <a:noFill/>
            <a:miter lim="800000"/>
            <a:headEnd/>
            <a:tailEnd/>
          </a:ln>
        </p:spPr>
        <p:txBody>
          <a:bodyPr anchor="ctr">
            <a:prstTxWarp prst="textNoShape">
              <a:avLst/>
            </a:prstTxWarp>
            <a:spAutoFit/>
          </a:bodyPr>
          <a:lstStyle/>
          <a:p>
            <a:endParaRPr lang="en-US"/>
          </a:p>
        </p:txBody>
      </p:sp>
      <p:grpSp>
        <p:nvGrpSpPr>
          <p:cNvPr id="33809" name="Group 33"/>
          <p:cNvGrpSpPr>
            <a:grpSpLocks/>
          </p:cNvGrpSpPr>
          <p:nvPr/>
        </p:nvGrpSpPr>
        <p:grpSpPr bwMode="auto">
          <a:xfrm>
            <a:off x="2327275" y="3233738"/>
            <a:ext cx="4300538" cy="2325687"/>
            <a:chOff x="1466" y="2037"/>
            <a:chExt cx="2709" cy="1465"/>
          </a:xfrm>
        </p:grpSpPr>
        <p:pic>
          <p:nvPicPr>
            <p:cNvPr id="33810" name="Picture 34"/>
            <p:cNvPicPr>
              <a:picLocks noChangeAspect="1" noChangeArrowheads="1"/>
            </p:cNvPicPr>
            <p:nvPr/>
          </p:nvPicPr>
          <p:blipFill>
            <a:blip r:embed="rId11"/>
            <a:srcRect/>
            <a:stretch>
              <a:fillRect/>
            </a:stretch>
          </p:blipFill>
          <p:spPr bwMode="black">
            <a:xfrm>
              <a:off x="2853" y="2037"/>
              <a:ext cx="1322" cy="974"/>
            </a:xfrm>
            <a:prstGeom prst="rect">
              <a:avLst/>
            </a:prstGeom>
            <a:noFill/>
            <a:ln w="9525">
              <a:noFill/>
              <a:miter lim="800000"/>
              <a:headEnd/>
              <a:tailEnd/>
            </a:ln>
          </p:spPr>
        </p:pic>
        <p:pic>
          <p:nvPicPr>
            <p:cNvPr id="33811" name="Picture 35"/>
            <p:cNvPicPr>
              <a:picLocks noChangeAspect="1" noChangeArrowheads="1"/>
            </p:cNvPicPr>
            <p:nvPr/>
          </p:nvPicPr>
          <p:blipFill>
            <a:blip r:embed="rId12"/>
            <a:srcRect/>
            <a:stretch>
              <a:fillRect/>
            </a:stretch>
          </p:blipFill>
          <p:spPr bwMode="black">
            <a:xfrm>
              <a:off x="1466" y="2062"/>
              <a:ext cx="1300" cy="965"/>
            </a:xfrm>
            <a:prstGeom prst="rect">
              <a:avLst/>
            </a:prstGeom>
            <a:noFill/>
            <a:ln w="9525">
              <a:noFill/>
              <a:miter lim="800000"/>
              <a:headEnd/>
              <a:tailEnd/>
            </a:ln>
          </p:spPr>
        </p:pic>
        <p:pic>
          <p:nvPicPr>
            <p:cNvPr id="33812" name="Picture 36"/>
            <p:cNvPicPr>
              <a:picLocks noChangeAspect="1" noChangeArrowheads="1"/>
            </p:cNvPicPr>
            <p:nvPr/>
          </p:nvPicPr>
          <p:blipFill>
            <a:blip r:embed="rId13"/>
            <a:srcRect/>
            <a:stretch>
              <a:fillRect/>
            </a:stretch>
          </p:blipFill>
          <p:spPr bwMode="black">
            <a:xfrm>
              <a:off x="2170" y="2528"/>
              <a:ext cx="1326" cy="974"/>
            </a:xfrm>
            <a:prstGeom prst="rect">
              <a:avLst/>
            </a:prstGeom>
            <a:noFill/>
            <a:ln w="9525">
              <a:noFill/>
              <a:miter lim="800000"/>
              <a:headEnd/>
              <a:tailEnd/>
            </a:ln>
          </p:spPr>
        </p:pic>
        <p:sp>
          <p:nvSpPr>
            <p:cNvPr id="33813" name="Text Box 37"/>
            <p:cNvSpPr txBox="1">
              <a:spLocks noChangeArrowheads="1"/>
            </p:cNvSpPr>
            <p:nvPr/>
          </p:nvSpPr>
          <p:spPr bwMode="auto">
            <a:xfrm>
              <a:off x="1589" y="2101"/>
              <a:ext cx="1087" cy="394"/>
            </a:xfrm>
            <a:prstGeom prst="rect">
              <a:avLst/>
            </a:prstGeom>
            <a:noFill/>
            <a:ln w="9525">
              <a:noFill/>
              <a:miter lim="800000"/>
              <a:headEnd/>
              <a:tailEnd/>
            </a:ln>
          </p:spPr>
          <p:txBody>
            <a:bodyPr>
              <a:prstTxWarp prst="textNoShape">
                <a:avLst/>
              </a:prstTxWarp>
              <a:spAutoFit/>
            </a:bodyPr>
            <a:lstStyle/>
            <a:p>
              <a:pPr>
                <a:lnSpc>
                  <a:spcPct val="97000"/>
                </a:lnSpc>
                <a:buClr>
                  <a:srgbClr val="000600"/>
                </a:buClr>
                <a:buSzPct val="100000"/>
                <a:buFont typeface="Arial" charset="0"/>
                <a:buNone/>
              </a:pPr>
              <a:r>
                <a:rPr lang="en-US" b="1">
                  <a:solidFill>
                    <a:srgbClr val="000600"/>
                  </a:solidFill>
                </a:rPr>
                <a:t>Mission Performance</a:t>
              </a:r>
            </a:p>
          </p:txBody>
        </p:sp>
        <p:sp>
          <p:nvSpPr>
            <p:cNvPr id="33814" name="Text Box 38"/>
            <p:cNvSpPr txBox="1">
              <a:spLocks noChangeArrowheads="1"/>
            </p:cNvSpPr>
            <p:nvPr/>
          </p:nvSpPr>
          <p:spPr bwMode="auto">
            <a:xfrm>
              <a:off x="2985" y="2097"/>
              <a:ext cx="1087" cy="394"/>
            </a:xfrm>
            <a:prstGeom prst="rect">
              <a:avLst/>
            </a:prstGeom>
            <a:noFill/>
            <a:ln w="9525">
              <a:noFill/>
              <a:miter lim="800000"/>
              <a:headEnd/>
              <a:tailEnd/>
            </a:ln>
          </p:spPr>
          <p:txBody>
            <a:bodyPr>
              <a:prstTxWarp prst="textNoShape">
                <a:avLst/>
              </a:prstTxWarp>
              <a:spAutoFit/>
            </a:bodyPr>
            <a:lstStyle/>
            <a:p>
              <a:pPr>
                <a:lnSpc>
                  <a:spcPct val="97000"/>
                </a:lnSpc>
                <a:buClr>
                  <a:srgbClr val="000600"/>
                </a:buClr>
                <a:buSzPct val="100000"/>
                <a:buFont typeface="Arial" charset="0"/>
                <a:buNone/>
              </a:pPr>
              <a:r>
                <a:rPr lang="en-US" b="1">
                  <a:solidFill>
                    <a:srgbClr val="000600"/>
                  </a:solidFill>
                </a:rPr>
                <a:t>Financial Performance</a:t>
              </a:r>
            </a:p>
          </p:txBody>
        </p:sp>
        <p:sp>
          <p:nvSpPr>
            <p:cNvPr id="33815" name="Text Box 39"/>
            <p:cNvSpPr txBox="1">
              <a:spLocks noChangeArrowheads="1"/>
            </p:cNvSpPr>
            <p:nvPr/>
          </p:nvSpPr>
          <p:spPr bwMode="auto">
            <a:xfrm>
              <a:off x="2293" y="2557"/>
              <a:ext cx="1087" cy="394"/>
            </a:xfrm>
            <a:prstGeom prst="rect">
              <a:avLst/>
            </a:prstGeom>
            <a:noFill/>
            <a:ln w="9525">
              <a:noFill/>
              <a:miter lim="800000"/>
              <a:headEnd/>
              <a:tailEnd/>
            </a:ln>
          </p:spPr>
          <p:txBody>
            <a:bodyPr>
              <a:prstTxWarp prst="textNoShape">
                <a:avLst/>
              </a:prstTxWarp>
              <a:spAutoFit/>
            </a:bodyPr>
            <a:lstStyle/>
            <a:p>
              <a:pPr>
                <a:lnSpc>
                  <a:spcPct val="97000"/>
                </a:lnSpc>
                <a:buClr>
                  <a:srgbClr val="000600"/>
                </a:buClr>
                <a:buSzPct val="100000"/>
                <a:buFont typeface="Arial" charset="0"/>
                <a:buNone/>
              </a:pPr>
              <a:r>
                <a:rPr lang="en-US" b="1">
                  <a:solidFill>
                    <a:srgbClr val="000600"/>
                  </a:solidFill>
                </a:rPr>
                <a:t>Operational Performance</a:t>
              </a:r>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SWG_BluePearl">
  <a:themeElements>
    <a:clrScheme name="SWG_BluePearl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fontScheme name="SWG_BluePear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w="9525" algn="ctr">
          <a:solidFill>
            <a:schemeClr val="tx1"/>
          </a:solidFill>
          <a:miter lim="800000"/>
          <a:headEnd/>
          <a:tailEnd/>
        </a:ln>
      </a:spPr>
      <a:bodyPr anchor="ctr"/>
      <a:lstStyle>
        <a:defPPr>
          <a:defRPr sz="800" dirty="0"/>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90000"/>
          </a:lnSpc>
          <a:spcBef>
            <a:spcPct val="0"/>
          </a:spcBef>
          <a:spcAft>
            <a:spcPct val="0"/>
          </a:spcAft>
          <a:buClr>
            <a:schemeClr val="accent2"/>
          </a:buClr>
          <a:buSzTx/>
          <a:buFont typeface="Wingdings" pitchFamily="2" charset="2"/>
          <a:buNone/>
          <a:tabLst/>
          <a:defRPr kumimoji="0" lang="fr-CA" sz="1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SWG_BluePearl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SWG_BluePearl</Template>
  <TotalTime>49650</TotalTime>
  <Words>7812</Words>
  <Application>Microsoft Macintosh PowerPoint</Application>
  <PresentationFormat>On-screen Show (4:3)</PresentationFormat>
  <Paragraphs>1269</Paragraphs>
  <Slides>67</Slides>
  <Notes>51</Notes>
  <HiddenSlides>2</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SWG_BluePearl</vt:lpstr>
      <vt:lpstr>Photo Editor Photo</vt:lpstr>
      <vt:lpstr>Municipal Reference Model for  Smarter Cities</vt:lpstr>
      <vt:lpstr>Agenda </vt:lpstr>
      <vt:lpstr>Municipal Reference Model</vt:lpstr>
      <vt:lpstr>The challenge of Government...  Local, State, Federal all have the same challenges… </vt:lpstr>
      <vt:lpstr>PowerPoint Presentation</vt:lpstr>
      <vt:lpstr> Evolve from paper-based to semantically rich tools</vt:lpstr>
      <vt:lpstr>PowerPoint Presentation</vt:lpstr>
      <vt:lpstr>PowerPoint Presentation</vt:lpstr>
      <vt:lpstr>ITR validated and further detailed the functional roles that will develop use of the MRMv2 definitions and measures in each municipality, based on a common metamodel and definitions</vt:lpstr>
      <vt:lpstr>ITR surfaced additional needs for measurement and reporting, and stronger ties between program and service planning with operational management and analysis</vt:lpstr>
      <vt:lpstr>ITR recommendation: Measurement and supporting functionality is available out-of-the-box with products superior to writing scripts that will later require maintenance effort</vt:lpstr>
      <vt:lpstr>IBM to productizing industry model plug-ins that enable tool integration in a seamless fashion</vt:lpstr>
      <vt:lpstr>PowerPoint Presentation</vt:lpstr>
      <vt:lpstr>PowerPoint Presentation</vt:lpstr>
      <vt:lpstr>MRMv2  Program PROJECT Organization and Governance Structure to be revised to support the go forward role of MISA as a provider of MRM v2 and Collaboration Workspace </vt:lpstr>
      <vt:lpstr>MRM Meta-model and Tool Support</vt:lpstr>
      <vt:lpstr>Government Reference Model Components An Organizing Framework</vt:lpstr>
      <vt:lpstr>Government Reference Model Components A Service-Based View of Government</vt:lpstr>
      <vt:lpstr>A reference model formalizes common vocabulary, methods, and reusable artifacts</vt:lpstr>
      <vt:lpstr>PowerPoint Presentation</vt:lpstr>
      <vt:lpstr>Government Reference Model Components Vocabulary/Definitions: Program</vt:lpstr>
      <vt:lpstr>PowerPoint Presentation</vt:lpstr>
      <vt:lpstr>MRM Essentials</vt:lpstr>
      <vt:lpstr>Services</vt:lpstr>
      <vt:lpstr>Organizational Structure</vt:lpstr>
      <vt:lpstr>PowerPoint Presentation</vt:lpstr>
      <vt:lpstr>MRM Support must address some challenges</vt:lpstr>
      <vt:lpstr>Emerging needs identified through  the ITR process</vt:lpstr>
      <vt:lpstr>PowerPoint Presentation</vt:lpstr>
      <vt:lpstr>The concepts of building a Smarter Planet, and Smarter Government, are enabled by a business infrastructure that is instrumented, interconnected, and intelligent. </vt:lpstr>
      <vt:lpstr>Smarter Cities closes the loop on municipal planning, solution deployment, measures and metrics with business intelligence</vt:lpstr>
      <vt:lpstr>Tooling Architecture: Rational System Architect (SA) for Strategic Enterprise Planning </vt:lpstr>
      <vt:lpstr>Tooling Architecture: for Municipal Strategic Planning </vt:lpstr>
      <vt:lpstr>Tooling Architecture: for MRM Governance and Evolution</vt:lpstr>
      <vt:lpstr>PowerPoint Presentation</vt:lpstr>
      <vt:lpstr>Actionable enterprise architecture Rational System Architect</vt:lpstr>
      <vt:lpstr>Business Analyst launch screen for Program and Service definition</vt:lpstr>
      <vt:lpstr>Guide Books can provide tool mentors and automation</vt:lpstr>
      <vt:lpstr>A Framework can support use of MRM</vt:lpstr>
      <vt:lpstr>Select a Program and show Services associated</vt:lpstr>
      <vt:lpstr>Select a Service and display attributes</vt:lpstr>
      <vt:lpstr>The Business Analyst is able to create a procedure   (wizard driven and user intuitive)</vt:lpstr>
      <vt:lpstr>Once the  Business Analyst has defined the Service and Process they can set / revise the Service level specification </vt:lpstr>
      <vt:lpstr>Each project is organized in an intuitive tree structure</vt:lpstr>
      <vt:lpstr>All records in the service specification interface can be parameterized – here are Smallville’s organizations</vt:lpstr>
      <vt:lpstr>Setting parameter values is as simple as opening the definition from any reference</vt:lpstr>
      <vt:lpstr>Smallville’s parameterized services – all this data is available for sorting, querying, and reporting</vt:lpstr>
      <vt:lpstr>Services (in rows) has cross referenced traceability with Programs (columns) that deliver them</vt:lpstr>
      <vt:lpstr>Explorer diagrams support impact analysis</vt:lpstr>
      <vt:lpstr>Assessment</vt:lpstr>
      <vt:lpstr>Addressing the Issues</vt:lpstr>
      <vt:lpstr>Addressing the Issues (cont.-)</vt:lpstr>
      <vt:lpstr>Alignment with other initiatives</vt:lpstr>
      <vt:lpstr>Linking Strategy to Execution</vt:lpstr>
      <vt:lpstr>Next Steps</vt:lpstr>
      <vt:lpstr>PowerPoint Presentation</vt:lpstr>
      <vt:lpstr>MISA Meta Model Business Components </vt:lpstr>
      <vt:lpstr>Government of Ontario GO-ITS Standard 56 V 1.5 (May 2010) - Artefacts</vt:lpstr>
      <vt:lpstr>PowerPoint Presentation</vt:lpstr>
      <vt:lpstr>Integrated Technical Review (ITR) Approach  </vt:lpstr>
      <vt:lpstr>PowerPoint Presentation</vt:lpstr>
      <vt:lpstr>PowerPoint Presentation</vt:lpstr>
      <vt:lpstr>PowerPoint Presentation</vt:lpstr>
      <vt:lpstr>PowerPoint Presentation</vt:lpstr>
      <vt:lpstr> Documentation/Starter Kit</vt:lpstr>
      <vt:lpstr>Positioning the Municipal Reference Model v2…    a “game-changing” framework for smarter cities, smarter jurisdictions, smarter communities</vt:lpstr>
      <vt:lpstr>Recent IBM announcement - Smarter Architecture &amp; Engineering Solution to support Model Driven Development </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MISA – MRM V2 Integrated Technical Review</dc:title>
  <dc:creator/>
  <cp:lastModifiedBy>Jim Amsden</cp:lastModifiedBy>
  <cp:revision>302</cp:revision>
  <dcterms:created xsi:type="dcterms:W3CDTF">2010-10-27T14:57:46Z</dcterms:created>
  <dcterms:modified xsi:type="dcterms:W3CDTF">2011-04-21T21:04:23Z</dcterms:modified>
</cp:coreProperties>
</file>